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handoutMasterIdLst>
    <p:handoutMasterId r:id="rId119"/>
  </p:handoutMasterIdLst>
  <p:sldIdLst>
    <p:sldId id="530" r:id="rId2"/>
    <p:sldId id="416" r:id="rId3"/>
    <p:sldId id="582" r:id="rId4"/>
    <p:sldId id="583" r:id="rId5"/>
    <p:sldId id="584" r:id="rId6"/>
    <p:sldId id="563" r:id="rId7"/>
    <p:sldId id="419" r:id="rId8"/>
    <p:sldId id="438" r:id="rId9"/>
    <p:sldId id="497" r:id="rId10"/>
    <p:sldId id="504" r:id="rId11"/>
    <p:sldId id="384" r:id="rId12"/>
    <p:sldId id="564" r:id="rId13"/>
    <p:sldId id="542" r:id="rId14"/>
    <p:sldId id="698" r:id="rId15"/>
    <p:sldId id="699" r:id="rId16"/>
    <p:sldId id="585" r:id="rId17"/>
    <p:sldId id="586" r:id="rId18"/>
    <p:sldId id="596" r:id="rId19"/>
    <p:sldId id="587" r:id="rId20"/>
    <p:sldId id="588" r:id="rId21"/>
    <p:sldId id="589" r:id="rId22"/>
    <p:sldId id="590" r:id="rId23"/>
    <p:sldId id="592" r:id="rId24"/>
    <p:sldId id="593" r:id="rId25"/>
    <p:sldId id="594" r:id="rId26"/>
    <p:sldId id="595" r:id="rId27"/>
    <p:sldId id="597" r:id="rId28"/>
    <p:sldId id="598" r:id="rId29"/>
    <p:sldId id="599" r:id="rId30"/>
    <p:sldId id="600" r:id="rId31"/>
    <p:sldId id="602" r:id="rId32"/>
    <p:sldId id="619" r:id="rId33"/>
    <p:sldId id="603" r:id="rId34"/>
    <p:sldId id="604" r:id="rId35"/>
    <p:sldId id="605" r:id="rId36"/>
    <p:sldId id="606" r:id="rId37"/>
    <p:sldId id="608" r:id="rId38"/>
    <p:sldId id="609" r:id="rId39"/>
    <p:sldId id="612" r:id="rId40"/>
    <p:sldId id="613" r:id="rId41"/>
    <p:sldId id="618" r:id="rId42"/>
    <p:sldId id="620" r:id="rId43"/>
    <p:sldId id="621" r:id="rId44"/>
    <p:sldId id="622" r:id="rId45"/>
    <p:sldId id="623" r:id="rId46"/>
    <p:sldId id="624" r:id="rId47"/>
    <p:sldId id="625" r:id="rId48"/>
    <p:sldId id="626" r:id="rId49"/>
    <p:sldId id="627" r:id="rId50"/>
    <p:sldId id="628" r:id="rId51"/>
    <p:sldId id="629" r:id="rId52"/>
    <p:sldId id="630" r:id="rId53"/>
    <p:sldId id="631" r:id="rId54"/>
    <p:sldId id="632" r:id="rId55"/>
    <p:sldId id="633" r:id="rId56"/>
    <p:sldId id="638" r:id="rId57"/>
    <p:sldId id="643" r:id="rId58"/>
    <p:sldId id="644" r:id="rId59"/>
    <p:sldId id="645" r:id="rId60"/>
    <p:sldId id="646" r:id="rId61"/>
    <p:sldId id="640" r:id="rId62"/>
    <p:sldId id="641" r:id="rId63"/>
    <p:sldId id="642" r:id="rId64"/>
    <p:sldId id="647" r:id="rId65"/>
    <p:sldId id="648" r:id="rId66"/>
    <p:sldId id="649" r:id="rId67"/>
    <p:sldId id="650" r:id="rId68"/>
    <p:sldId id="651" r:id="rId69"/>
    <p:sldId id="652" r:id="rId70"/>
    <p:sldId id="653" r:id="rId71"/>
    <p:sldId id="654" r:id="rId72"/>
    <p:sldId id="655" r:id="rId73"/>
    <p:sldId id="656" r:id="rId74"/>
    <p:sldId id="657" r:id="rId75"/>
    <p:sldId id="658" r:id="rId76"/>
    <p:sldId id="660" r:id="rId77"/>
    <p:sldId id="661" r:id="rId78"/>
    <p:sldId id="662" r:id="rId79"/>
    <p:sldId id="664" r:id="rId80"/>
    <p:sldId id="665" r:id="rId81"/>
    <p:sldId id="666" r:id="rId82"/>
    <p:sldId id="668" r:id="rId83"/>
    <p:sldId id="670" r:id="rId84"/>
    <p:sldId id="671" r:id="rId85"/>
    <p:sldId id="673" r:id="rId86"/>
    <p:sldId id="674" r:id="rId87"/>
    <p:sldId id="675" r:id="rId88"/>
    <p:sldId id="676" r:id="rId89"/>
    <p:sldId id="677" r:id="rId90"/>
    <p:sldId id="679" r:id="rId91"/>
    <p:sldId id="684" r:id="rId92"/>
    <p:sldId id="685" r:id="rId93"/>
    <p:sldId id="686" r:id="rId94"/>
    <p:sldId id="687" r:id="rId95"/>
    <p:sldId id="688" r:id="rId96"/>
    <p:sldId id="689" r:id="rId97"/>
    <p:sldId id="690" r:id="rId98"/>
    <p:sldId id="692" r:id="rId99"/>
    <p:sldId id="695" r:id="rId100"/>
    <p:sldId id="696" r:id="rId101"/>
    <p:sldId id="697" r:id="rId102"/>
    <p:sldId id="700" r:id="rId103"/>
    <p:sldId id="701" r:id="rId104"/>
    <p:sldId id="702" r:id="rId105"/>
    <p:sldId id="703" r:id="rId106"/>
    <p:sldId id="704" r:id="rId107"/>
    <p:sldId id="705" r:id="rId108"/>
    <p:sldId id="706" r:id="rId109"/>
    <p:sldId id="707" r:id="rId110"/>
    <p:sldId id="708" r:id="rId111"/>
    <p:sldId id="709" r:id="rId112"/>
    <p:sldId id="710" r:id="rId113"/>
    <p:sldId id="711" r:id="rId114"/>
    <p:sldId id="712" r:id="rId115"/>
    <p:sldId id="713" r:id="rId116"/>
    <p:sldId id="663" r:id="rId117"/>
  </p:sldIdLst>
  <p:sldSz cx="9144000" cy="6858000" type="screen4x3"/>
  <p:notesSz cx="7010400" cy="9296400"/>
  <p:defaultTextStyle>
    <a:defPPr>
      <a:defRPr lang="zh-TW"/>
    </a:defPPr>
    <a:lvl1pPr algn="l" rtl="0" fontAlgn="base">
      <a:spcBef>
        <a:spcPct val="0"/>
      </a:spcBef>
      <a:spcAft>
        <a:spcPct val="0"/>
      </a:spcAft>
      <a:defRPr kumimoji="1" sz="3600" kern="1200">
        <a:solidFill>
          <a:schemeClr val="bg1"/>
        </a:solidFill>
        <a:latin typeface="Arial" charset="0"/>
        <a:ea typeface="Taipei"/>
        <a:cs typeface="Taipei"/>
      </a:defRPr>
    </a:lvl1pPr>
    <a:lvl2pPr marL="457200" algn="l" rtl="0" fontAlgn="base">
      <a:spcBef>
        <a:spcPct val="0"/>
      </a:spcBef>
      <a:spcAft>
        <a:spcPct val="0"/>
      </a:spcAft>
      <a:defRPr kumimoji="1" sz="3600" kern="1200">
        <a:solidFill>
          <a:schemeClr val="bg1"/>
        </a:solidFill>
        <a:latin typeface="Arial" charset="0"/>
        <a:ea typeface="Taipei"/>
        <a:cs typeface="Taipei"/>
      </a:defRPr>
    </a:lvl2pPr>
    <a:lvl3pPr marL="914400" algn="l" rtl="0" fontAlgn="base">
      <a:spcBef>
        <a:spcPct val="0"/>
      </a:spcBef>
      <a:spcAft>
        <a:spcPct val="0"/>
      </a:spcAft>
      <a:defRPr kumimoji="1" sz="3600" kern="1200">
        <a:solidFill>
          <a:schemeClr val="bg1"/>
        </a:solidFill>
        <a:latin typeface="Arial" charset="0"/>
        <a:ea typeface="Taipei"/>
        <a:cs typeface="Taipei"/>
      </a:defRPr>
    </a:lvl3pPr>
    <a:lvl4pPr marL="1371600" algn="l" rtl="0" fontAlgn="base">
      <a:spcBef>
        <a:spcPct val="0"/>
      </a:spcBef>
      <a:spcAft>
        <a:spcPct val="0"/>
      </a:spcAft>
      <a:defRPr kumimoji="1" sz="3600" kern="1200">
        <a:solidFill>
          <a:schemeClr val="bg1"/>
        </a:solidFill>
        <a:latin typeface="Arial" charset="0"/>
        <a:ea typeface="Taipei"/>
        <a:cs typeface="Taipei"/>
      </a:defRPr>
    </a:lvl4pPr>
    <a:lvl5pPr marL="1828800" algn="l" rtl="0" fontAlgn="base">
      <a:spcBef>
        <a:spcPct val="0"/>
      </a:spcBef>
      <a:spcAft>
        <a:spcPct val="0"/>
      </a:spcAft>
      <a:defRPr kumimoji="1" sz="3600" kern="1200">
        <a:solidFill>
          <a:schemeClr val="bg1"/>
        </a:solidFill>
        <a:latin typeface="Arial" charset="0"/>
        <a:ea typeface="Taipei"/>
        <a:cs typeface="Taipei"/>
      </a:defRPr>
    </a:lvl5pPr>
    <a:lvl6pPr marL="2286000" algn="l" defTabSz="914400" rtl="0" eaLnBrk="1" latinLnBrk="0" hangingPunct="1">
      <a:defRPr kumimoji="1" sz="3600" kern="1200">
        <a:solidFill>
          <a:schemeClr val="bg1"/>
        </a:solidFill>
        <a:latin typeface="Arial" charset="0"/>
        <a:ea typeface="Taipei"/>
        <a:cs typeface="Taipei"/>
      </a:defRPr>
    </a:lvl6pPr>
    <a:lvl7pPr marL="2743200" algn="l" defTabSz="914400" rtl="0" eaLnBrk="1" latinLnBrk="0" hangingPunct="1">
      <a:defRPr kumimoji="1" sz="3600" kern="1200">
        <a:solidFill>
          <a:schemeClr val="bg1"/>
        </a:solidFill>
        <a:latin typeface="Arial" charset="0"/>
        <a:ea typeface="Taipei"/>
        <a:cs typeface="Taipei"/>
      </a:defRPr>
    </a:lvl7pPr>
    <a:lvl8pPr marL="3200400" algn="l" defTabSz="914400" rtl="0" eaLnBrk="1" latinLnBrk="0" hangingPunct="1">
      <a:defRPr kumimoji="1" sz="3600" kern="1200">
        <a:solidFill>
          <a:schemeClr val="bg1"/>
        </a:solidFill>
        <a:latin typeface="Arial" charset="0"/>
        <a:ea typeface="Taipei"/>
        <a:cs typeface="Taipei"/>
      </a:defRPr>
    </a:lvl8pPr>
    <a:lvl9pPr marL="3657600" algn="l" defTabSz="914400" rtl="0" eaLnBrk="1" latinLnBrk="0" hangingPunct="1">
      <a:defRPr kumimoji="1" sz="3600" kern="1200">
        <a:solidFill>
          <a:schemeClr val="bg1"/>
        </a:solidFill>
        <a:latin typeface="Arial" charset="0"/>
        <a:ea typeface="Taipei"/>
        <a:cs typeface="Taipe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9006"/>
    <a:srgbClr val="5EA4F8"/>
    <a:srgbClr val="79A3D5"/>
    <a:srgbClr val="C8E0FC"/>
    <a:srgbClr val="25561E"/>
    <a:srgbClr val="567400"/>
    <a:srgbClr val="3E7AC2"/>
    <a:srgbClr val="2C6CB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91" autoAdjust="0"/>
    <p:restoredTop sz="84381" autoAdjust="0"/>
  </p:normalViewPr>
  <p:slideViewPr>
    <p:cSldViewPr>
      <p:cViewPr>
        <p:scale>
          <a:sx n="69" d="100"/>
          <a:sy n="69" d="100"/>
        </p:scale>
        <p:origin x="-1188" y="-108"/>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notesViewPr>
    <p:cSldViewPr>
      <p:cViewPr>
        <p:scale>
          <a:sx n="100" d="100"/>
          <a:sy n="100" d="100"/>
        </p:scale>
        <p:origin x="-1638" y="1512"/>
      </p:cViewPr>
      <p:guideLst>
        <p:guide orient="horz" pos="2928"/>
        <p:guide pos="2208"/>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3FD67A-294F-4F9F-A60F-64A1764825FF}" type="doc">
      <dgm:prSet loTypeId="urn:microsoft.com/office/officeart/2005/8/layout/pyramid1" loCatId="pyramid" qsTypeId="urn:microsoft.com/office/officeart/2005/8/quickstyle/3d5" qsCatId="3D" csTypeId="urn:microsoft.com/office/officeart/2005/8/colors/accent1_2" csCatId="accent1" phldr="1"/>
      <dgm:spPr/>
    </dgm:pt>
    <dgm:pt modelId="{9F8B3799-AF6A-432F-8288-E7C51656A086}">
      <dgm:prSet phldrT="[文字]" custT="1"/>
      <dgm:spPr>
        <a:solidFill>
          <a:schemeClr val="tx1"/>
        </a:solidFill>
      </dgm:spPr>
      <dgm:t>
        <a:bodyPr/>
        <a:lstStyle/>
        <a:p>
          <a:endParaRPr lang="en-US" altLang="zh-TW" sz="2400" b="1" dirty="0" smtClean="0">
            <a:solidFill>
              <a:schemeClr val="bg1"/>
            </a:solidFill>
            <a:latin typeface="+mj-lt"/>
            <a:cs typeface="Gisha" pitchFamily="34" charset="-79"/>
          </a:endParaRPr>
        </a:p>
        <a:p>
          <a:r>
            <a:rPr lang="en-US" altLang="zh-TW" sz="1600" b="1" dirty="0" smtClean="0">
              <a:solidFill>
                <a:schemeClr val="bg1"/>
              </a:solidFill>
              <a:latin typeface="+mj-lt"/>
              <a:cs typeface="Gisha" pitchFamily="34" charset="-79"/>
            </a:rPr>
            <a:t>SUPREME</a:t>
          </a:r>
          <a:endParaRPr lang="zh-TW" altLang="en-US" sz="1600" b="1" dirty="0">
            <a:solidFill>
              <a:schemeClr val="bg1"/>
            </a:solidFill>
            <a:latin typeface="+mj-lt"/>
            <a:cs typeface="Gisha" pitchFamily="34" charset="-79"/>
          </a:endParaRPr>
        </a:p>
      </dgm:t>
    </dgm:pt>
    <dgm:pt modelId="{367FB79F-82F2-473C-8F32-379C8ED0A6E9}" type="parTrans" cxnId="{375514D5-CB93-4D26-AE71-9E564AF9AC24}">
      <dgm:prSet/>
      <dgm:spPr/>
      <dgm:t>
        <a:bodyPr/>
        <a:lstStyle/>
        <a:p>
          <a:endParaRPr lang="zh-TW" altLang="en-US"/>
        </a:p>
      </dgm:t>
    </dgm:pt>
    <dgm:pt modelId="{475EA1E8-F429-4FCA-A70F-1F814B574B28}" type="sibTrans" cxnId="{375514D5-CB93-4D26-AE71-9E564AF9AC24}">
      <dgm:prSet/>
      <dgm:spPr/>
      <dgm:t>
        <a:bodyPr/>
        <a:lstStyle/>
        <a:p>
          <a:endParaRPr lang="zh-TW" altLang="en-US"/>
        </a:p>
      </dgm:t>
    </dgm:pt>
    <dgm:pt modelId="{6760E8E6-05D1-4F86-BF21-23C8C499C7A0}">
      <dgm:prSet phldrT="[文字]" custT="1"/>
      <dgm:spPr>
        <a:solidFill>
          <a:srgbClr val="0070C0"/>
        </a:solidFill>
      </dgm:spPr>
      <dgm:t>
        <a:bodyPr/>
        <a:lstStyle/>
        <a:p>
          <a:r>
            <a:rPr lang="en-US" altLang="zh-TW" sz="1600" b="1" dirty="0" smtClean="0">
              <a:latin typeface="+mj-lt"/>
              <a:cs typeface="Levenim MT" pitchFamily="2" charset="-79"/>
            </a:rPr>
            <a:t>Value</a:t>
          </a:r>
          <a:endParaRPr lang="zh-TW" altLang="en-US" sz="1600" b="1" dirty="0">
            <a:latin typeface="+mj-lt"/>
            <a:cs typeface="Levenim MT" pitchFamily="2" charset="-79"/>
          </a:endParaRPr>
        </a:p>
      </dgm:t>
    </dgm:pt>
    <dgm:pt modelId="{8F613D14-FA8A-4805-83BE-FBEE90206AC2}" type="parTrans" cxnId="{80FB9DF1-37CF-49F3-B226-428E710ECC8C}">
      <dgm:prSet/>
      <dgm:spPr/>
      <dgm:t>
        <a:bodyPr/>
        <a:lstStyle/>
        <a:p>
          <a:endParaRPr lang="zh-TW" altLang="en-US"/>
        </a:p>
      </dgm:t>
    </dgm:pt>
    <dgm:pt modelId="{7B7FA4B7-DBEA-495C-962A-2BD500A71F39}" type="sibTrans" cxnId="{80FB9DF1-37CF-49F3-B226-428E710ECC8C}">
      <dgm:prSet/>
      <dgm:spPr/>
      <dgm:t>
        <a:bodyPr/>
        <a:lstStyle/>
        <a:p>
          <a:endParaRPr lang="zh-TW" altLang="en-US"/>
        </a:p>
      </dgm:t>
    </dgm:pt>
    <dgm:pt modelId="{9F74575E-7AAA-4CAD-B12F-EF1F6CE2C870}">
      <dgm:prSet phldrT="[文字]" custT="1"/>
      <dgm:spPr>
        <a:solidFill>
          <a:srgbClr val="FFC000"/>
        </a:solidFill>
      </dgm:spPr>
      <dgm:t>
        <a:bodyPr/>
        <a:lstStyle/>
        <a:p>
          <a:r>
            <a:rPr lang="en-US" altLang="zh-TW" sz="1600" dirty="0" smtClean="0"/>
            <a:t>Commercial</a:t>
          </a:r>
          <a:endParaRPr lang="zh-TW" altLang="en-US" sz="1600" dirty="0"/>
        </a:p>
      </dgm:t>
    </dgm:pt>
    <dgm:pt modelId="{1E43B9F7-CDF4-48AE-B27E-940694C20CBB}" type="parTrans" cxnId="{25270EB7-36B4-4C7D-88AE-75A59499E1FA}">
      <dgm:prSet/>
      <dgm:spPr/>
      <dgm:t>
        <a:bodyPr/>
        <a:lstStyle/>
        <a:p>
          <a:endParaRPr lang="zh-TW" altLang="en-US"/>
        </a:p>
      </dgm:t>
    </dgm:pt>
    <dgm:pt modelId="{4B21D3DE-3215-43B6-9A81-EE886C5925CC}" type="sibTrans" cxnId="{25270EB7-36B4-4C7D-88AE-75A59499E1FA}">
      <dgm:prSet/>
      <dgm:spPr/>
      <dgm:t>
        <a:bodyPr/>
        <a:lstStyle/>
        <a:p>
          <a:endParaRPr lang="zh-TW" altLang="en-US"/>
        </a:p>
      </dgm:t>
    </dgm:pt>
    <dgm:pt modelId="{47BB1997-6E77-4C75-9D5D-0223D08B30A5}" type="pres">
      <dgm:prSet presAssocID="{153FD67A-294F-4F9F-A60F-64A1764825FF}" presName="Name0" presStyleCnt="0">
        <dgm:presLayoutVars>
          <dgm:dir/>
          <dgm:animLvl val="lvl"/>
          <dgm:resizeHandles val="exact"/>
        </dgm:presLayoutVars>
      </dgm:prSet>
      <dgm:spPr/>
    </dgm:pt>
    <dgm:pt modelId="{EBDBC229-10DD-4583-B833-32B9D4FB5251}" type="pres">
      <dgm:prSet presAssocID="{9F8B3799-AF6A-432F-8288-E7C51656A086}" presName="Name8" presStyleCnt="0"/>
      <dgm:spPr/>
    </dgm:pt>
    <dgm:pt modelId="{EBD61BB6-16EC-4D84-BDED-B2821A1F4726}" type="pres">
      <dgm:prSet presAssocID="{9F8B3799-AF6A-432F-8288-E7C51656A086}" presName="level" presStyleLbl="node1" presStyleIdx="0" presStyleCnt="3">
        <dgm:presLayoutVars>
          <dgm:chMax val="1"/>
          <dgm:bulletEnabled val="1"/>
        </dgm:presLayoutVars>
      </dgm:prSet>
      <dgm:spPr/>
      <dgm:t>
        <a:bodyPr/>
        <a:lstStyle/>
        <a:p>
          <a:endParaRPr lang="zh-TW" altLang="en-US"/>
        </a:p>
      </dgm:t>
    </dgm:pt>
    <dgm:pt modelId="{2A7C8FD1-2164-49C2-B1F1-D64DAA8031B7}" type="pres">
      <dgm:prSet presAssocID="{9F8B3799-AF6A-432F-8288-E7C51656A086}" presName="levelTx" presStyleLbl="revTx" presStyleIdx="0" presStyleCnt="0">
        <dgm:presLayoutVars>
          <dgm:chMax val="1"/>
          <dgm:bulletEnabled val="1"/>
        </dgm:presLayoutVars>
      </dgm:prSet>
      <dgm:spPr/>
      <dgm:t>
        <a:bodyPr/>
        <a:lstStyle/>
        <a:p>
          <a:endParaRPr lang="zh-TW" altLang="en-US"/>
        </a:p>
      </dgm:t>
    </dgm:pt>
    <dgm:pt modelId="{15B4D0E5-E7D5-4E1C-9601-57348CCAAF0A}" type="pres">
      <dgm:prSet presAssocID="{6760E8E6-05D1-4F86-BF21-23C8C499C7A0}" presName="Name8" presStyleCnt="0"/>
      <dgm:spPr/>
    </dgm:pt>
    <dgm:pt modelId="{5026BC41-8C95-4730-A2CB-A0CAD6986F3C}" type="pres">
      <dgm:prSet presAssocID="{6760E8E6-05D1-4F86-BF21-23C8C499C7A0}" presName="level" presStyleLbl="node1" presStyleIdx="1" presStyleCnt="3" custLinFactNeighborX="561" custLinFactNeighborY="-2326">
        <dgm:presLayoutVars>
          <dgm:chMax val="1"/>
          <dgm:bulletEnabled val="1"/>
        </dgm:presLayoutVars>
      </dgm:prSet>
      <dgm:spPr/>
      <dgm:t>
        <a:bodyPr/>
        <a:lstStyle/>
        <a:p>
          <a:endParaRPr lang="zh-TW" altLang="en-US"/>
        </a:p>
      </dgm:t>
    </dgm:pt>
    <dgm:pt modelId="{D56EA098-406B-4E2E-8998-A23685883388}" type="pres">
      <dgm:prSet presAssocID="{6760E8E6-05D1-4F86-BF21-23C8C499C7A0}" presName="levelTx" presStyleLbl="revTx" presStyleIdx="0" presStyleCnt="0">
        <dgm:presLayoutVars>
          <dgm:chMax val="1"/>
          <dgm:bulletEnabled val="1"/>
        </dgm:presLayoutVars>
      </dgm:prSet>
      <dgm:spPr/>
      <dgm:t>
        <a:bodyPr/>
        <a:lstStyle/>
        <a:p>
          <a:endParaRPr lang="zh-TW" altLang="en-US"/>
        </a:p>
      </dgm:t>
    </dgm:pt>
    <dgm:pt modelId="{89D1A73E-445E-46F2-99A9-02356B8387E0}" type="pres">
      <dgm:prSet presAssocID="{9F74575E-7AAA-4CAD-B12F-EF1F6CE2C870}" presName="Name8" presStyleCnt="0"/>
      <dgm:spPr/>
    </dgm:pt>
    <dgm:pt modelId="{2BBD148F-D193-4428-BA14-8B298ECEF53E}" type="pres">
      <dgm:prSet presAssocID="{9F74575E-7AAA-4CAD-B12F-EF1F6CE2C870}" presName="level" presStyleLbl="node1" presStyleIdx="2" presStyleCnt="3">
        <dgm:presLayoutVars>
          <dgm:chMax val="1"/>
          <dgm:bulletEnabled val="1"/>
        </dgm:presLayoutVars>
      </dgm:prSet>
      <dgm:spPr/>
      <dgm:t>
        <a:bodyPr/>
        <a:lstStyle/>
        <a:p>
          <a:endParaRPr lang="zh-TW" altLang="en-US"/>
        </a:p>
      </dgm:t>
    </dgm:pt>
    <dgm:pt modelId="{D582A650-7F8E-416E-8212-13C7A33C44D8}" type="pres">
      <dgm:prSet presAssocID="{9F74575E-7AAA-4CAD-B12F-EF1F6CE2C870}" presName="levelTx" presStyleLbl="revTx" presStyleIdx="0" presStyleCnt="0">
        <dgm:presLayoutVars>
          <dgm:chMax val="1"/>
          <dgm:bulletEnabled val="1"/>
        </dgm:presLayoutVars>
      </dgm:prSet>
      <dgm:spPr/>
      <dgm:t>
        <a:bodyPr/>
        <a:lstStyle/>
        <a:p>
          <a:endParaRPr lang="zh-TW" altLang="en-US"/>
        </a:p>
      </dgm:t>
    </dgm:pt>
  </dgm:ptLst>
  <dgm:cxnLst>
    <dgm:cxn modelId="{2F0B4901-27ED-4D50-AF42-63E64FCCE88E}" type="presOf" srcId="{6760E8E6-05D1-4F86-BF21-23C8C499C7A0}" destId="{5026BC41-8C95-4730-A2CB-A0CAD6986F3C}" srcOrd="0" destOrd="0" presId="urn:microsoft.com/office/officeart/2005/8/layout/pyramid1"/>
    <dgm:cxn modelId="{88A991C4-BE22-40BA-A0BB-DB236E2813D3}" type="presOf" srcId="{9F74575E-7AAA-4CAD-B12F-EF1F6CE2C870}" destId="{D582A650-7F8E-416E-8212-13C7A33C44D8}" srcOrd="1" destOrd="0" presId="urn:microsoft.com/office/officeart/2005/8/layout/pyramid1"/>
    <dgm:cxn modelId="{754B0784-B87E-4CBD-8640-7D1D85A3AEC9}" type="presOf" srcId="{153FD67A-294F-4F9F-A60F-64A1764825FF}" destId="{47BB1997-6E77-4C75-9D5D-0223D08B30A5}" srcOrd="0" destOrd="0" presId="urn:microsoft.com/office/officeart/2005/8/layout/pyramid1"/>
    <dgm:cxn modelId="{80FB9DF1-37CF-49F3-B226-428E710ECC8C}" srcId="{153FD67A-294F-4F9F-A60F-64A1764825FF}" destId="{6760E8E6-05D1-4F86-BF21-23C8C499C7A0}" srcOrd="1" destOrd="0" parTransId="{8F613D14-FA8A-4805-83BE-FBEE90206AC2}" sibTransId="{7B7FA4B7-DBEA-495C-962A-2BD500A71F39}"/>
    <dgm:cxn modelId="{25270EB7-36B4-4C7D-88AE-75A59499E1FA}" srcId="{153FD67A-294F-4F9F-A60F-64A1764825FF}" destId="{9F74575E-7AAA-4CAD-B12F-EF1F6CE2C870}" srcOrd="2" destOrd="0" parTransId="{1E43B9F7-CDF4-48AE-B27E-940694C20CBB}" sibTransId="{4B21D3DE-3215-43B6-9A81-EE886C5925CC}"/>
    <dgm:cxn modelId="{41D1765F-2FBF-4B29-9CF4-6C5F19537D77}" type="presOf" srcId="{6760E8E6-05D1-4F86-BF21-23C8C499C7A0}" destId="{D56EA098-406B-4E2E-8998-A23685883388}" srcOrd="1" destOrd="0" presId="urn:microsoft.com/office/officeart/2005/8/layout/pyramid1"/>
    <dgm:cxn modelId="{7476E075-5027-4594-8C1B-5A01C1DABCD4}" type="presOf" srcId="{9F8B3799-AF6A-432F-8288-E7C51656A086}" destId="{EBD61BB6-16EC-4D84-BDED-B2821A1F4726}" srcOrd="0" destOrd="0" presId="urn:microsoft.com/office/officeart/2005/8/layout/pyramid1"/>
    <dgm:cxn modelId="{375514D5-CB93-4D26-AE71-9E564AF9AC24}" srcId="{153FD67A-294F-4F9F-A60F-64A1764825FF}" destId="{9F8B3799-AF6A-432F-8288-E7C51656A086}" srcOrd="0" destOrd="0" parTransId="{367FB79F-82F2-473C-8F32-379C8ED0A6E9}" sibTransId="{475EA1E8-F429-4FCA-A70F-1F814B574B28}"/>
    <dgm:cxn modelId="{8EB2F8FD-B14B-4304-87A7-17395101C71D}" type="presOf" srcId="{9F8B3799-AF6A-432F-8288-E7C51656A086}" destId="{2A7C8FD1-2164-49C2-B1F1-D64DAA8031B7}" srcOrd="1" destOrd="0" presId="urn:microsoft.com/office/officeart/2005/8/layout/pyramid1"/>
    <dgm:cxn modelId="{FB64262F-E62D-452C-9E32-18B7897D0D18}" type="presOf" srcId="{9F74575E-7AAA-4CAD-B12F-EF1F6CE2C870}" destId="{2BBD148F-D193-4428-BA14-8B298ECEF53E}" srcOrd="0" destOrd="0" presId="urn:microsoft.com/office/officeart/2005/8/layout/pyramid1"/>
    <dgm:cxn modelId="{4C98A1E7-0851-46B9-8BB5-25137368FD11}" type="presParOf" srcId="{47BB1997-6E77-4C75-9D5D-0223D08B30A5}" destId="{EBDBC229-10DD-4583-B833-32B9D4FB5251}" srcOrd="0" destOrd="0" presId="urn:microsoft.com/office/officeart/2005/8/layout/pyramid1"/>
    <dgm:cxn modelId="{99E9E80F-2C1B-4012-96E7-0B0C7BE8495C}" type="presParOf" srcId="{EBDBC229-10DD-4583-B833-32B9D4FB5251}" destId="{EBD61BB6-16EC-4D84-BDED-B2821A1F4726}" srcOrd="0" destOrd="0" presId="urn:microsoft.com/office/officeart/2005/8/layout/pyramid1"/>
    <dgm:cxn modelId="{3DEF2AF4-F507-4C6F-B2FE-BE7D50A45D33}" type="presParOf" srcId="{EBDBC229-10DD-4583-B833-32B9D4FB5251}" destId="{2A7C8FD1-2164-49C2-B1F1-D64DAA8031B7}" srcOrd="1" destOrd="0" presId="urn:microsoft.com/office/officeart/2005/8/layout/pyramid1"/>
    <dgm:cxn modelId="{9556C88C-1C31-4E54-8A8E-1E86B95C1845}" type="presParOf" srcId="{47BB1997-6E77-4C75-9D5D-0223D08B30A5}" destId="{15B4D0E5-E7D5-4E1C-9601-57348CCAAF0A}" srcOrd="1" destOrd="0" presId="urn:microsoft.com/office/officeart/2005/8/layout/pyramid1"/>
    <dgm:cxn modelId="{B48782E4-E8F9-4C4F-ABE7-00B36E3D993F}" type="presParOf" srcId="{15B4D0E5-E7D5-4E1C-9601-57348CCAAF0A}" destId="{5026BC41-8C95-4730-A2CB-A0CAD6986F3C}" srcOrd="0" destOrd="0" presId="urn:microsoft.com/office/officeart/2005/8/layout/pyramid1"/>
    <dgm:cxn modelId="{BE3B35E1-E0A2-418B-BB17-5B9E4708D6A4}" type="presParOf" srcId="{15B4D0E5-E7D5-4E1C-9601-57348CCAAF0A}" destId="{D56EA098-406B-4E2E-8998-A23685883388}" srcOrd="1" destOrd="0" presId="urn:microsoft.com/office/officeart/2005/8/layout/pyramid1"/>
    <dgm:cxn modelId="{797CD9DF-D2FC-407A-BC12-C9D57FC3A990}" type="presParOf" srcId="{47BB1997-6E77-4C75-9D5D-0223D08B30A5}" destId="{89D1A73E-445E-46F2-99A9-02356B8387E0}" srcOrd="2" destOrd="0" presId="urn:microsoft.com/office/officeart/2005/8/layout/pyramid1"/>
    <dgm:cxn modelId="{AB73344A-8FD0-4C70-990F-9E598DB3B345}" type="presParOf" srcId="{89D1A73E-445E-46F2-99A9-02356B8387E0}" destId="{2BBD148F-D193-4428-BA14-8B298ECEF53E}" srcOrd="0" destOrd="0" presId="urn:microsoft.com/office/officeart/2005/8/layout/pyramid1"/>
    <dgm:cxn modelId="{8D3AFA9C-9B2F-4AED-85CD-246E02D8D952}" type="presParOf" srcId="{89D1A73E-445E-46F2-99A9-02356B8387E0}" destId="{D582A650-7F8E-416E-8212-13C7A33C44D8}"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BD61BB6-16EC-4D84-BDED-B2821A1F4726}">
      <dsp:nvSpPr>
        <dsp:cNvPr id="0" name=""/>
        <dsp:cNvSpPr/>
      </dsp:nvSpPr>
      <dsp:spPr>
        <a:xfrm>
          <a:off x="1593213" y="0"/>
          <a:ext cx="1593213" cy="1546966"/>
        </a:xfrm>
        <a:prstGeom prst="trapezoid">
          <a:avLst>
            <a:gd name="adj" fmla="val 51495"/>
          </a:avLst>
        </a:prstGeom>
        <a:solidFill>
          <a:schemeClr val="tx1"/>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altLang="zh-TW" sz="2400" b="1" kern="1200" dirty="0" smtClean="0">
            <a:solidFill>
              <a:schemeClr val="bg1"/>
            </a:solidFill>
            <a:latin typeface="+mj-lt"/>
            <a:cs typeface="Gisha" pitchFamily="34" charset="-79"/>
          </a:endParaRPr>
        </a:p>
        <a:p>
          <a:pPr lvl="0" algn="ctr" defTabSz="1066800">
            <a:lnSpc>
              <a:spcPct val="90000"/>
            </a:lnSpc>
            <a:spcBef>
              <a:spcPct val="0"/>
            </a:spcBef>
            <a:spcAft>
              <a:spcPct val="35000"/>
            </a:spcAft>
          </a:pPr>
          <a:r>
            <a:rPr lang="en-US" altLang="zh-TW" sz="1600" b="1" kern="1200" dirty="0" smtClean="0">
              <a:solidFill>
                <a:schemeClr val="bg1"/>
              </a:solidFill>
              <a:latin typeface="+mj-lt"/>
              <a:cs typeface="Gisha" pitchFamily="34" charset="-79"/>
            </a:rPr>
            <a:t>SUPREME</a:t>
          </a:r>
          <a:endParaRPr lang="zh-TW" altLang="en-US" sz="1600" b="1" kern="1200" dirty="0">
            <a:solidFill>
              <a:schemeClr val="bg1"/>
            </a:solidFill>
            <a:latin typeface="+mj-lt"/>
            <a:cs typeface="Gisha" pitchFamily="34" charset="-79"/>
          </a:endParaRPr>
        </a:p>
      </dsp:txBody>
      <dsp:txXfrm>
        <a:off x="1593213" y="0"/>
        <a:ext cx="1593213" cy="1546966"/>
      </dsp:txXfrm>
    </dsp:sp>
    <dsp:sp modelId="{5026BC41-8C95-4730-A2CB-A0CAD6986F3C}">
      <dsp:nvSpPr>
        <dsp:cNvPr id="0" name=""/>
        <dsp:cNvSpPr/>
      </dsp:nvSpPr>
      <dsp:spPr>
        <a:xfrm>
          <a:off x="814482" y="1510983"/>
          <a:ext cx="3186426" cy="1546966"/>
        </a:xfrm>
        <a:prstGeom prst="trapezoid">
          <a:avLst>
            <a:gd name="adj" fmla="val 51495"/>
          </a:avLst>
        </a:prstGeom>
        <a:solidFill>
          <a:srgbClr val="0070C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altLang="zh-TW" sz="1600" b="1" kern="1200" dirty="0" smtClean="0">
              <a:latin typeface="+mj-lt"/>
              <a:cs typeface="Levenim MT" pitchFamily="2" charset="-79"/>
            </a:rPr>
            <a:t>Value</a:t>
          </a:r>
          <a:endParaRPr lang="zh-TW" altLang="en-US" sz="1600" b="1" kern="1200" dirty="0">
            <a:latin typeface="+mj-lt"/>
            <a:cs typeface="Levenim MT" pitchFamily="2" charset="-79"/>
          </a:endParaRPr>
        </a:p>
      </dsp:txBody>
      <dsp:txXfrm>
        <a:off x="1372107" y="1510983"/>
        <a:ext cx="2071177" cy="1546966"/>
      </dsp:txXfrm>
    </dsp:sp>
    <dsp:sp modelId="{2BBD148F-D193-4428-BA14-8B298ECEF53E}">
      <dsp:nvSpPr>
        <dsp:cNvPr id="0" name=""/>
        <dsp:cNvSpPr/>
      </dsp:nvSpPr>
      <dsp:spPr>
        <a:xfrm>
          <a:off x="0" y="3093932"/>
          <a:ext cx="4779640" cy="1546966"/>
        </a:xfrm>
        <a:prstGeom prst="trapezoid">
          <a:avLst>
            <a:gd name="adj" fmla="val 51495"/>
          </a:avLst>
        </a:prstGeom>
        <a:solidFill>
          <a:srgbClr val="FFC00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altLang="zh-TW" sz="1600" kern="1200" dirty="0" smtClean="0"/>
            <a:t>Commercial</a:t>
          </a:r>
          <a:endParaRPr lang="zh-TW" altLang="en-US" sz="1600" kern="1200" dirty="0"/>
        </a:p>
      </dsp:txBody>
      <dsp:txXfrm>
        <a:off x="836436" y="3093932"/>
        <a:ext cx="3106766" cy="154696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8475" cy="465138"/>
          </a:xfrm>
          <a:prstGeom prst="rect">
            <a:avLst/>
          </a:prstGeom>
          <a:noFill/>
          <a:ln>
            <a:noFill/>
          </a:ln>
          <a:extLst>
            <a:ext uri="{909E8E84-426E-40DD-AFC4-6F175D3DCCD1}"/>
            <a:ext uri="{91240B29-F687-4F45-9708-019B960494DF}"/>
          </a:extLst>
        </p:spPr>
        <p:txBody>
          <a:bodyPr vert="horz" wrap="square" lIns="95526" tIns="47762" rIns="95526" bIns="47762" numCol="1" anchor="t" anchorCtr="0" compatLnSpc="1">
            <a:prstTxWarp prst="textNoShape">
              <a:avLst/>
            </a:prstTxWarp>
          </a:bodyPr>
          <a:lstStyle>
            <a:lvl1pPr defTabSz="955598">
              <a:defRPr sz="1200">
                <a:solidFill>
                  <a:schemeClr val="tx1"/>
                </a:solidFill>
                <a:latin typeface="Times" pitchFamily="18" charset="0"/>
                <a:ea typeface="Taipei" charset="-120"/>
                <a:cs typeface="+mn-cs"/>
              </a:defRPr>
            </a:lvl1pPr>
          </a:lstStyle>
          <a:p>
            <a:pPr>
              <a:defRPr/>
            </a:pPr>
            <a:endParaRPr lang="en-US" altLang="zh-TW"/>
          </a:p>
        </p:txBody>
      </p:sp>
      <p:sp>
        <p:nvSpPr>
          <p:cNvPr id="25603" name="Rectangle 3"/>
          <p:cNvSpPr>
            <a:spLocks noGrp="1" noChangeArrowheads="1"/>
          </p:cNvSpPr>
          <p:nvPr>
            <p:ph type="dt" sz="quarter" idx="1"/>
          </p:nvPr>
        </p:nvSpPr>
        <p:spPr bwMode="auto">
          <a:xfrm>
            <a:off x="3971925" y="0"/>
            <a:ext cx="3038475" cy="465138"/>
          </a:xfrm>
          <a:prstGeom prst="rect">
            <a:avLst/>
          </a:prstGeom>
          <a:noFill/>
          <a:ln>
            <a:noFill/>
          </a:ln>
          <a:extLst>
            <a:ext uri="{909E8E84-426E-40DD-AFC4-6F175D3DCCD1}"/>
            <a:ext uri="{91240B29-F687-4F45-9708-019B960494DF}"/>
          </a:extLst>
        </p:spPr>
        <p:txBody>
          <a:bodyPr vert="horz" wrap="square" lIns="95526" tIns="47762" rIns="95526" bIns="47762" numCol="1" anchor="t" anchorCtr="0" compatLnSpc="1">
            <a:prstTxWarp prst="textNoShape">
              <a:avLst/>
            </a:prstTxWarp>
          </a:bodyPr>
          <a:lstStyle>
            <a:lvl1pPr algn="r" defTabSz="955598">
              <a:defRPr sz="1200">
                <a:solidFill>
                  <a:schemeClr val="tx1"/>
                </a:solidFill>
                <a:latin typeface="Times" pitchFamily="18" charset="0"/>
                <a:ea typeface="Taipei" charset="-120"/>
                <a:cs typeface="+mn-cs"/>
              </a:defRPr>
            </a:lvl1pPr>
          </a:lstStyle>
          <a:p>
            <a:pPr>
              <a:defRPr/>
            </a:pPr>
            <a:endParaRPr lang="en-US" altLang="zh-TW"/>
          </a:p>
        </p:txBody>
      </p:sp>
      <p:sp>
        <p:nvSpPr>
          <p:cNvPr id="25604" name="Rectangle 4"/>
          <p:cNvSpPr>
            <a:spLocks noGrp="1" noChangeArrowheads="1"/>
          </p:cNvSpPr>
          <p:nvPr>
            <p:ph type="ftr" sz="quarter" idx="2"/>
          </p:nvPr>
        </p:nvSpPr>
        <p:spPr bwMode="auto">
          <a:xfrm>
            <a:off x="0" y="8831263"/>
            <a:ext cx="3038475" cy="465137"/>
          </a:xfrm>
          <a:prstGeom prst="rect">
            <a:avLst/>
          </a:prstGeom>
          <a:noFill/>
          <a:ln>
            <a:noFill/>
          </a:ln>
          <a:extLst>
            <a:ext uri="{909E8E84-426E-40DD-AFC4-6F175D3DCCD1}"/>
            <a:ext uri="{91240B29-F687-4F45-9708-019B960494DF}"/>
          </a:extLst>
        </p:spPr>
        <p:txBody>
          <a:bodyPr vert="horz" wrap="square" lIns="95526" tIns="47762" rIns="95526" bIns="47762" numCol="1" anchor="b" anchorCtr="0" compatLnSpc="1">
            <a:prstTxWarp prst="textNoShape">
              <a:avLst/>
            </a:prstTxWarp>
          </a:bodyPr>
          <a:lstStyle>
            <a:lvl1pPr defTabSz="955598">
              <a:defRPr sz="1200">
                <a:solidFill>
                  <a:schemeClr val="tx1"/>
                </a:solidFill>
                <a:latin typeface="Times" pitchFamily="18" charset="0"/>
                <a:ea typeface="Taipei" charset="-120"/>
                <a:cs typeface="+mn-cs"/>
              </a:defRPr>
            </a:lvl1pPr>
          </a:lstStyle>
          <a:p>
            <a:pPr>
              <a:defRPr/>
            </a:pPr>
            <a:endParaRPr lang="en-US" altLang="zh-TW"/>
          </a:p>
        </p:txBody>
      </p:sp>
      <p:sp>
        <p:nvSpPr>
          <p:cNvPr id="25605" name="Rectangle 5"/>
          <p:cNvSpPr>
            <a:spLocks noGrp="1" noChangeArrowheads="1"/>
          </p:cNvSpPr>
          <p:nvPr>
            <p:ph type="sldNum" sz="quarter" idx="3"/>
          </p:nvPr>
        </p:nvSpPr>
        <p:spPr bwMode="auto">
          <a:xfrm>
            <a:off x="3971925" y="8831263"/>
            <a:ext cx="3038475" cy="465137"/>
          </a:xfrm>
          <a:prstGeom prst="rect">
            <a:avLst/>
          </a:prstGeom>
          <a:noFill/>
          <a:ln>
            <a:noFill/>
          </a:ln>
          <a:extLst>
            <a:ext uri="{909E8E84-426E-40DD-AFC4-6F175D3DCCD1}"/>
            <a:ext uri="{91240B29-F687-4F45-9708-019B960494DF}"/>
          </a:extLst>
        </p:spPr>
        <p:txBody>
          <a:bodyPr vert="horz" wrap="square" lIns="95526" tIns="47762" rIns="95526" bIns="47762" numCol="1" anchor="b" anchorCtr="0" compatLnSpc="1">
            <a:prstTxWarp prst="textNoShape">
              <a:avLst/>
            </a:prstTxWarp>
          </a:bodyPr>
          <a:lstStyle>
            <a:lvl1pPr algn="r" defTabSz="955598">
              <a:defRPr sz="1200">
                <a:solidFill>
                  <a:schemeClr val="tx1"/>
                </a:solidFill>
                <a:latin typeface="Times" pitchFamily="18" charset="0"/>
                <a:ea typeface="Taipei" charset="-120"/>
                <a:cs typeface="+mn-cs"/>
              </a:defRPr>
            </a:lvl1pPr>
          </a:lstStyle>
          <a:p>
            <a:pPr>
              <a:defRPr/>
            </a:pPr>
            <a:fld id="{C0A7A7B2-29C9-4E0E-8223-98D63A4FD6D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3011488" cy="484188"/>
          </a:xfrm>
          <a:prstGeom prst="rect">
            <a:avLst/>
          </a:prstGeom>
          <a:noFill/>
          <a:ln>
            <a:noFill/>
          </a:ln>
          <a:extLst>
            <a:ext uri="{909E8E84-426E-40DD-AFC4-6F175D3DCCD1}"/>
            <a:ext uri="{91240B29-F687-4F45-9708-019B960494DF}"/>
          </a:extLst>
        </p:spPr>
        <p:txBody>
          <a:bodyPr vert="horz" wrap="square" lIns="88199" tIns="44099" rIns="88199" bIns="44099" numCol="1" anchor="t" anchorCtr="0" compatLnSpc="1">
            <a:prstTxWarp prst="textNoShape">
              <a:avLst/>
            </a:prstTxWarp>
          </a:bodyPr>
          <a:lstStyle>
            <a:lvl1pPr defTabSz="880992">
              <a:defRPr sz="1200" b="1">
                <a:latin typeface="Book Antiqua" pitchFamily="18" charset="0"/>
                <a:ea typeface="Taipei" charset="-120"/>
                <a:cs typeface="+mn-cs"/>
              </a:defRPr>
            </a:lvl1pPr>
          </a:lstStyle>
          <a:p>
            <a:pPr>
              <a:defRPr/>
            </a:pPr>
            <a:endParaRPr lang="en-US" altLang="zh-TW"/>
          </a:p>
        </p:txBody>
      </p:sp>
      <p:sp>
        <p:nvSpPr>
          <p:cNvPr id="63491" name="Rectangle 3"/>
          <p:cNvSpPr>
            <a:spLocks noGrp="1" noChangeArrowheads="1"/>
          </p:cNvSpPr>
          <p:nvPr>
            <p:ph type="dt" idx="1"/>
          </p:nvPr>
        </p:nvSpPr>
        <p:spPr bwMode="auto">
          <a:xfrm>
            <a:off x="3987800" y="0"/>
            <a:ext cx="3009900" cy="484188"/>
          </a:xfrm>
          <a:prstGeom prst="rect">
            <a:avLst/>
          </a:prstGeom>
          <a:noFill/>
          <a:ln>
            <a:noFill/>
          </a:ln>
          <a:extLst>
            <a:ext uri="{909E8E84-426E-40DD-AFC4-6F175D3DCCD1}"/>
            <a:ext uri="{91240B29-F687-4F45-9708-019B960494DF}"/>
          </a:extLst>
        </p:spPr>
        <p:txBody>
          <a:bodyPr vert="horz" wrap="square" lIns="88199" tIns="44099" rIns="88199" bIns="44099" numCol="1" anchor="t" anchorCtr="0" compatLnSpc="1">
            <a:prstTxWarp prst="textNoShape">
              <a:avLst/>
            </a:prstTxWarp>
          </a:bodyPr>
          <a:lstStyle>
            <a:lvl1pPr algn="r" defTabSz="880992">
              <a:defRPr sz="1200" b="1">
                <a:latin typeface="Book Antiqua" pitchFamily="18" charset="0"/>
                <a:ea typeface="Taipei" charset="-120"/>
                <a:cs typeface="+mn-cs"/>
              </a:defRPr>
            </a:lvl1pPr>
          </a:lstStyle>
          <a:p>
            <a:pPr>
              <a:defRPr/>
            </a:pPr>
            <a:endParaRPr lang="en-US" altLang="zh-TW"/>
          </a:p>
        </p:txBody>
      </p:sp>
      <p:sp>
        <p:nvSpPr>
          <p:cNvPr id="14340" name="Rectangle 4"/>
          <p:cNvSpPr>
            <a:spLocks noGrp="1" noRot="1" noChangeAspect="1" noChangeArrowheads="1" noTextEdit="1"/>
          </p:cNvSpPr>
          <p:nvPr>
            <p:ph type="sldImg" idx="2"/>
          </p:nvPr>
        </p:nvSpPr>
        <p:spPr bwMode="auto">
          <a:xfrm>
            <a:off x="1227138" y="690563"/>
            <a:ext cx="4618037" cy="3462337"/>
          </a:xfrm>
          <a:prstGeom prst="rect">
            <a:avLst/>
          </a:prstGeom>
          <a:noFill/>
          <a:ln w="9525">
            <a:solidFill>
              <a:srgbClr val="000000"/>
            </a:solidFill>
            <a:miter lim="800000"/>
            <a:headEnd/>
            <a:tailEnd/>
          </a:ln>
        </p:spPr>
      </p:sp>
      <p:sp>
        <p:nvSpPr>
          <p:cNvPr id="63493" name="Rectangle 5"/>
          <p:cNvSpPr>
            <a:spLocks noGrp="1" noChangeArrowheads="1"/>
          </p:cNvSpPr>
          <p:nvPr>
            <p:ph type="body" sz="quarter" idx="3"/>
          </p:nvPr>
        </p:nvSpPr>
        <p:spPr bwMode="auto">
          <a:xfrm>
            <a:off x="901700" y="4429125"/>
            <a:ext cx="5194300" cy="4152900"/>
          </a:xfrm>
          <a:prstGeom prst="rect">
            <a:avLst/>
          </a:prstGeom>
          <a:noFill/>
          <a:ln>
            <a:noFill/>
          </a:ln>
          <a:extLst>
            <a:ext uri="{909E8E84-426E-40DD-AFC4-6F175D3DCCD1}"/>
            <a:ext uri="{91240B29-F687-4F45-9708-019B960494DF}"/>
          </a:extLst>
        </p:spPr>
        <p:txBody>
          <a:bodyPr vert="horz" wrap="square" lIns="88199" tIns="44099" rIns="88199" bIns="44099"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3494" name="Rectangle 6"/>
          <p:cNvSpPr>
            <a:spLocks noGrp="1" noChangeArrowheads="1"/>
          </p:cNvSpPr>
          <p:nvPr>
            <p:ph type="ftr" sz="quarter" idx="4"/>
          </p:nvPr>
        </p:nvSpPr>
        <p:spPr bwMode="auto">
          <a:xfrm>
            <a:off x="0" y="8858250"/>
            <a:ext cx="3011488" cy="415925"/>
          </a:xfrm>
          <a:prstGeom prst="rect">
            <a:avLst/>
          </a:prstGeom>
          <a:noFill/>
          <a:ln>
            <a:noFill/>
          </a:ln>
          <a:extLst>
            <a:ext uri="{909E8E84-426E-40DD-AFC4-6F175D3DCCD1}"/>
            <a:ext uri="{91240B29-F687-4F45-9708-019B960494DF}"/>
          </a:extLst>
        </p:spPr>
        <p:txBody>
          <a:bodyPr vert="horz" wrap="square" lIns="88199" tIns="44099" rIns="88199" bIns="44099" numCol="1" anchor="b" anchorCtr="0" compatLnSpc="1">
            <a:prstTxWarp prst="textNoShape">
              <a:avLst/>
            </a:prstTxWarp>
          </a:bodyPr>
          <a:lstStyle>
            <a:lvl1pPr defTabSz="880992">
              <a:defRPr sz="1200" b="1">
                <a:latin typeface="Book Antiqua" pitchFamily="18" charset="0"/>
                <a:ea typeface="Taipei" charset="-120"/>
                <a:cs typeface="+mn-cs"/>
              </a:defRPr>
            </a:lvl1pPr>
          </a:lstStyle>
          <a:p>
            <a:pPr>
              <a:defRPr/>
            </a:pPr>
            <a:endParaRPr lang="en-US" altLang="zh-TW"/>
          </a:p>
        </p:txBody>
      </p:sp>
      <p:sp>
        <p:nvSpPr>
          <p:cNvPr id="63495" name="Rectangle 7"/>
          <p:cNvSpPr>
            <a:spLocks noGrp="1" noChangeArrowheads="1"/>
          </p:cNvSpPr>
          <p:nvPr>
            <p:ph type="sldNum" sz="quarter" idx="5"/>
          </p:nvPr>
        </p:nvSpPr>
        <p:spPr bwMode="auto">
          <a:xfrm>
            <a:off x="3987800" y="8858250"/>
            <a:ext cx="3009900" cy="415925"/>
          </a:xfrm>
          <a:prstGeom prst="rect">
            <a:avLst/>
          </a:prstGeom>
          <a:noFill/>
          <a:ln>
            <a:noFill/>
          </a:ln>
          <a:extLst>
            <a:ext uri="{909E8E84-426E-40DD-AFC4-6F175D3DCCD1}"/>
            <a:ext uri="{91240B29-F687-4F45-9708-019B960494DF}"/>
          </a:extLst>
        </p:spPr>
        <p:txBody>
          <a:bodyPr vert="horz" wrap="square" lIns="88199" tIns="44099" rIns="88199" bIns="44099" numCol="1" anchor="b" anchorCtr="0" compatLnSpc="1">
            <a:prstTxWarp prst="textNoShape">
              <a:avLst/>
            </a:prstTxWarp>
          </a:bodyPr>
          <a:lstStyle>
            <a:lvl1pPr algn="r" defTabSz="880992">
              <a:defRPr sz="1200" b="1">
                <a:latin typeface="Book Antiqua" pitchFamily="18" charset="0"/>
                <a:ea typeface="Taipei" charset="-120"/>
                <a:cs typeface="+mn-cs"/>
              </a:defRPr>
            </a:lvl1pPr>
          </a:lstStyle>
          <a:p>
            <a:pPr>
              <a:defRPr/>
            </a:pPr>
            <a:fld id="{2B73D6EB-F2F2-43BD-B6E1-7467C3D6882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pitchFamily="18" charset="0"/>
        <a:ea typeface="Taipei"/>
        <a:cs typeface="Taipei"/>
      </a:defRPr>
    </a:lvl1pPr>
    <a:lvl2pPr marL="457200" algn="l" rtl="0" eaLnBrk="0" fontAlgn="base" hangingPunct="0">
      <a:spcBef>
        <a:spcPct val="30000"/>
      </a:spcBef>
      <a:spcAft>
        <a:spcPct val="0"/>
      </a:spcAft>
      <a:defRPr kumimoji="1" sz="1200" kern="1200">
        <a:solidFill>
          <a:schemeClr val="tx1"/>
        </a:solidFill>
        <a:latin typeface="Times" pitchFamily="18" charset="0"/>
        <a:ea typeface="Taipei"/>
        <a:cs typeface="Taipei"/>
      </a:defRPr>
    </a:lvl2pPr>
    <a:lvl3pPr marL="914400" algn="l" rtl="0" eaLnBrk="0" fontAlgn="base" hangingPunct="0">
      <a:spcBef>
        <a:spcPct val="30000"/>
      </a:spcBef>
      <a:spcAft>
        <a:spcPct val="0"/>
      </a:spcAft>
      <a:defRPr kumimoji="1" sz="1200" kern="1200">
        <a:solidFill>
          <a:schemeClr val="tx1"/>
        </a:solidFill>
        <a:latin typeface="Times" pitchFamily="18" charset="0"/>
        <a:ea typeface="Taipei"/>
        <a:cs typeface="Taipei"/>
      </a:defRPr>
    </a:lvl3pPr>
    <a:lvl4pPr marL="1371600" algn="l" rtl="0" eaLnBrk="0" fontAlgn="base" hangingPunct="0">
      <a:spcBef>
        <a:spcPct val="30000"/>
      </a:spcBef>
      <a:spcAft>
        <a:spcPct val="0"/>
      </a:spcAft>
      <a:defRPr kumimoji="1" sz="1200" kern="1200">
        <a:solidFill>
          <a:schemeClr val="tx1"/>
        </a:solidFill>
        <a:latin typeface="Times" pitchFamily="18" charset="0"/>
        <a:ea typeface="Taipei"/>
        <a:cs typeface="Taipei"/>
      </a:defRPr>
    </a:lvl4pPr>
    <a:lvl5pPr marL="1828800" algn="l" rtl="0" eaLnBrk="0" fontAlgn="base" hangingPunct="0">
      <a:spcBef>
        <a:spcPct val="30000"/>
      </a:spcBef>
      <a:spcAft>
        <a:spcPct val="0"/>
      </a:spcAft>
      <a:defRPr kumimoji="1" sz="1200" kern="1200">
        <a:solidFill>
          <a:schemeClr val="tx1"/>
        </a:solidFill>
        <a:latin typeface="Times" pitchFamily="18" charset="0"/>
        <a:ea typeface="Taipei"/>
        <a:cs typeface="Taipe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miter lim="800000"/>
            <a:headEnd/>
            <a:tailEnd/>
          </a:ln>
        </p:spPr>
        <p:txBody>
          <a:bodyPr/>
          <a:lstStyle/>
          <a:p>
            <a:pPr defTabSz="879475"/>
            <a:fld id="{C144C855-DD68-46EC-AE9E-ECDC0DD8E0CF}" type="slidenum">
              <a:rPr lang="en-US" altLang="zh-TW" smtClean="0">
                <a:ea typeface="Taipei"/>
                <a:cs typeface="Taipei"/>
              </a:rPr>
              <a:pPr defTabSz="879475"/>
              <a:t>1</a:t>
            </a:fld>
            <a:endParaRPr lang="en-US" altLang="zh-TW" smtClean="0">
              <a:ea typeface="Taipei"/>
              <a:cs typeface="Taipei"/>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pPr eaLnBrk="1" hangingPunct="1"/>
            <a:endParaRPr lang="zh-TW" altLang="zh-TW"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txBox="1">
            <a:spLocks noGrp="1" noChangeArrowheads="1"/>
          </p:cNvSpPr>
          <p:nvPr/>
        </p:nvSpPr>
        <p:spPr bwMode="auto">
          <a:xfrm>
            <a:off x="3987800" y="8858250"/>
            <a:ext cx="3009900" cy="415925"/>
          </a:xfrm>
          <a:prstGeom prst="rect">
            <a:avLst/>
          </a:prstGeom>
          <a:noFill/>
          <a:ln w="9525">
            <a:noFill/>
            <a:miter lim="800000"/>
            <a:headEnd/>
            <a:tailEnd/>
          </a:ln>
        </p:spPr>
        <p:txBody>
          <a:bodyPr lIns="88199" tIns="44099" rIns="88199" bIns="44099" anchor="b"/>
          <a:lstStyle/>
          <a:p>
            <a:pPr algn="r" defTabSz="879475"/>
            <a:fld id="{B9130069-5903-4764-8EAB-A8E5E354ADAE}" type="slidenum">
              <a:rPr lang="en-US" altLang="zh-TW" sz="1200" b="1">
                <a:latin typeface="Book Antiqua" pitchFamily="18" charset="0"/>
              </a:rPr>
              <a:pPr algn="r" defTabSz="879475"/>
              <a:t>10</a:t>
            </a:fld>
            <a:endParaRPr lang="en-US" altLang="zh-TW" sz="1200" b="1">
              <a:latin typeface="Book Antiqua" pitchFamily="18"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pPr eaLnBrk="1" hangingPunct="1"/>
            <a:endParaRPr lang="en-US" altLang="zh-TW" smtClean="0">
              <a:latin typeface="Tahom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p:spPr>
        <p:txBody>
          <a:bodyPr/>
          <a:lstStyle/>
          <a:p>
            <a:endParaRPr lang="en-US" altLang="zh-TW" smtClean="0">
              <a:latin typeface="Tahom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miter lim="800000"/>
            <a:headEnd/>
            <a:tailEnd/>
          </a:ln>
        </p:spPr>
        <p:txBody>
          <a:bodyPr/>
          <a:lstStyle/>
          <a:p>
            <a:pPr defTabSz="879475"/>
            <a:fld id="{A17095CB-5A2E-4CA6-9E25-2EFFD49830D4}" type="slidenum">
              <a:rPr lang="en-US" altLang="zh-TW" smtClean="0">
                <a:ea typeface="Taipei"/>
                <a:cs typeface="Taipei"/>
              </a:rPr>
              <a:pPr defTabSz="879475"/>
              <a:t>12</a:t>
            </a:fld>
            <a:endParaRPr lang="en-US" altLang="zh-TW" smtClean="0">
              <a:ea typeface="Taipei"/>
              <a:cs typeface="Taipei"/>
            </a:endParaRPr>
          </a:p>
        </p:txBody>
      </p:sp>
      <p:sp>
        <p:nvSpPr>
          <p:cNvPr id="66562" name="Rectangle 7"/>
          <p:cNvSpPr txBox="1">
            <a:spLocks noGrp="1" noChangeArrowheads="1"/>
          </p:cNvSpPr>
          <p:nvPr/>
        </p:nvSpPr>
        <p:spPr bwMode="auto">
          <a:xfrm>
            <a:off x="3987800" y="8859838"/>
            <a:ext cx="3009900" cy="414337"/>
          </a:xfrm>
          <a:prstGeom prst="rect">
            <a:avLst/>
          </a:prstGeom>
          <a:noFill/>
          <a:ln w="9525">
            <a:noFill/>
            <a:miter lim="800000"/>
            <a:headEnd/>
            <a:tailEnd/>
          </a:ln>
        </p:spPr>
        <p:txBody>
          <a:bodyPr lIns="87643" tIns="43821" rIns="87643" bIns="43821" anchor="b"/>
          <a:lstStyle/>
          <a:p>
            <a:pPr algn="r" defTabSz="874713"/>
            <a:fld id="{9D41D21A-4039-499D-9594-B69E5620E5ED}" type="slidenum">
              <a:rPr lang="en-US" altLang="zh-TW" sz="1200" b="1">
                <a:latin typeface="Book Antiqua" pitchFamily="18" charset="0"/>
              </a:rPr>
              <a:pPr algn="r" defTabSz="874713"/>
              <a:t>12</a:t>
            </a:fld>
            <a:endParaRPr lang="en-US" altLang="zh-TW" sz="1200" b="1">
              <a:latin typeface="Book Antiqua" pitchFamily="18" charset="0"/>
            </a:endParaRPr>
          </a:p>
        </p:txBody>
      </p:sp>
      <p:sp>
        <p:nvSpPr>
          <p:cNvPr id="66563" name="Rectangle 2"/>
          <p:cNvSpPr>
            <a:spLocks noGrp="1" noRot="1" noChangeAspect="1" noChangeArrowheads="1" noTextEdit="1"/>
          </p:cNvSpPr>
          <p:nvPr>
            <p:ph type="sldImg"/>
          </p:nvPr>
        </p:nvSpPr>
        <p:spPr>
          <a:xfrm>
            <a:off x="1230313" y="692150"/>
            <a:ext cx="4614862" cy="3460750"/>
          </a:xfrm>
          <a:ln/>
        </p:spPr>
      </p:sp>
      <p:sp>
        <p:nvSpPr>
          <p:cNvPr id="66564" name="Rectangle 3"/>
          <p:cNvSpPr>
            <a:spLocks noGrp="1" noChangeArrowheads="1"/>
          </p:cNvSpPr>
          <p:nvPr>
            <p:ph type="body" idx="1"/>
          </p:nvPr>
        </p:nvSpPr>
        <p:spPr>
          <a:xfrm>
            <a:off x="901700" y="4429125"/>
            <a:ext cx="5194300" cy="4151313"/>
          </a:xfrm>
          <a:noFill/>
        </p:spPr>
        <p:txBody>
          <a:bodyPr lIns="87643" tIns="43821" rIns="87643" bIns="43821"/>
          <a:lstStyle/>
          <a:p>
            <a:pPr eaLnBrk="1" hangingPunct="1"/>
            <a:endParaRPr lang="en-US" altLang="zh-TW"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miter lim="800000"/>
            <a:headEnd/>
            <a:tailEnd/>
          </a:ln>
        </p:spPr>
        <p:txBody>
          <a:bodyPr/>
          <a:lstStyle/>
          <a:p>
            <a:pPr defTabSz="879475"/>
            <a:fld id="{5D10198F-0240-4706-8DB6-1EB3ABBA66DD}" type="slidenum">
              <a:rPr lang="en-US" altLang="zh-TW" smtClean="0">
                <a:ea typeface="Taipei"/>
                <a:cs typeface="Taipei"/>
              </a:rPr>
              <a:pPr defTabSz="879475"/>
              <a:t>13</a:t>
            </a:fld>
            <a:endParaRPr lang="en-US" altLang="zh-TW" smtClean="0">
              <a:ea typeface="Taipei"/>
              <a:cs typeface="Taipei"/>
            </a:endParaRPr>
          </a:p>
        </p:txBody>
      </p:sp>
      <p:sp>
        <p:nvSpPr>
          <p:cNvPr id="68610" name="Rectangle 7"/>
          <p:cNvSpPr txBox="1">
            <a:spLocks noGrp="1" noChangeArrowheads="1"/>
          </p:cNvSpPr>
          <p:nvPr/>
        </p:nvSpPr>
        <p:spPr bwMode="auto">
          <a:xfrm>
            <a:off x="3987800" y="8858250"/>
            <a:ext cx="3009900" cy="414338"/>
          </a:xfrm>
          <a:prstGeom prst="rect">
            <a:avLst/>
          </a:prstGeom>
          <a:noFill/>
          <a:ln w="9525">
            <a:noFill/>
            <a:miter lim="800000"/>
            <a:headEnd/>
            <a:tailEnd/>
          </a:ln>
        </p:spPr>
        <p:txBody>
          <a:bodyPr lIns="88196" tIns="44098" rIns="88196" bIns="44098" anchor="b"/>
          <a:lstStyle/>
          <a:p>
            <a:pPr algn="r"/>
            <a:fld id="{43230D08-A6F6-4306-ACFE-3FB6134F9955}" type="slidenum">
              <a:rPr lang="en-US" altLang="zh-TW" sz="1300" b="1">
                <a:latin typeface="Book Antiqua" pitchFamily="18" charset="0"/>
              </a:rPr>
              <a:pPr algn="r"/>
              <a:t>13</a:t>
            </a:fld>
            <a:endParaRPr lang="en-US" altLang="zh-TW" sz="1300" b="1">
              <a:latin typeface="Book Antiqua" pitchFamily="18"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zh-TW"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TW" b="1" dirty="0" err="1" smtClean="0">
                <a:ea typeface="Taipei"/>
                <a:cs typeface="Taipei"/>
              </a:rPr>
              <a:t>Bolida</a:t>
            </a:r>
            <a:r>
              <a:rPr lang="en-US" altLang="zh-TW" b="1" dirty="0" smtClean="0">
                <a:ea typeface="Taipei"/>
                <a:cs typeface="Taipei"/>
              </a:rPr>
              <a:t> team</a:t>
            </a:r>
            <a:r>
              <a:rPr lang="en-US" altLang="zh-TW" dirty="0" smtClean="0">
                <a:ea typeface="Taipei"/>
                <a:cs typeface="Taipei"/>
              </a:rPr>
              <a:t> devotes to enhancing VIVOTEK's partnership and problem-solving efficiency as well as developing the project and vertical markets. </a:t>
            </a:r>
          </a:p>
          <a:p>
            <a:pPr eaLnBrk="1" hangingPunct="1">
              <a:spcBef>
                <a:spcPct val="0"/>
              </a:spcBef>
            </a:pPr>
            <a:r>
              <a:rPr lang="en-US" altLang="zh-TW" dirty="0" smtClean="0">
                <a:ea typeface="Taipei"/>
                <a:cs typeface="Taipei"/>
              </a:rPr>
              <a:t> </a:t>
            </a:r>
            <a:endParaRPr lang="en-US" altLang="zh-TW" b="1" dirty="0" smtClean="0">
              <a:ea typeface="Taipei"/>
              <a:cs typeface="Taipei"/>
            </a:endParaRPr>
          </a:p>
          <a:p>
            <a:pPr eaLnBrk="1" hangingPunct="1">
              <a:spcBef>
                <a:spcPct val="0"/>
              </a:spcBef>
            </a:pPr>
            <a:r>
              <a:rPr lang="en-US" altLang="zh-TW" b="1" dirty="0" smtClean="0">
                <a:ea typeface="Taipei"/>
                <a:cs typeface="Taipei"/>
              </a:rPr>
              <a:t>Solution Center</a:t>
            </a:r>
            <a:r>
              <a:rPr lang="en-US" altLang="zh-TW" dirty="0" smtClean="0">
                <a:ea typeface="Taipei"/>
                <a:cs typeface="Taipei"/>
              </a:rPr>
              <a:t> will be responsible for partnership maintenance and enhancement through closer hardware and software integration. </a:t>
            </a:r>
            <a:endParaRPr lang="en-US" altLang="zh-TW" b="1" dirty="0" smtClean="0">
              <a:ea typeface="Taipei"/>
              <a:cs typeface="Taipei"/>
            </a:endParaRPr>
          </a:p>
          <a:p>
            <a:pPr eaLnBrk="1" hangingPunct="1">
              <a:spcBef>
                <a:spcPct val="0"/>
              </a:spcBef>
            </a:pPr>
            <a:r>
              <a:rPr lang="en-US" altLang="zh-TW" b="1" dirty="0" smtClean="0">
                <a:ea typeface="Taipei"/>
                <a:cs typeface="Taipei"/>
              </a:rPr>
              <a:t>Project Center</a:t>
            </a:r>
            <a:r>
              <a:rPr lang="en-US" altLang="zh-TW" dirty="0" smtClean="0">
                <a:ea typeface="Taipei"/>
                <a:cs typeface="Taipei"/>
              </a:rPr>
              <a:t> will explore new project opportunities and provide necessary support to facilitate project completion. </a:t>
            </a:r>
            <a:endParaRPr lang="en-US" altLang="zh-TW" b="1" dirty="0" smtClean="0">
              <a:ea typeface="Taipei"/>
              <a:cs typeface="Taipei"/>
            </a:endParaRPr>
          </a:p>
          <a:p>
            <a:pPr eaLnBrk="1" hangingPunct="1">
              <a:spcBef>
                <a:spcPct val="0"/>
              </a:spcBef>
            </a:pPr>
            <a:r>
              <a:rPr lang="en-US" altLang="zh-TW" b="1" dirty="0" smtClean="0">
                <a:ea typeface="Taipei"/>
                <a:cs typeface="Taipei"/>
              </a:rPr>
              <a:t>Vertical </a:t>
            </a:r>
            <a:r>
              <a:rPr lang="en-US" altLang="zh-TW" b="1" dirty="0" err="1" smtClean="0">
                <a:ea typeface="Taipei"/>
                <a:cs typeface="Taipei"/>
              </a:rPr>
              <a:t>Mkt</a:t>
            </a:r>
            <a:r>
              <a:rPr lang="en-US" altLang="zh-TW" b="1" dirty="0" smtClean="0">
                <a:ea typeface="Taipei"/>
                <a:cs typeface="Taipei"/>
              </a:rPr>
              <a:t> Center</a:t>
            </a:r>
            <a:r>
              <a:rPr lang="en-US" altLang="zh-TW" dirty="0" smtClean="0">
                <a:ea typeface="Taipei"/>
                <a:cs typeface="Taipei"/>
              </a:rPr>
              <a:t> will concentrate on enhancing VIVOTEK's presence in vertical markets. </a:t>
            </a:r>
          </a:p>
          <a:p>
            <a:pPr eaLnBrk="1" hangingPunct="1">
              <a:spcBef>
                <a:spcPct val="0"/>
              </a:spcBef>
            </a:pPr>
            <a:r>
              <a:rPr lang="en-US" altLang="zh-TW" dirty="0" smtClean="0">
                <a:ea typeface="Taipei"/>
                <a:cs typeface="Taipei"/>
              </a:rPr>
              <a:t> </a:t>
            </a:r>
          </a:p>
          <a:p>
            <a:pPr eaLnBrk="1" hangingPunct="1">
              <a:spcBef>
                <a:spcPct val="0"/>
              </a:spcBef>
            </a:pPr>
            <a:endParaRPr lang="zh-TW" altLang="en-US" dirty="0" smtClean="0">
              <a:ea typeface="Taipei"/>
              <a:cs typeface="Taipe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rtl="0" eaLnBrk="1" fontAlgn="t" latinLnBrk="0" hangingPunct="1"/>
            <a:r>
              <a:rPr kumimoji="1" lang="en-US" altLang="zh-TW" sz="1200" b="0" i="0" u="none" strike="noStrike" kern="1200" dirty="0" smtClean="0">
                <a:solidFill>
                  <a:schemeClr val="tx1"/>
                </a:solidFill>
                <a:latin typeface="Times" pitchFamily="18" charset="0"/>
                <a:ea typeface="Taipei"/>
                <a:cs typeface="Taipei"/>
              </a:rPr>
              <a:t>Supreme</a:t>
            </a:r>
            <a:endParaRPr kumimoji="1" lang="zh-TW" altLang="zh-TW" sz="1200" b="0" i="0" u="none" strike="noStrike" kern="1200" dirty="0" smtClean="0">
              <a:solidFill>
                <a:schemeClr val="tx1"/>
              </a:solidFill>
              <a:latin typeface="Times" pitchFamily="18" charset="0"/>
              <a:ea typeface="Taipei"/>
              <a:cs typeface="Taipei"/>
            </a:endParaRPr>
          </a:p>
          <a:p>
            <a:pPr rtl="0" eaLnBrk="1" fontAlgn="t" latinLnBrk="0" hangingPunct="1"/>
            <a:r>
              <a:rPr kumimoji="1" lang="en-US" altLang="zh-TW" sz="1200" b="0" i="0" u="none" strike="noStrike" kern="1200" dirty="0" smtClean="0">
                <a:solidFill>
                  <a:schemeClr val="tx1"/>
                </a:solidFill>
                <a:latin typeface="Times" pitchFamily="18" charset="0"/>
                <a:ea typeface="Taipei"/>
                <a:cs typeface="Taipei"/>
              </a:rPr>
              <a:t>FE8171V: 3MP Fisheye Dome</a:t>
            </a:r>
            <a:endParaRPr kumimoji="1" lang="zh-TW" altLang="zh-TW" sz="1200" b="0" i="0" u="none" strike="noStrike" kern="1200" dirty="0" smtClean="0">
              <a:solidFill>
                <a:schemeClr val="tx1"/>
              </a:solidFill>
              <a:latin typeface="Times" pitchFamily="18" charset="0"/>
              <a:ea typeface="Taipei"/>
              <a:cs typeface="Taipei"/>
            </a:endParaRPr>
          </a:p>
          <a:p>
            <a:pPr rtl="0" eaLnBrk="1" fontAlgn="t" latinLnBrk="0" hangingPunct="1"/>
            <a:r>
              <a:rPr kumimoji="1" lang="en-US" altLang="zh-TW" sz="1200" b="0" i="0" u="none" strike="noStrike" kern="1200" dirty="0" smtClean="0">
                <a:solidFill>
                  <a:schemeClr val="tx1"/>
                </a:solidFill>
                <a:latin typeface="Times" pitchFamily="18" charset="0"/>
                <a:ea typeface="Taipei"/>
                <a:cs typeface="Taipei"/>
              </a:rPr>
              <a:t>IP8362: 2MP/1080p Outdoor Bullet</a:t>
            </a:r>
            <a:endParaRPr kumimoji="1" lang="zh-TW" altLang="zh-TW" sz="1200" b="0" i="0" u="none" strike="noStrike" kern="1200" dirty="0" smtClean="0">
              <a:solidFill>
                <a:schemeClr val="tx1"/>
              </a:solidFill>
              <a:latin typeface="Times" pitchFamily="18" charset="0"/>
              <a:ea typeface="Taipei"/>
              <a:cs typeface="Taipei"/>
            </a:endParaRPr>
          </a:p>
          <a:p>
            <a:pPr rtl="0" eaLnBrk="1" fontAlgn="t" latinLnBrk="0" hangingPunct="1"/>
            <a:r>
              <a:rPr kumimoji="1" lang="en-US" altLang="zh-TW" sz="1200" b="0" i="0" u="none" strike="noStrike" kern="1200" dirty="0" smtClean="0">
                <a:solidFill>
                  <a:schemeClr val="tx1"/>
                </a:solidFill>
                <a:latin typeface="Times" pitchFamily="18" charset="0"/>
                <a:ea typeface="Taipei"/>
                <a:cs typeface="Taipei"/>
              </a:rPr>
              <a:t>SD8362E: 2MP/1080p 20x Zoom Outdoor Speed Dome</a:t>
            </a:r>
            <a:endParaRPr kumimoji="1" lang="zh-TW" altLang="zh-TW" sz="1200" b="0" i="0" u="none" strike="noStrike" kern="1200" dirty="0" smtClean="0">
              <a:solidFill>
                <a:schemeClr val="tx1"/>
              </a:solidFill>
              <a:latin typeface="Times" pitchFamily="18" charset="0"/>
              <a:ea typeface="Taipei"/>
              <a:cs typeface="Taipei"/>
            </a:endParaRPr>
          </a:p>
          <a:p>
            <a:pPr rtl="0" eaLnBrk="1" fontAlgn="t" latinLnBrk="0" hangingPunct="1"/>
            <a:r>
              <a:rPr kumimoji="1" lang="en-US" altLang="zh-TW" sz="1200" b="0" i="0" u="none" strike="noStrike" kern="1200" dirty="0" smtClean="0">
                <a:solidFill>
                  <a:schemeClr val="tx1"/>
                </a:solidFill>
                <a:latin typeface="Times" pitchFamily="18" charset="0"/>
                <a:ea typeface="Taipei"/>
                <a:cs typeface="Taipei"/>
              </a:rPr>
              <a:t>Value</a:t>
            </a:r>
            <a:endParaRPr kumimoji="1" lang="zh-TW" altLang="zh-TW" sz="1200" b="0" i="0" u="none" strike="noStrike" kern="1200" dirty="0" smtClean="0">
              <a:solidFill>
                <a:schemeClr val="tx1"/>
              </a:solidFill>
              <a:latin typeface="Times" pitchFamily="18" charset="0"/>
              <a:ea typeface="Taipei"/>
              <a:cs typeface="Taipei"/>
            </a:endParaRPr>
          </a:p>
          <a:p>
            <a:pPr rtl="0" eaLnBrk="1" fontAlgn="t" latinLnBrk="0" hangingPunct="1"/>
            <a:r>
              <a:rPr kumimoji="1" lang="en-US" altLang="zh-TW" sz="1200" b="0" i="0" u="none" strike="noStrike" kern="1200" dirty="0" smtClean="0">
                <a:solidFill>
                  <a:schemeClr val="tx1"/>
                </a:solidFill>
                <a:latin typeface="Times" pitchFamily="18" charset="0"/>
                <a:ea typeface="Taipei"/>
                <a:cs typeface="Taipei"/>
              </a:rPr>
              <a:t>IP8335H: 1MP WDR Outdoor Bullet</a:t>
            </a:r>
            <a:endParaRPr kumimoji="1" lang="zh-TW" altLang="zh-TW" sz="1200" b="0" i="0" u="none" strike="noStrike" kern="1200" dirty="0" smtClean="0">
              <a:solidFill>
                <a:schemeClr val="tx1"/>
              </a:solidFill>
              <a:latin typeface="Times" pitchFamily="18" charset="0"/>
              <a:ea typeface="Taipei"/>
              <a:cs typeface="Taipei"/>
            </a:endParaRPr>
          </a:p>
          <a:p>
            <a:pPr rtl="0" eaLnBrk="1" fontAlgn="t" latinLnBrk="0" hangingPunct="1"/>
            <a:r>
              <a:rPr kumimoji="1" lang="en-US" altLang="zh-TW" sz="1200" b="0" i="0" u="none" strike="noStrike" kern="1200" dirty="0" smtClean="0">
                <a:solidFill>
                  <a:schemeClr val="tx1"/>
                </a:solidFill>
                <a:latin typeface="Times" pitchFamily="18" charset="0"/>
                <a:ea typeface="Taipei"/>
                <a:cs typeface="Taipei"/>
              </a:rPr>
              <a:t>FD8161: 2MP Indoor Fixed Dome</a:t>
            </a:r>
            <a:endParaRPr kumimoji="1" lang="zh-TW" altLang="zh-TW" sz="1200" b="0" i="0" u="none" strike="noStrike" kern="1200" dirty="0" smtClean="0">
              <a:solidFill>
                <a:schemeClr val="tx1"/>
              </a:solidFill>
              <a:latin typeface="Times" pitchFamily="18" charset="0"/>
              <a:ea typeface="Taipei"/>
              <a:cs typeface="Taipei"/>
            </a:endParaRPr>
          </a:p>
          <a:p>
            <a:pPr rtl="0" eaLnBrk="1" fontAlgn="t" latinLnBrk="0" hangingPunct="1"/>
            <a:r>
              <a:rPr kumimoji="1" lang="en-US" altLang="zh-TW" sz="1200" b="0" i="0" u="none" strike="noStrike" kern="1200" dirty="0" smtClean="0">
                <a:solidFill>
                  <a:schemeClr val="tx1"/>
                </a:solidFill>
                <a:latin typeface="Times" pitchFamily="18" charset="0"/>
                <a:ea typeface="Taipei"/>
                <a:cs typeface="Taipei"/>
              </a:rPr>
              <a:t>SD8323E: D1 36x Zoom Outdoor Speed Dome</a:t>
            </a:r>
            <a:endParaRPr kumimoji="1" lang="zh-TW" altLang="zh-TW" sz="1200" b="0" i="0" u="none" strike="noStrike" kern="1200" dirty="0" smtClean="0">
              <a:solidFill>
                <a:schemeClr val="tx1"/>
              </a:solidFill>
              <a:latin typeface="Times" pitchFamily="18" charset="0"/>
              <a:ea typeface="Taipei"/>
              <a:cs typeface="Taipei"/>
            </a:endParaRPr>
          </a:p>
          <a:p>
            <a:pPr rtl="0" eaLnBrk="1" fontAlgn="t" latinLnBrk="0" hangingPunct="1"/>
            <a:r>
              <a:rPr kumimoji="1" lang="en-US" altLang="zh-TW" sz="1200" b="0" i="0" u="none" strike="noStrike" kern="1200" dirty="0" smtClean="0">
                <a:solidFill>
                  <a:schemeClr val="tx1"/>
                </a:solidFill>
                <a:latin typeface="Times" pitchFamily="18" charset="0"/>
                <a:ea typeface="Taipei"/>
                <a:cs typeface="Taipei"/>
              </a:rPr>
              <a:t>Commercial</a:t>
            </a:r>
            <a:endParaRPr kumimoji="1" lang="zh-TW" altLang="zh-TW" sz="1200" b="0" i="0" u="none" strike="noStrike" kern="1200" dirty="0" smtClean="0">
              <a:solidFill>
                <a:schemeClr val="tx1"/>
              </a:solidFill>
              <a:latin typeface="Times" pitchFamily="18" charset="0"/>
              <a:ea typeface="Taipei"/>
              <a:cs typeface="Taipei"/>
            </a:endParaRPr>
          </a:p>
          <a:p>
            <a:pPr rtl="0" eaLnBrk="1" fontAlgn="t" latinLnBrk="0" hangingPunct="1"/>
            <a:r>
              <a:rPr kumimoji="1" lang="en-US" altLang="zh-TW" sz="1200" b="0" i="0" u="none" strike="noStrike" kern="1200" dirty="0" smtClean="0">
                <a:solidFill>
                  <a:schemeClr val="tx1"/>
                </a:solidFill>
                <a:latin typeface="Times" pitchFamily="18" charset="0"/>
                <a:ea typeface="Taipei"/>
                <a:cs typeface="Taipei"/>
              </a:rPr>
              <a:t>IP8332: 1MP Outdoor Small Bullet</a:t>
            </a:r>
            <a:endParaRPr kumimoji="1" lang="zh-TW" altLang="zh-TW" sz="1200" b="0" i="0" u="none" strike="noStrike" kern="1200" dirty="0" smtClean="0">
              <a:solidFill>
                <a:schemeClr val="tx1"/>
              </a:solidFill>
              <a:latin typeface="Times" pitchFamily="18" charset="0"/>
              <a:ea typeface="Taipei"/>
              <a:cs typeface="Taipei"/>
            </a:endParaRPr>
          </a:p>
          <a:p>
            <a:pPr rtl="0" eaLnBrk="1" fontAlgn="t" latinLnBrk="0" hangingPunct="1"/>
            <a:r>
              <a:rPr kumimoji="1" lang="en-US" altLang="zh-TW" sz="1200" b="0" i="0" u="none" strike="noStrike" kern="1200" dirty="0" smtClean="0">
                <a:solidFill>
                  <a:schemeClr val="tx1"/>
                </a:solidFill>
                <a:latin typeface="Times" pitchFamily="18" charset="0"/>
                <a:ea typeface="Taipei"/>
                <a:cs typeface="Taipei"/>
              </a:rPr>
              <a:t>FD8134: 1MP Indoor Fixed Dome</a:t>
            </a:r>
            <a:endParaRPr kumimoji="1" lang="zh-TW" altLang="zh-TW" sz="1200" b="0" i="0" u="none" strike="noStrike" kern="1200" dirty="0" smtClean="0">
              <a:solidFill>
                <a:schemeClr val="tx1"/>
              </a:solidFill>
              <a:latin typeface="Times" pitchFamily="18" charset="0"/>
              <a:ea typeface="Taipei"/>
              <a:cs typeface="Taipei"/>
            </a:endParaRPr>
          </a:p>
          <a:p>
            <a:pPr rtl="0" eaLnBrk="1" fontAlgn="t" latinLnBrk="0" hangingPunct="1"/>
            <a:r>
              <a:rPr kumimoji="1" lang="en-US" altLang="zh-TW" sz="1200" b="0" i="0" u="none" strike="noStrike" kern="1200" dirty="0" smtClean="0">
                <a:solidFill>
                  <a:schemeClr val="tx1"/>
                </a:solidFill>
                <a:latin typeface="Times" pitchFamily="18" charset="0"/>
                <a:ea typeface="Taipei"/>
                <a:cs typeface="Taipei"/>
              </a:rPr>
              <a:t>IP8133: 1MP Cube Camera</a:t>
            </a:r>
            <a:endParaRPr kumimoji="1" lang="zh-TW" altLang="zh-TW" sz="1200" b="0" i="0" u="none" strike="noStrike" kern="1200" dirty="0" smtClean="0">
              <a:solidFill>
                <a:schemeClr val="tx1"/>
              </a:solidFill>
              <a:latin typeface="Times" pitchFamily="18" charset="0"/>
              <a:ea typeface="Taipei"/>
              <a:cs typeface="Taipei"/>
            </a:endParaRPr>
          </a:p>
          <a:p>
            <a:endParaRPr lang="zh-TW" altLang="en-US" dirty="0"/>
          </a:p>
        </p:txBody>
      </p:sp>
      <p:sp>
        <p:nvSpPr>
          <p:cNvPr id="4" name="投影片編號版面配置區 3"/>
          <p:cNvSpPr>
            <a:spLocks noGrp="1"/>
          </p:cNvSpPr>
          <p:nvPr>
            <p:ph type="sldNum" sz="quarter" idx="10"/>
          </p:nvPr>
        </p:nvSpPr>
        <p:spPr/>
        <p:txBody>
          <a:bodyPr/>
          <a:lstStyle/>
          <a:p>
            <a:pPr>
              <a:defRPr/>
            </a:pPr>
            <a:fld id="{2B73D6EB-F2F2-43BD-B6E1-7467C3D68823}" type="slidenum">
              <a:rPr lang="en-US" altLang="zh-TW" smtClean="0"/>
              <a:pPr>
                <a:defRPr/>
              </a:pPr>
              <a:t>17</a:t>
            </a:fld>
            <a:endParaRPr lang="en-US" altLang="zh-TW"/>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Grp="1" noRot="1" noChangeAspect="1" noChangeArrowheads="1"/>
          </p:cNvSpPr>
          <p:nvPr>
            <p:ph type="sldImg"/>
          </p:nvPr>
        </p:nvSpPr>
        <p:spPr>
          <a:solidFill>
            <a:srgbClr val="FFFFFF"/>
          </a:solidFill>
          <a:ln/>
        </p:spPr>
      </p:sp>
      <p:sp>
        <p:nvSpPr>
          <p:cNvPr id="75779" name="Rectangle 2"/>
          <p:cNvSpPr>
            <a:spLocks noGrp="1" noChangeArrowheads="1"/>
          </p:cNvSpPr>
          <p:nvPr>
            <p:ph type="body" idx="1"/>
          </p:nvPr>
        </p:nvSpPr>
        <p:spPr>
          <a:noFill/>
          <a:ln/>
        </p:spPr>
        <p:txBody>
          <a:bodyPr/>
          <a:lstStyle/>
          <a:p>
            <a:pPr marL="79375" eaLnBrk="1" hangingPunct="1">
              <a:spcBef>
                <a:spcPts val="413"/>
              </a:spcBef>
            </a:pPr>
            <a:r>
              <a:rPr lang="en-US" altLang="zh-TW" b="1" i="1" smtClean="0">
                <a:solidFill>
                  <a:srgbClr val="000000"/>
                </a:solidFill>
                <a:latin typeface="Times" pitchFamily="-111" charset="0"/>
                <a:cs typeface="Times" pitchFamily="-111" charset="0"/>
                <a:sym typeface="Times" pitchFamily="-111" charset="0"/>
              </a:rPr>
              <a:t>In this section,</a:t>
            </a:r>
          </a:p>
          <a:p>
            <a:pPr marL="79375" eaLnBrk="1" hangingPunct="1">
              <a:spcBef>
                <a:spcPts val="413"/>
              </a:spcBef>
            </a:pPr>
            <a:r>
              <a:rPr lang="en-US" altLang="zh-TW" b="1" i="1" smtClean="0">
                <a:solidFill>
                  <a:srgbClr val="000000"/>
                </a:solidFill>
                <a:latin typeface="Times" pitchFamily="-111" charset="0"/>
                <a:cs typeface="Times" pitchFamily="-111" charset="0"/>
                <a:sym typeface="Times" pitchFamily="-111" charset="0"/>
              </a:rPr>
              <a:t>in the picture, there is a frame. if the intruder intrudes the area of frame, that triggers recording. when it triggers recording, it composes an event with full frames from the camera from the start to the end of the triggered time period. Others than this time period, the recording frames remains 1 frame per second. In that way, it takes low bandwidth and saves a lot of storage space for use. So the user will save a lot of bandwidth fee and storage cost. Below is the example for this advantage. It shows the our test result approved our activity adaptive streaming works efficiently.</a:t>
            </a:r>
          </a:p>
          <a:p>
            <a:pPr marL="79375" eaLnBrk="1" hangingPunct="1">
              <a:spcBef>
                <a:spcPts val="413"/>
              </a:spcBef>
            </a:pPr>
            <a:r>
              <a:rPr lang="en-US" altLang="zh-TW" b="1" i="1" smtClean="0">
                <a:solidFill>
                  <a:srgbClr val="000000"/>
                </a:solidFill>
                <a:latin typeface="Times" pitchFamily="-111" charset="0"/>
                <a:cs typeface="Times" pitchFamily="-111" charset="0"/>
                <a:sym typeface="Times" pitchFamily="-111" charset="0"/>
              </a:rPr>
              <a:t>(explain the description of the example)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970784" y="8830716"/>
            <a:ext cx="3038049" cy="464243"/>
          </a:xfrm>
          <a:prstGeom prst="rect">
            <a:avLst/>
          </a:prstGeom>
          <a:noFill/>
          <a:ln w="9525">
            <a:noFill/>
            <a:miter lim="800000"/>
            <a:headEnd/>
            <a:tailEnd/>
          </a:ln>
        </p:spPr>
        <p:txBody>
          <a:bodyPr lIns="89698" tIns="44849" rIns="89698" bIns="44849" anchor="b"/>
          <a:lstStyle/>
          <a:p>
            <a:pPr defTabSz="897415"/>
            <a:fld id="{01A6D3CD-2903-44A6-B4D8-30F576070AAC}" type="slidenum">
              <a:rPr lang="en-US" altLang="zh-TW" sz="1200">
                <a:solidFill>
                  <a:schemeClr val="tx1"/>
                </a:solidFill>
                <a:ea typeface="新細明體" pitchFamily="18" charset="-120"/>
              </a:rPr>
              <a:pPr defTabSz="897415"/>
              <a:t>32</a:t>
            </a:fld>
            <a:endParaRPr lang="en-US" altLang="zh-TW" sz="1200" dirty="0">
              <a:solidFill>
                <a:schemeClr val="tx1"/>
              </a:solidFill>
              <a:ea typeface="新細明體" pitchFamily="18" charset="-120"/>
            </a:endParaRPr>
          </a:p>
        </p:txBody>
      </p:sp>
      <p:sp>
        <p:nvSpPr>
          <p:cNvPr id="26627" name="Rectangle 2"/>
          <p:cNvSpPr>
            <a:spLocks noGrp="1" noRot="1" noChangeAspect="1" noChangeArrowheads="1" noTextEdit="1"/>
          </p:cNvSpPr>
          <p:nvPr>
            <p:ph type="sldImg"/>
          </p:nvPr>
        </p:nvSpPr>
        <p:spPr>
          <a:xfrm>
            <a:off x="1182688" y="698500"/>
            <a:ext cx="4646612" cy="3484563"/>
          </a:xfrm>
          <a:ln/>
        </p:spPr>
      </p:sp>
      <p:sp>
        <p:nvSpPr>
          <p:cNvPr id="26628" name="Rectangle 3"/>
          <p:cNvSpPr>
            <a:spLocks noGrp="1" noChangeArrowheads="1"/>
          </p:cNvSpPr>
          <p:nvPr>
            <p:ph type="body" idx="1"/>
          </p:nvPr>
        </p:nvSpPr>
        <p:spPr>
          <a:xfrm>
            <a:off x="700727" y="4414637"/>
            <a:ext cx="5608947" cy="4183957"/>
          </a:xfrm>
          <a:noFill/>
          <a:ln/>
        </p:spPr>
        <p:txBody>
          <a:bodyPr lIns="89698" tIns="44849" rIns="89698" bIns="44849"/>
          <a:lstStyle/>
          <a:p>
            <a:pPr eaLnBrk="1" hangingPunct="1"/>
            <a:endParaRPr lang="en-US" altLang="zh-TW"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spcBef>
                <a:spcPct val="0"/>
              </a:spcBef>
            </a:pPr>
            <a:fld id="{5C0A152C-606B-4333-9721-CEB5357505E9}" type="slidenum">
              <a:rPr lang="en-US" altLang="zh-TW" sz="1100" b="1">
                <a:latin typeface="Book Antiqua" pitchFamily="18" charset="0"/>
                <a:ea typeface="Taipei" charset="-120"/>
              </a:rPr>
              <a:pPr>
                <a:spcBef>
                  <a:spcPct val="0"/>
                </a:spcBef>
              </a:pPr>
              <a:t>33</a:t>
            </a:fld>
            <a:endParaRPr lang="en-US" altLang="zh-TW" sz="1100" b="1" dirty="0">
              <a:latin typeface="Book Antiqua" pitchFamily="18" charset="0"/>
              <a:ea typeface="Taipei" charset="-12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spcBef>
                <a:spcPct val="0"/>
              </a:spcBef>
            </a:pPr>
            <a:fld id="{92300C11-FEBE-46E8-9B2F-8D8145F1C262}" type="slidenum">
              <a:rPr lang="en-US" altLang="zh-TW" sz="1100" b="1">
                <a:latin typeface="Book Antiqua" pitchFamily="18" charset="0"/>
                <a:ea typeface="Taipei" charset="-120"/>
              </a:rPr>
              <a:pPr>
                <a:spcBef>
                  <a:spcPct val="0"/>
                </a:spcBef>
              </a:pPr>
              <a:t>34</a:t>
            </a:fld>
            <a:endParaRPr lang="en-US" altLang="zh-TW" sz="1100" b="1" dirty="0">
              <a:latin typeface="Book Antiqua" pitchFamily="18" charset="0"/>
              <a:ea typeface="Taipei" charset="-12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miter lim="800000"/>
            <a:headEnd/>
            <a:tailEnd/>
          </a:ln>
        </p:spPr>
        <p:txBody>
          <a:bodyPr/>
          <a:lstStyle/>
          <a:p>
            <a:pPr defTabSz="879475"/>
            <a:fld id="{A21F9D56-CD0C-4FA3-98A2-123ABD024BBA}" type="slidenum">
              <a:rPr lang="en-US" altLang="zh-TW" smtClean="0">
                <a:ea typeface="Taipei"/>
                <a:cs typeface="Taipei"/>
              </a:rPr>
              <a:pPr defTabSz="879475"/>
              <a:t>2</a:t>
            </a:fld>
            <a:endParaRPr lang="en-US" altLang="zh-TW" smtClean="0">
              <a:ea typeface="Taipei"/>
              <a:cs typeface="Taipei"/>
            </a:endParaRPr>
          </a:p>
        </p:txBody>
      </p:sp>
      <p:sp>
        <p:nvSpPr>
          <p:cNvPr id="22530" name="Rectangle 7"/>
          <p:cNvSpPr txBox="1">
            <a:spLocks noGrp="1" noChangeArrowheads="1"/>
          </p:cNvSpPr>
          <p:nvPr/>
        </p:nvSpPr>
        <p:spPr bwMode="auto">
          <a:xfrm>
            <a:off x="3987800" y="8858250"/>
            <a:ext cx="3009900" cy="415925"/>
          </a:xfrm>
          <a:prstGeom prst="rect">
            <a:avLst/>
          </a:prstGeom>
          <a:noFill/>
          <a:ln w="9525">
            <a:noFill/>
            <a:miter lim="800000"/>
            <a:headEnd/>
            <a:tailEnd/>
          </a:ln>
        </p:spPr>
        <p:txBody>
          <a:bodyPr lIns="88199" tIns="44099" rIns="88199" bIns="44099" anchor="b"/>
          <a:lstStyle/>
          <a:p>
            <a:pPr algn="r" defTabSz="879475"/>
            <a:fld id="{05CD82C5-2281-4117-A86C-25BC695C5417}" type="slidenum">
              <a:rPr lang="en-US" altLang="zh-TW" sz="1200" b="1">
                <a:latin typeface="Book Antiqua" pitchFamily="18" charset="0"/>
              </a:rPr>
              <a:pPr algn="r" defTabSz="879475"/>
              <a:t>2</a:t>
            </a:fld>
            <a:endParaRPr lang="en-US" altLang="zh-TW" sz="1200" b="1">
              <a:latin typeface="Book Antiqua"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marL="227013" indent="-227013" eaLnBrk="1" hangingPunct="1"/>
            <a:endParaRPr lang="en-US" altLang="zh-TW" smtClean="0">
              <a:latin typeface="Tahoma"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spcBef>
                <a:spcPct val="0"/>
              </a:spcBef>
            </a:pPr>
            <a:fld id="{820D7C02-3AEF-4557-B76A-076E144C80A5}" type="slidenum">
              <a:rPr lang="en-US" altLang="zh-TW" sz="1100" b="1">
                <a:latin typeface="Book Antiqua" pitchFamily="18" charset="0"/>
                <a:ea typeface="Taipei" charset="-120"/>
              </a:rPr>
              <a:pPr>
                <a:spcBef>
                  <a:spcPct val="0"/>
                </a:spcBef>
              </a:pPr>
              <a:t>35</a:t>
            </a:fld>
            <a:endParaRPr lang="en-US" altLang="zh-TW" sz="1100" b="1" dirty="0">
              <a:latin typeface="Book Antiqua" pitchFamily="18" charset="0"/>
              <a:ea typeface="Taipei" charset="-12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spcBef>
                <a:spcPct val="0"/>
              </a:spcBef>
            </a:pPr>
            <a:fld id="{9DD70568-0450-4239-82D9-2C8E593B2DAC}" type="slidenum">
              <a:rPr lang="en-US" altLang="zh-TW" sz="1100" b="1">
                <a:latin typeface="Book Antiqua" pitchFamily="18" charset="0"/>
                <a:ea typeface="Taipei" charset="-120"/>
              </a:rPr>
              <a:pPr>
                <a:spcBef>
                  <a:spcPct val="0"/>
                </a:spcBef>
              </a:pPr>
              <a:t>36</a:t>
            </a:fld>
            <a:endParaRPr lang="en-US" altLang="zh-TW" sz="1100" b="1" dirty="0">
              <a:latin typeface="Book Antiqua" pitchFamily="18" charset="0"/>
              <a:ea typeface="Taipei" charset="-12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spcBef>
                <a:spcPct val="0"/>
              </a:spcBef>
            </a:pPr>
            <a:fld id="{50B4433A-6207-4092-8865-CF173D377430}" type="slidenum">
              <a:rPr lang="en-US" altLang="zh-TW" sz="1100" b="1">
                <a:latin typeface="Book Antiqua" pitchFamily="18" charset="0"/>
                <a:ea typeface="Taipei" charset="-120"/>
              </a:rPr>
              <a:pPr>
                <a:spcBef>
                  <a:spcPct val="0"/>
                </a:spcBef>
              </a:pPr>
              <a:t>37</a:t>
            </a:fld>
            <a:endParaRPr lang="en-US" altLang="zh-TW" sz="1100" b="1" dirty="0">
              <a:latin typeface="Book Antiqua" pitchFamily="18" charset="0"/>
              <a:ea typeface="Taipei" charset="-12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spcBef>
                <a:spcPct val="0"/>
              </a:spcBef>
            </a:pPr>
            <a:fld id="{848518EF-4AA0-48FB-8304-9DC2F10C3710}" type="slidenum">
              <a:rPr lang="en-US" altLang="zh-TW" sz="1100" b="1">
                <a:latin typeface="Book Antiqua" pitchFamily="18" charset="0"/>
                <a:ea typeface="Taipei" charset="-120"/>
              </a:rPr>
              <a:pPr>
                <a:spcBef>
                  <a:spcPct val="0"/>
                </a:spcBef>
              </a:pPr>
              <a:t>38</a:t>
            </a:fld>
            <a:endParaRPr lang="en-US" altLang="zh-TW" sz="1100" b="1" dirty="0">
              <a:latin typeface="Book Antiqua" pitchFamily="18" charset="0"/>
              <a:ea typeface="Taipei" charset="-12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endParaRPr lang="en-US" altLang="zh-TW"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endParaRPr lang="en-US" altLang="zh-TW" sz="1300"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endParaRPr lang="zh-TW"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970784" y="8830643"/>
            <a:ext cx="3038049" cy="464315"/>
          </a:xfrm>
          <a:prstGeom prst="rect">
            <a:avLst/>
          </a:prstGeom>
          <a:noFill/>
          <a:ln w="9525">
            <a:noFill/>
            <a:miter lim="800000"/>
            <a:headEnd/>
            <a:tailEnd/>
          </a:ln>
        </p:spPr>
        <p:txBody>
          <a:bodyPr lIns="89708" tIns="44854" rIns="89708" bIns="44854" anchor="b"/>
          <a:lstStyle/>
          <a:p>
            <a:pPr algn="r" defTabSz="897511"/>
            <a:fld id="{7792D0F2-CD2B-4FC5-A68E-B6DD4BCD24F6}" type="slidenum">
              <a:rPr lang="en-US" altLang="zh-TW" sz="1200">
                <a:solidFill>
                  <a:schemeClr val="tx1"/>
                </a:solidFill>
                <a:ea typeface="新細明體" pitchFamily="18" charset="-120"/>
              </a:rPr>
              <a:pPr algn="r" defTabSz="897511"/>
              <a:t>42</a:t>
            </a:fld>
            <a:endParaRPr lang="en-US" altLang="zh-TW" sz="1200" dirty="0">
              <a:solidFill>
                <a:schemeClr val="tx1"/>
              </a:solidFill>
              <a:ea typeface="新細明體" pitchFamily="18" charset="-120"/>
            </a:endParaRPr>
          </a:p>
        </p:txBody>
      </p:sp>
      <p:sp>
        <p:nvSpPr>
          <p:cNvPr id="44035" name="Rectangle 2"/>
          <p:cNvSpPr>
            <a:spLocks noGrp="1" noRot="1" noChangeAspect="1" noChangeArrowheads="1" noTextEdit="1"/>
          </p:cNvSpPr>
          <p:nvPr>
            <p:ph type="sldImg"/>
          </p:nvPr>
        </p:nvSpPr>
        <p:spPr>
          <a:xfrm>
            <a:off x="1182688" y="698500"/>
            <a:ext cx="4646612" cy="3484563"/>
          </a:xfrm>
          <a:ln/>
        </p:spPr>
      </p:sp>
      <p:sp>
        <p:nvSpPr>
          <p:cNvPr id="44036" name="Rectangle 3"/>
          <p:cNvSpPr>
            <a:spLocks noGrp="1" noChangeArrowheads="1"/>
          </p:cNvSpPr>
          <p:nvPr>
            <p:ph type="body" idx="1"/>
          </p:nvPr>
        </p:nvSpPr>
        <p:spPr>
          <a:xfrm>
            <a:off x="700727" y="4415321"/>
            <a:ext cx="5608947" cy="4183164"/>
          </a:xfrm>
          <a:noFill/>
          <a:ln/>
        </p:spPr>
        <p:txBody>
          <a:bodyPr lIns="89708" tIns="44854" rIns="89708" bIns="44854"/>
          <a:lstStyle/>
          <a:p>
            <a:pPr eaLnBrk="1" hangingPunct="1"/>
            <a:endParaRPr lang="en-US" altLang="zh-TW"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988027" y="8858040"/>
            <a:ext cx="3009832" cy="415288"/>
          </a:xfrm>
          <a:prstGeom prst="rect">
            <a:avLst/>
          </a:prstGeom>
          <a:noFill/>
          <a:ln w="9525">
            <a:noFill/>
            <a:miter lim="800000"/>
            <a:headEnd/>
            <a:tailEnd/>
          </a:ln>
        </p:spPr>
        <p:txBody>
          <a:bodyPr lIns="86018" tIns="43009" rIns="86018" bIns="43009" anchor="b"/>
          <a:lstStyle/>
          <a:p>
            <a:pPr algn="r"/>
            <a:fld id="{E84B35A7-F922-4FBF-9644-71926B73E1A1}" type="slidenum">
              <a:rPr lang="en-US" altLang="zh-TW" sz="1100" b="1">
                <a:latin typeface="Book Antiqua" pitchFamily="18" charset="0"/>
                <a:ea typeface="Taipei" charset="-120"/>
              </a:rPr>
              <a:pPr algn="r"/>
              <a:t>43</a:t>
            </a:fld>
            <a:endParaRPr lang="en-US" altLang="zh-TW" sz="1100" b="1" dirty="0">
              <a:latin typeface="Book Antiqua" pitchFamily="18" charset="0"/>
              <a:ea typeface="Taipei" charset="-12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endParaRPr lang="zh-TW"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noChangeArrowheads="1"/>
          </p:cNvSpPr>
          <p:nvPr/>
        </p:nvSpPr>
        <p:spPr bwMode="auto">
          <a:xfrm>
            <a:off x="3987800" y="8858250"/>
            <a:ext cx="3009900" cy="415925"/>
          </a:xfrm>
          <a:prstGeom prst="rect">
            <a:avLst/>
          </a:prstGeom>
          <a:noFill/>
          <a:ln w="9525">
            <a:noFill/>
            <a:miter lim="800000"/>
            <a:headEnd/>
            <a:tailEnd/>
          </a:ln>
        </p:spPr>
        <p:txBody>
          <a:bodyPr lIns="88199" tIns="44099" rIns="88199" bIns="44099" anchor="b"/>
          <a:lstStyle/>
          <a:p>
            <a:pPr algn="r" defTabSz="879475"/>
            <a:fld id="{C4A143B0-695D-44BE-B32E-C8615323A1D5}" type="slidenum">
              <a:rPr lang="en-US" altLang="zh-TW" sz="1200" b="1">
                <a:latin typeface="Book Antiqua" pitchFamily="18" charset="0"/>
              </a:rPr>
              <a:pPr algn="r" defTabSz="879475"/>
              <a:t>3</a:t>
            </a:fld>
            <a:endParaRPr lang="en-US" altLang="zh-TW" sz="1200" b="1">
              <a:latin typeface="Book Antiqua" pitchFamily="18"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p:spPr>
        <p:txBody>
          <a:bodyPr/>
          <a:lstStyle/>
          <a:p>
            <a:pPr eaLnBrk="1" hangingPunct="1"/>
            <a:endParaRPr lang="en-US" altLang="zh-TW" smtClean="0">
              <a:latin typeface="Tahoma"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endParaRPr lang="zh-TW"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endParaRPr lang="zh-TW"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r>
              <a:rPr lang="en-US" altLang="zh-TW" smtClean="0"/>
              <a:t>DEMO?</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endParaRPr lang="zh-TW"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endParaRPr lang="zh-TW"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988027" y="8858040"/>
            <a:ext cx="3009832" cy="415288"/>
          </a:xfrm>
          <a:prstGeom prst="rect">
            <a:avLst/>
          </a:prstGeom>
          <a:noFill/>
          <a:ln w="9525">
            <a:noFill/>
            <a:miter lim="800000"/>
            <a:headEnd/>
            <a:tailEnd/>
          </a:ln>
        </p:spPr>
        <p:txBody>
          <a:bodyPr lIns="86010" tIns="43005" rIns="86010" bIns="43005" anchor="b"/>
          <a:lstStyle/>
          <a:p>
            <a:pPr algn="r"/>
            <a:fld id="{89766B8F-7E93-4D59-9474-AE3DF0A0C0A9}" type="slidenum">
              <a:rPr lang="en-US" altLang="zh-TW" sz="1100" b="1">
                <a:latin typeface="Book Antiqua" pitchFamily="18" charset="0"/>
                <a:ea typeface="Taipei" charset="-120"/>
              </a:rPr>
              <a:pPr algn="r"/>
              <a:t>50</a:t>
            </a:fld>
            <a:endParaRPr lang="en-US" altLang="zh-TW" sz="1100" b="1" dirty="0">
              <a:latin typeface="Book Antiqua" pitchFamily="18" charset="0"/>
              <a:ea typeface="Taipei" charset="-12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lIns="86010" tIns="43005" rIns="86010" bIns="43005"/>
          <a:lstStyle/>
          <a:p>
            <a:pPr eaLnBrk="1" hangingPunct="1"/>
            <a:endParaRPr lang="zh-TW" altLang="zh-TW"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988027" y="8858040"/>
            <a:ext cx="3009832" cy="415288"/>
          </a:xfrm>
          <a:prstGeom prst="rect">
            <a:avLst/>
          </a:prstGeom>
          <a:noFill/>
          <a:ln w="9525">
            <a:noFill/>
            <a:miter lim="800000"/>
            <a:headEnd/>
            <a:tailEnd/>
          </a:ln>
        </p:spPr>
        <p:txBody>
          <a:bodyPr lIns="86010" tIns="43005" rIns="86010" bIns="43005" anchor="b"/>
          <a:lstStyle/>
          <a:p>
            <a:pPr algn="r"/>
            <a:fld id="{41D03B04-33E8-4DDD-AF8F-9B5002E2B392}" type="slidenum">
              <a:rPr lang="en-US" altLang="zh-TW" sz="1100" b="1">
                <a:latin typeface="Book Antiqua" pitchFamily="18" charset="0"/>
                <a:ea typeface="Taipei" charset="-120"/>
              </a:rPr>
              <a:pPr algn="r"/>
              <a:t>51</a:t>
            </a:fld>
            <a:endParaRPr lang="en-US" altLang="zh-TW" sz="1100" b="1" dirty="0">
              <a:latin typeface="Book Antiqua" pitchFamily="18" charset="0"/>
              <a:ea typeface="Taipei" charset="-12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lIns="86010" tIns="43005" rIns="86010" bIns="43005"/>
          <a:lstStyle/>
          <a:p>
            <a:pPr eaLnBrk="1" hangingPunct="1"/>
            <a:endParaRPr lang="zh-TW" altLang="zh-TW"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988027" y="8858040"/>
            <a:ext cx="3009832" cy="415288"/>
          </a:xfrm>
          <a:prstGeom prst="rect">
            <a:avLst/>
          </a:prstGeom>
          <a:noFill/>
          <a:ln w="9525">
            <a:noFill/>
            <a:miter lim="800000"/>
            <a:headEnd/>
            <a:tailEnd/>
          </a:ln>
        </p:spPr>
        <p:txBody>
          <a:bodyPr lIns="86010" tIns="43005" rIns="86010" bIns="43005" anchor="b"/>
          <a:lstStyle/>
          <a:p>
            <a:pPr algn="r"/>
            <a:fld id="{05C87023-9555-45FB-9730-A29188F193D1}" type="slidenum">
              <a:rPr lang="en-US" altLang="zh-TW" sz="1100" b="1">
                <a:latin typeface="Book Antiqua" pitchFamily="18" charset="0"/>
                <a:ea typeface="Taipei" charset="-120"/>
              </a:rPr>
              <a:pPr algn="r"/>
              <a:t>52</a:t>
            </a:fld>
            <a:endParaRPr lang="en-US" altLang="zh-TW" sz="1100" b="1" dirty="0">
              <a:latin typeface="Book Antiqua" pitchFamily="18" charset="0"/>
              <a:ea typeface="Taipei" charset="-12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lIns="86010" tIns="43005" rIns="86010" bIns="43005"/>
          <a:lstStyle/>
          <a:p>
            <a:pPr eaLnBrk="1" hangingPunct="1"/>
            <a:endParaRPr lang="zh-TW" altLang="zh-TW"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988027" y="8858040"/>
            <a:ext cx="3009832" cy="415288"/>
          </a:xfrm>
          <a:prstGeom prst="rect">
            <a:avLst/>
          </a:prstGeom>
          <a:noFill/>
          <a:ln w="9525">
            <a:noFill/>
            <a:miter lim="800000"/>
            <a:headEnd/>
            <a:tailEnd/>
          </a:ln>
        </p:spPr>
        <p:txBody>
          <a:bodyPr lIns="86010" tIns="43005" rIns="86010" bIns="43005" anchor="b"/>
          <a:lstStyle/>
          <a:p>
            <a:pPr algn="r"/>
            <a:fld id="{978010DD-A34D-4C59-A73A-4C33CF0D900A}" type="slidenum">
              <a:rPr lang="en-US" altLang="zh-TW" sz="1100" b="1">
                <a:latin typeface="Book Antiqua" pitchFamily="18" charset="0"/>
                <a:ea typeface="Taipei" charset="-120"/>
              </a:rPr>
              <a:pPr algn="r"/>
              <a:t>53</a:t>
            </a:fld>
            <a:endParaRPr lang="en-US" altLang="zh-TW" sz="1100" b="1" dirty="0">
              <a:latin typeface="Book Antiqua" pitchFamily="18" charset="0"/>
              <a:ea typeface="Taipei" charset="-12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lIns="86010" tIns="43005" rIns="86010" bIns="43005"/>
          <a:lstStyle/>
          <a:p>
            <a:pPr eaLnBrk="1" hangingPunct="1"/>
            <a:endParaRPr lang="zh-TW" altLang="zh-TW"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988027" y="8858040"/>
            <a:ext cx="3009832" cy="415288"/>
          </a:xfrm>
          <a:prstGeom prst="rect">
            <a:avLst/>
          </a:prstGeom>
          <a:noFill/>
          <a:ln w="9525">
            <a:noFill/>
            <a:miter lim="800000"/>
            <a:headEnd/>
            <a:tailEnd/>
          </a:ln>
        </p:spPr>
        <p:txBody>
          <a:bodyPr lIns="86010" tIns="43005" rIns="86010" bIns="43005" anchor="b"/>
          <a:lstStyle/>
          <a:p>
            <a:pPr algn="r"/>
            <a:fld id="{FA8EEBA0-7F20-45F7-ACB8-4406E0E5CDE1}" type="slidenum">
              <a:rPr lang="en-US" altLang="zh-TW" sz="1100" b="1">
                <a:latin typeface="Book Antiqua" pitchFamily="18" charset="0"/>
                <a:ea typeface="Taipei" charset="-120"/>
              </a:rPr>
              <a:pPr algn="r"/>
              <a:t>54</a:t>
            </a:fld>
            <a:endParaRPr lang="en-US" altLang="zh-TW" sz="1100" b="1" dirty="0">
              <a:latin typeface="Book Antiqua" pitchFamily="18" charset="0"/>
              <a:ea typeface="Taipei" charset="-12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lIns="86010" tIns="43005" rIns="86010" bIns="43005"/>
          <a:lstStyle/>
          <a:p>
            <a:pPr eaLnBrk="1" hangingPunct="1"/>
            <a:endParaRPr lang="zh-TW"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xfrm>
            <a:off x="0" y="4243388"/>
            <a:ext cx="7010400" cy="5053012"/>
          </a:xfrm>
          <a:noFill/>
        </p:spPr>
        <p:txBody>
          <a:bodyPr/>
          <a:lstStyle/>
          <a:p>
            <a:pPr>
              <a:lnSpc>
                <a:spcPct val="95000"/>
              </a:lnSpc>
              <a:spcBef>
                <a:spcPct val="0"/>
              </a:spcBef>
              <a:buSzPct val="115000"/>
            </a:pPr>
            <a:endParaRPr kumimoji="0" lang="en-US" altLang="zh-TW" sz="1000" smtClean="0">
              <a:latin typeface="Tahom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988027" y="8858040"/>
            <a:ext cx="3009832" cy="415288"/>
          </a:xfrm>
          <a:prstGeom prst="rect">
            <a:avLst/>
          </a:prstGeom>
          <a:noFill/>
          <a:ln w="9525">
            <a:noFill/>
            <a:miter lim="800000"/>
            <a:headEnd/>
            <a:tailEnd/>
          </a:ln>
        </p:spPr>
        <p:txBody>
          <a:bodyPr lIns="86010" tIns="43005" rIns="86010" bIns="43005" anchor="b"/>
          <a:lstStyle/>
          <a:p>
            <a:pPr algn="r"/>
            <a:fld id="{A92E23D9-06A3-446A-8821-84A3A932BEC9}" type="slidenum">
              <a:rPr lang="en-US" altLang="zh-TW" sz="1100" b="1">
                <a:latin typeface="Book Antiqua" pitchFamily="18" charset="0"/>
                <a:ea typeface="Taipei" charset="-120"/>
              </a:rPr>
              <a:pPr algn="r"/>
              <a:t>55</a:t>
            </a:fld>
            <a:endParaRPr lang="en-US" altLang="zh-TW" sz="1100" b="1" dirty="0">
              <a:latin typeface="Book Antiqua" pitchFamily="18" charset="0"/>
              <a:ea typeface="Taipei" charset="-12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lIns="86010" tIns="43005" rIns="86010" bIns="43005"/>
          <a:lstStyle/>
          <a:p>
            <a:pPr eaLnBrk="1" hangingPunct="1"/>
            <a:endParaRPr lang="zh-TW" altLang="zh-TW"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988027" y="8858040"/>
            <a:ext cx="3009832" cy="415288"/>
          </a:xfrm>
          <a:prstGeom prst="rect">
            <a:avLst/>
          </a:prstGeom>
          <a:noFill/>
          <a:ln w="9525">
            <a:noFill/>
            <a:miter lim="800000"/>
            <a:headEnd/>
            <a:tailEnd/>
          </a:ln>
        </p:spPr>
        <p:txBody>
          <a:bodyPr lIns="86018" tIns="43009" rIns="86018" bIns="43009" anchor="b"/>
          <a:lstStyle/>
          <a:p>
            <a:pPr algn="r"/>
            <a:fld id="{07F8FA0F-0BB3-484B-8278-F2ECAA97185D}" type="slidenum">
              <a:rPr lang="en-US" altLang="zh-TW" sz="1100" b="1">
                <a:latin typeface="Book Antiqua" pitchFamily="18" charset="0"/>
                <a:ea typeface="Taipei" charset="-120"/>
              </a:rPr>
              <a:pPr algn="r"/>
              <a:t>56</a:t>
            </a:fld>
            <a:endParaRPr lang="en-US" altLang="zh-TW" sz="1100" b="1" dirty="0">
              <a:latin typeface="Book Antiqua" pitchFamily="18" charset="0"/>
              <a:ea typeface="Taipei" charset="-12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endParaRPr lang="zh-TW"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endParaRPr lang="zh-TW"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endParaRPr lang="zh-TW"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endParaRPr lang="zh-TW"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988027" y="8858040"/>
            <a:ext cx="3009832" cy="415288"/>
          </a:xfrm>
          <a:prstGeom prst="rect">
            <a:avLst/>
          </a:prstGeom>
          <a:noFill/>
          <a:ln w="9525">
            <a:noFill/>
            <a:miter lim="800000"/>
            <a:headEnd/>
            <a:tailEnd/>
          </a:ln>
        </p:spPr>
        <p:txBody>
          <a:bodyPr lIns="86010" tIns="43005" rIns="86010" bIns="43005" anchor="b"/>
          <a:lstStyle/>
          <a:p>
            <a:pPr algn="r"/>
            <a:fld id="{070F438B-CF89-49E0-A43F-CA192463A891}" type="slidenum">
              <a:rPr lang="en-US" altLang="zh-TW" sz="1100" b="1">
                <a:latin typeface="Book Antiqua" pitchFamily="18" charset="0"/>
                <a:ea typeface="Taipei" charset="-120"/>
              </a:rPr>
              <a:pPr algn="r"/>
              <a:t>61</a:t>
            </a:fld>
            <a:endParaRPr lang="en-US" altLang="zh-TW" sz="1100" b="1" dirty="0">
              <a:latin typeface="Book Antiqua" pitchFamily="18" charset="0"/>
              <a:ea typeface="Taipei" charset="-12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lIns="86010" tIns="43005" rIns="86010" bIns="43005"/>
          <a:lstStyle/>
          <a:p>
            <a:pPr eaLnBrk="1" hangingPunct="1"/>
            <a:endParaRPr lang="zh-TW" altLang="zh-TW"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988027" y="8858040"/>
            <a:ext cx="3009832" cy="415288"/>
          </a:xfrm>
          <a:prstGeom prst="rect">
            <a:avLst/>
          </a:prstGeom>
          <a:noFill/>
          <a:ln w="9525">
            <a:noFill/>
            <a:miter lim="800000"/>
            <a:headEnd/>
            <a:tailEnd/>
          </a:ln>
        </p:spPr>
        <p:txBody>
          <a:bodyPr lIns="86010" tIns="43005" rIns="86010" bIns="43005" anchor="b"/>
          <a:lstStyle/>
          <a:p>
            <a:pPr algn="r"/>
            <a:fld id="{6C7B9436-B034-4ED3-AB30-13FE64E07080}" type="slidenum">
              <a:rPr lang="en-US" altLang="zh-TW" sz="1100" b="1">
                <a:latin typeface="Book Antiqua" pitchFamily="18" charset="0"/>
                <a:ea typeface="Taipei" charset="-120"/>
              </a:rPr>
              <a:pPr algn="r"/>
              <a:t>62</a:t>
            </a:fld>
            <a:endParaRPr lang="en-US" altLang="zh-TW" sz="1100" b="1" dirty="0">
              <a:latin typeface="Book Antiqua" pitchFamily="18" charset="0"/>
              <a:ea typeface="Taipei" charset="-12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lIns="86010" tIns="43005" rIns="86010" bIns="43005"/>
          <a:lstStyle/>
          <a:p>
            <a:pPr eaLnBrk="1" hangingPunct="1"/>
            <a:endParaRPr lang="zh-TW" altLang="zh-TW"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988027" y="8858040"/>
            <a:ext cx="3009832" cy="415288"/>
          </a:xfrm>
          <a:prstGeom prst="rect">
            <a:avLst/>
          </a:prstGeom>
          <a:noFill/>
          <a:ln w="9525">
            <a:noFill/>
            <a:miter lim="800000"/>
            <a:headEnd/>
            <a:tailEnd/>
          </a:ln>
        </p:spPr>
        <p:txBody>
          <a:bodyPr lIns="86010" tIns="43005" rIns="86010" bIns="43005" anchor="b"/>
          <a:lstStyle/>
          <a:p>
            <a:pPr algn="r"/>
            <a:fld id="{FA4880AC-DFE5-48E4-AAB7-DC4F5EBEBDEA}" type="slidenum">
              <a:rPr lang="en-US" altLang="zh-TW" sz="1100" b="1">
                <a:latin typeface="Book Antiqua" pitchFamily="18" charset="0"/>
                <a:ea typeface="Taipei" charset="-120"/>
              </a:rPr>
              <a:pPr algn="r"/>
              <a:t>63</a:t>
            </a:fld>
            <a:endParaRPr lang="en-US" altLang="zh-TW" sz="1100" b="1" dirty="0">
              <a:latin typeface="Book Antiqua" pitchFamily="18" charset="0"/>
              <a:ea typeface="Taipei" charset="-12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lIns="86010" tIns="43005" rIns="86010" bIns="43005"/>
          <a:lstStyle/>
          <a:p>
            <a:pPr eaLnBrk="1" hangingPunct="1"/>
            <a:endParaRPr lang="zh-TW" altLang="zh-TW"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970784" y="8830716"/>
            <a:ext cx="3038049" cy="464243"/>
          </a:xfrm>
          <a:prstGeom prst="rect">
            <a:avLst/>
          </a:prstGeom>
          <a:noFill/>
          <a:ln w="9525">
            <a:noFill/>
            <a:miter lim="800000"/>
            <a:headEnd/>
            <a:tailEnd/>
          </a:ln>
        </p:spPr>
        <p:txBody>
          <a:bodyPr lIns="89698" tIns="44849" rIns="89698" bIns="44849" anchor="b"/>
          <a:lstStyle/>
          <a:p>
            <a:pPr algn="r" defTabSz="897415"/>
            <a:fld id="{4BEF7F40-2AB2-4C6F-AF12-D5389809FE6D}" type="slidenum">
              <a:rPr lang="en-US" altLang="zh-TW" sz="1200">
                <a:solidFill>
                  <a:schemeClr val="tx1"/>
                </a:solidFill>
                <a:ea typeface="新細明體" pitchFamily="18" charset="-120"/>
              </a:rPr>
              <a:pPr algn="r" defTabSz="897415"/>
              <a:t>64</a:t>
            </a:fld>
            <a:endParaRPr lang="en-US" altLang="zh-TW" sz="1200" dirty="0">
              <a:solidFill>
                <a:schemeClr val="tx1"/>
              </a:solidFill>
              <a:ea typeface="新細明體" pitchFamily="18" charset="-120"/>
            </a:endParaRPr>
          </a:p>
        </p:txBody>
      </p:sp>
      <p:sp>
        <p:nvSpPr>
          <p:cNvPr id="36867" name="Rectangle 2"/>
          <p:cNvSpPr>
            <a:spLocks noGrp="1" noRot="1" noChangeAspect="1" noChangeArrowheads="1" noTextEdit="1"/>
          </p:cNvSpPr>
          <p:nvPr>
            <p:ph type="sldImg"/>
          </p:nvPr>
        </p:nvSpPr>
        <p:spPr>
          <a:xfrm>
            <a:off x="1182688" y="698500"/>
            <a:ext cx="4646612" cy="3484563"/>
          </a:xfrm>
          <a:ln/>
        </p:spPr>
      </p:sp>
      <p:sp>
        <p:nvSpPr>
          <p:cNvPr id="36868" name="Rectangle 3"/>
          <p:cNvSpPr>
            <a:spLocks noGrp="1" noChangeArrowheads="1"/>
          </p:cNvSpPr>
          <p:nvPr>
            <p:ph type="body" idx="1"/>
          </p:nvPr>
        </p:nvSpPr>
        <p:spPr>
          <a:xfrm>
            <a:off x="700727" y="4414637"/>
            <a:ext cx="5608947" cy="4183957"/>
          </a:xfrm>
          <a:noFill/>
          <a:ln/>
        </p:spPr>
        <p:txBody>
          <a:bodyPr lIns="89698" tIns="44849" rIns="89698" bIns="44849"/>
          <a:lstStyle/>
          <a:p>
            <a:pPr eaLnBrk="1" hangingPunct="1"/>
            <a:endParaRPr lang="en-US" altLang="zh-TW" smtClean="0">
              <a:ea typeface="Taipe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3987800" y="8858250"/>
            <a:ext cx="3009900" cy="415925"/>
          </a:xfrm>
          <a:prstGeom prst="rect">
            <a:avLst/>
          </a:prstGeom>
          <a:noFill/>
          <a:ln w="9525">
            <a:noFill/>
            <a:miter lim="800000"/>
            <a:headEnd/>
            <a:tailEnd/>
          </a:ln>
        </p:spPr>
        <p:txBody>
          <a:bodyPr lIns="88199" tIns="44099" rIns="88199" bIns="44099" anchor="b"/>
          <a:lstStyle/>
          <a:p>
            <a:pPr algn="r" defTabSz="879475"/>
            <a:fld id="{6F3635E8-CD8A-4992-9402-D409479A2655}" type="slidenum">
              <a:rPr lang="en-US" altLang="zh-TW" sz="1200" b="1">
                <a:latin typeface="Book Antiqua" pitchFamily="18" charset="0"/>
              </a:rPr>
              <a:pPr algn="r" defTabSz="879475"/>
              <a:t>5</a:t>
            </a:fld>
            <a:endParaRPr lang="en-US" altLang="zh-TW" sz="1200" b="1">
              <a:latin typeface="Book Antiqua" pitchFamily="18" charset="0"/>
            </a:endParaRPr>
          </a:p>
        </p:txBody>
      </p:sp>
      <p:sp>
        <p:nvSpPr>
          <p:cNvPr id="56322" name="Rectangle 7"/>
          <p:cNvSpPr txBox="1">
            <a:spLocks noGrp="1" noChangeArrowheads="1"/>
          </p:cNvSpPr>
          <p:nvPr/>
        </p:nvSpPr>
        <p:spPr bwMode="auto">
          <a:xfrm>
            <a:off x="3987800" y="8858250"/>
            <a:ext cx="3009900" cy="415925"/>
          </a:xfrm>
          <a:prstGeom prst="rect">
            <a:avLst/>
          </a:prstGeom>
          <a:noFill/>
          <a:ln w="9525">
            <a:noFill/>
            <a:miter lim="800000"/>
            <a:headEnd/>
            <a:tailEnd/>
          </a:ln>
        </p:spPr>
        <p:txBody>
          <a:bodyPr lIns="88199" tIns="44099" rIns="88199" bIns="44099" anchor="b"/>
          <a:lstStyle/>
          <a:p>
            <a:pPr algn="r" defTabSz="879475"/>
            <a:fld id="{4621727C-1957-48CD-B584-CAB97F73BD4F}" type="slidenum">
              <a:rPr lang="en-US" altLang="zh-TW" sz="1200" b="1">
                <a:latin typeface="Book Antiqua" pitchFamily="18" charset="0"/>
              </a:rPr>
              <a:pPr algn="r" defTabSz="879475"/>
              <a:t>5</a:t>
            </a:fld>
            <a:endParaRPr lang="en-US" altLang="zh-TW" sz="1200" b="1">
              <a:latin typeface="Book Antiqua"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zh-TW" smtClean="0">
              <a:latin typeface="Tahoma"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520613FF-1DD9-4277-A1D5-32A8592F3072}" type="slidenum">
              <a:rPr lang="en-US" altLang="zh-TW" sz="1100" b="1">
                <a:latin typeface="Book Antiqua" pitchFamily="18" charset="0"/>
              </a:rPr>
              <a:pPr algn="r"/>
              <a:t>65</a:t>
            </a:fld>
            <a:endParaRPr lang="en-US" altLang="zh-TW" sz="1100" b="1" dirty="0">
              <a:latin typeface="Book Antiqua" pitchFamily="18"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zh-TW" altLang="zh-TW" smtClean="0">
              <a:ea typeface="Taipe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EEB0D5E9-DFAB-489E-A8F3-0A1165199587}" type="slidenum">
              <a:rPr lang="en-US" altLang="zh-TW" sz="1100" b="1">
                <a:latin typeface="Book Antiqua" pitchFamily="18" charset="0"/>
              </a:rPr>
              <a:pPr algn="r"/>
              <a:t>66</a:t>
            </a:fld>
            <a:endParaRPr lang="en-US" altLang="zh-TW" sz="1100" b="1" dirty="0">
              <a:latin typeface="Book Antiqua" pitchFamily="18"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zh-TW" altLang="zh-TW" smtClean="0">
              <a:ea typeface="Taipe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993DBF1-4CEF-4909-855D-72DA1EB2E482}" type="slidenum">
              <a:rPr lang="en-US" altLang="zh-TW" smtClean="0">
                <a:ea typeface="Taipei"/>
                <a:cs typeface="Taipei"/>
              </a:rPr>
              <a:pPr/>
              <a:t>67</a:t>
            </a:fld>
            <a:endParaRPr lang="en-US" altLang="zh-TW" smtClean="0">
              <a:ea typeface="Taipei"/>
              <a:cs typeface="Taipei"/>
            </a:endParaRPr>
          </a:p>
        </p:txBody>
      </p:sp>
      <p:sp>
        <p:nvSpPr>
          <p:cNvPr id="39939" name="Rectangle 2"/>
          <p:cNvSpPr>
            <a:spLocks noGrp="1" noRot="1" noChangeAspect="1" noChangeArrowheads="1" noTextEdit="1"/>
          </p:cNvSpPr>
          <p:nvPr>
            <p:ph type="sldImg"/>
          </p:nvPr>
        </p:nvSpPr>
        <p:spPr>
          <a:xfrm>
            <a:off x="979764" y="697807"/>
            <a:ext cx="5050874" cy="3484709"/>
          </a:xfrm>
          <a:ln/>
        </p:spPr>
      </p:sp>
      <p:sp>
        <p:nvSpPr>
          <p:cNvPr id="39940" name="Rectangle 3"/>
          <p:cNvSpPr>
            <a:spLocks noGrp="1" noChangeArrowheads="1"/>
          </p:cNvSpPr>
          <p:nvPr>
            <p:ph type="body" idx="1"/>
          </p:nvPr>
        </p:nvSpPr>
        <p:spPr>
          <a:noFill/>
          <a:ln/>
        </p:spPr>
        <p:txBody>
          <a:bodyPr/>
          <a:lstStyle/>
          <a:p>
            <a:endParaRPr lang="zh-TW" altLang="zh-TW" smtClean="0">
              <a:ea typeface="Taipe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8987CD1B-5E12-4D3F-9CE4-BA8B7C6D28A9}" type="slidenum">
              <a:rPr lang="en-US" altLang="zh-TW" smtClean="0">
                <a:ea typeface="Taipei"/>
                <a:cs typeface="Taipei"/>
              </a:rPr>
              <a:pPr/>
              <a:t>68</a:t>
            </a:fld>
            <a:endParaRPr lang="en-US" altLang="zh-TW" smtClean="0">
              <a:ea typeface="Taipei"/>
              <a:cs typeface="Taipei"/>
            </a:endParaRPr>
          </a:p>
        </p:txBody>
      </p:sp>
      <p:sp>
        <p:nvSpPr>
          <p:cNvPr id="40963" name="Rectangle 2"/>
          <p:cNvSpPr>
            <a:spLocks noGrp="1" noRot="1" noChangeAspect="1" noChangeArrowheads="1" noTextEdit="1"/>
          </p:cNvSpPr>
          <p:nvPr>
            <p:ph type="sldImg"/>
          </p:nvPr>
        </p:nvSpPr>
        <p:spPr>
          <a:xfrm>
            <a:off x="979764" y="697807"/>
            <a:ext cx="5050874" cy="3484709"/>
          </a:xfrm>
          <a:ln/>
        </p:spPr>
      </p:sp>
      <p:sp>
        <p:nvSpPr>
          <p:cNvPr id="40964" name="Rectangle 3"/>
          <p:cNvSpPr>
            <a:spLocks noGrp="1" noChangeArrowheads="1"/>
          </p:cNvSpPr>
          <p:nvPr>
            <p:ph type="body" idx="1"/>
          </p:nvPr>
        </p:nvSpPr>
        <p:spPr>
          <a:noFill/>
          <a:ln/>
        </p:spPr>
        <p:txBody>
          <a:bodyPr/>
          <a:lstStyle/>
          <a:p>
            <a:endParaRPr lang="zh-TW" altLang="zh-TW" smtClean="0">
              <a:ea typeface="Taipe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87ED1FE1-A2FF-4D08-A1D0-FB6896E08272}" type="slidenum">
              <a:rPr lang="en-US" altLang="zh-TW" smtClean="0">
                <a:ea typeface="Taipei"/>
                <a:cs typeface="Taipei"/>
              </a:rPr>
              <a:pPr/>
              <a:t>69</a:t>
            </a:fld>
            <a:endParaRPr lang="en-US" altLang="zh-TW" smtClean="0">
              <a:ea typeface="Taipei"/>
              <a:cs typeface="Taipei"/>
            </a:endParaRPr>
          </a:p>
        </p:txBody>
      </p:sp>
      <p:sp>
        <p:nvSpPr>
          <p:cNvPr id="41987" name="Rectangle 2"/>
          <p:cNvSpPr>
            <a:spLocks noGrp="1" noRot="1" noChangeAspect="1" noChangeArrowheads="1" noTextEdit="1"/>
          </p:cNvSpPr>
          <p:nvPr>
            <p:ph type="sldImg"/>
          </p:nvPr>
        </p:nvSpPr>
        <p:spPr>
          <a:xfrm>
            <a:off x="979764" y="697807"/>
            <a:ext cx="5050874" cy="3484709"/>
          </a:xfrm>
          <a:ln/>
        </p:spPr>
      </p:sp>
      <p:sp>
        <p:nvSpPr>
          <p:cNvPr id="41988" name="Rectangle 3"/>
          <p:cNvSpPr>
            <a:spLocks noGrp="1" noChangeArrowheads="1"/>
          </p:cNvSpPr>
          <p:nvPr>
            <p:ph type="body" idx="1"/>
          </p:nvPr>
        </p:nvSpPr>
        <p:spPr>
          <a:noFill/>
          <a:ln/>
        </p:spPr>
        <p:txBody>
          <a:bodyPr/>
          <a:lstStyle/>
          <a:p>
            <a:endParaRPr lang="zh-TW" altLang="zh-TW" smtClean="0">
              <a:ea typeface="Taipe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905523B0-BC67-4210-A8A6-3AFA02660D4E}" type="slidenum">
              <a:rPr lang="en-US" altLang="zh-TW" smtClean="0">
                <a:ea typeface="Taipei"/>
                <a:cs typeface="Taipei"/>
              </a:rPr>
              <a:pPr/>
              <a:t>70</a:t>
            </a:fld>
            <a:endParaRPr lang="en-US" altLang="zh-TW" smtClean="0">
              <a:ea typeface="Taipei"/>
              <a:cs typeface="Taipei"/>
            </a:endParaRPr>
          </a:p>
        </p:txBody>
      </p:sp>
      <p:sp>
        <p:nvSpPr>
          <p:cNvPr id="43011" name="Rectangle 2"/>
          <p:cNvSpPr>
            <a:spLocks noGrp="1" noRot="1" noChangeAspect="1" noChangeArrowheads="1" noTextEdit="1"/>
          </p:cNvSpPr>
          <p:nvPr>
            <p:ph type="sldImg"/>
          </p:nvPr>
        </p:nvSpPr>
        <p:spPr>
          <a:xfrm>
            <a:off x="979764" y="697807"/>
            <a:ext cx="5050874" cy="3484709"/>
          </a:xfrm>
          <a:ln/>
        </p:spPr>
      </p:sp>
      <p:sp>
        <p:nvSpPr>
          <p:cNvPr id="43012" name="Rectangle 3"/>
          <p:cNvSpPr>
            <a:spLocks noGrp="1" noChangeArrowheads="1"/>
          </p:cNvSpPr>
          <p:nvPr>
            <p:ph type="body" idx="1"/>
          </p:nvPr>
        </p:nvSpPr>
        <p:spPr>
          <a:noFill/>
          <a:ln/>
        </p:spPr>
        <p:txBody>
          <a:bodyPr/>
          <a:lstStyle/>
          <a:p>
            <a:endParaRPr lang="zh-TW" altLang="zh-TW" smtClean="0">
              <a:ea typeface="Taipe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7184467D-BDC0-43BD-A15F-02E9F55AB914}" type="slidenum">
              <a:rPr lang="en-US" altLang="zh-TW" smtClean="0">
                <a:ea typeface="Taipei"/>
                <a:cs typeface="Taipei"/>
              </a:rPr>
              <a:pPr/>
              <a:t>71</a:t>
            </a:fld>
            <a:endParaRPr lang="en-US" altLang="zh-TW" smtClean="0">
              <a:ea typeface="Taipei"/>
              <a:cs typeface="Taipei"/>
            </a:endParaRPr>
          </a:p>
        </p:txBody>
      </p:sp>
      <p:sp>
        <p:nvSpPr>
          <p:cNvPr id="44035" name="Rectangle 2"/>
          <p:cNvSpPr>
            <a:spLocks noGrp="1" noRot="1" noChangeAspect="1" noChangeArrowheads="1" noTextEdit="1"/>
          </p:cNvSpPr>
          <p:nvPr>
            <p:ph type="sldImg"/>
          </p:nvPr>
        </p:nvSpPr>
        <p:spPr>
          <a:xfrm>
            <a:off x="979764" y="697807"/>
            <a:ext cx="5050874" cy="3484709"/>
          </a:xfrm>
          <a:ln/>
        </p:spPr>
      </p:sp>
      <p:sp>
        <p:nvSpPr>
          <p:cNvPr id="44036" name="Rectangle 3"/>
          <p:cNvSpPr>
            <a:spLocks noGrp="1" noChangeArrowheads="1"/>
          </p:cNvSpPr>
          <p:nvPr>
            <p:ph type="body" idx="1"/>
          </p:nvPr>
        </p:nvSpPr>
        <p:spPr>
          <a:noFill/>
          <a:ln/>
        </p:spPr>
        <p:txBody>
          <a:bodyPr/>
          <a:lstStyle/>
          <a:p>
            <a:endParaRPr lang="zh-TW" altLang="zh-TW" smtClean="0">
              <a:ea typeface="Taipe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DA71F6DC-91C1-48F0-9AC9-D163381748B0}" type="slidenum">
              <a:rPr lang="en-US" altLang="zh-TW" sz="1100" b="1">
                <a:latin typeface="Book Antiqua" pitchFamily="18" charset="0"/>
              </a:rPr>
              <a:pPr algn="r"/>
              <a:t>72</a:t>
            </a:fld>
            <a:endParaRPr lang="en-US" altLang="zh-TW" sz="1100" b="1" dirty="0">
              <a:latin typeface="Book Antiqua"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zh-TW" altLang="zh-TW" smtClean="0">
              <a:ea typeface="Taipe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75A02567-88A0-4A1E-AFA9-0F727A054D3E}" type="slidenum">
              <a:rPr lang="en-US" altLang="zh-TW" sz="1100" b="1">
                <a:latin typeface="Book Antiqua" pitchFamily="18" charset="0"/>
              </a:rPr>
              <a:pPr algn="r"/>
              <a:t>73</a:t>
            </a:fld>
            <a:endParaRPr lang="en-US" altLang="zh-TW" sz="1100" b="1" dirty="0">
              <a:latin typeface="Book Antiqua"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zh-TW" altLang="zh-TW" smtClean="0">
              <a:ea typeface="Taipe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DF71CEA1-38D9-4B85-B338-4621BEE2A7C8}" type="slidenum">
              <a:rPr lang="en-US" altLang="zh-TW" smtClean="0">
                <a:ea typeface="Taipei"/>
                <a:cs typeface="Taipei"/>
              </a:rPr>
              <a:pPr/>
              <a:t>74</a:t>
            </a:fld>
            <a:endParaRPr lang="en-US" altLang="zh-TW" smtClean="0">
              <a:ea typeface="Taipei"/>
              <a:cs typeface="Taipei"/>
            </a:endParaRPr>
          </a:p>
        </p:txBody>
      </p:sp>
      <p:sp>
        <p:nvSpPr>
          <p:cNvPr id="48131" name="Rectangle 2"/>
          <p:cNvSpPr>
            <a:spLocks noGrp="1" noRot="1" noChangeAspect="1" noChangeArrowheads="1" noTextEdit="1"/>
          </p:cNvSpPr>
          <p:nvPr>
            <p:ph type="sldImg"/>
          </p:nvPr>
        </p:nvSpPr>
        <p:spPr>
          <a:xfrm>
            <a:off x="979764" y="697807"/>
            <a:ext cx="5050874" cy="3484709"/>
          </a:xfrm>
          <a:ln/>
        </p:spPr>
      </p:sp>
      <p:sp>
        <p:nvSpPr>
          <p:cNvPr id="48132" name="Rectangle 3"/>
          <p:cNvSpPr>
            <a:spLocks noGrp="1" noChangeArrowheads="1"/>
          </p:cNvSpPr>
          <p:nvPr>
            <p:ph type="body" idx="1"/>
          </p:nvPr>
        </p:nvSpPr>
        <p:spPr>
          <a:noFill/>
          <a:ln/>
        </p:spPr>
        <p:txBody>
          <a:bodyPr/>
          <a:lstStyle/>
          <a:p>
            <a:endParaRPr lang="zh-TW" altLang="zh-TW" smtClean="0">
              <a:ea typeface="Taipe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miter lim="800000"/>
            <a:headEnd/>
            <a:tailEnd/>
          </a:ln>
        </p:spPr>
        <p:txBody>
          <a:bodyPr/>
          <a:lstStyle/>
          <a:p>
            <a:pPr defTabSz="879475"/>
            <a:fld id="{EF3312E2-6167-4C4D-B2AA-35D14E9BE87A}" type="slidenum">
              <a:rPr lang="en-US" altLang="zh-TW" smtClean="0">
                <a:ea typeface="Taipei"/>
                <a:cs typeface="Taipei"/>
              </a:rPr>
              <a:pPr defTabSz="879475"/>
              <a:t>6</a:t>
            </a:fld>
            <a:endParaRPr lang="en-US" altLang="zh-TW" smtClean="0">
              <a:ea typeface="Taipei"/>
              <a:cs typeface="Taipei"/>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eaLnBrk="1" hangingPunct="1"/>
            <a:endParaRPr lang="en-US" altLang="zh-TW"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970784" y="8830716"/>
            <a:ext cx="3038049" cy="464243"/>
          </a:xfrm>
          <a:prstGeom prst="rect">
            <a:avLst/>
          </a:prstGeom>
          <a:noFill/>
          <a:ln w="9525">
            <a:noFill/>
            <a:miter lim="800000"/>
            <a:headEnd/>
            <a:tailEnd/>
          </a:ln>
        </p:spPr>
        <p:txBody>
          <a:bodyPr lIns="89698" tIns="44849" rIns="89698" bIns="44849" anchor="b"/>
          <a:lstStyle/>
          <a:p>
            <a:pPr algn="r" defTabSz="897415"/>
            <a:fld id="{F542DDE1-E13C-44A8-B648-BD4DE8078B12}" type="slidenum">
              <a:rPr lang="en-US" altLang="zh-TW" sz="1200">
                <a:solidFill>
                  <a:schemeClr val="tx1"/>
                </a:solidFill>
                <a:ea typeface="新細明體" pitchFamily="18" charset="-120"/>
              </a:rPr>
              <a:pPr algn="r" defTabSz="897415"/>
              <a:t>75</a:t>
            </a:fld>
            <a:endParaRPr lang="en-US" altLang="zh-TW" sz="1200" dirty="0">
              <a:solidFill>
                <a:schemeClr val="tx1"/>
              </a:solidFill>
              <a:ea typeface="新細明體" pitchFamily="18" charset="-120"/>
            </a:endParaRPr>
          </a:p>
        </p:txBody>
      </p:sp>
      <p:sp>
        <p:nvSpPr>
          <p:cNvPr id="50179" name="Rectangle 2"/>
          <p:cNvSpPr>
            <a:spLocks noGrp="1" noRot="1" noChangeAspect="1" noChangeArrowheads="1" noTextEdit="1"/>
          </p:cNvSpPr>
          <p:nvPr>
            <p:ph type="sldImg"/>
          </p:nvPr>
        </p:nvSpPr>
        <p:spPr>
          <a:xfrm>
            <a:off x="979764" y="697807"/>
            <a:ext cx="5052441" cy="3484709"/>
          </a:xfrm>
          <a:ln/>
        </p:spPr>
      </p:sp>
      <p:sp>
        <p:nvSpPr>
          <p:cNvPr id="50180" name="Rectangle 3"/>
          <p:cNvSpPr>
            <a:spLocks noGrp="1" noChangeArrowheads="1"/>
          </p:cNvSpPr>
          <p:nvPr>
            <p:ph type="body" idx="1"/>
          </p:nvPr>
        </p:nvSpPr>
        <p:spPr>
          <a:xfrm>
            <a:off x="700727" y="4414637"/>
            <a:ext cx="5608947" cy="4183957"/>
          </a:xfrm>
          <a:noFill/>
          <a:ln/>
        </p:spPr>
        <p:txBody>
          <a:bodyPr lIns="89698" tIns="44849" rIns="89698" bIns="44849"/>
          <a:lstStyle/>
          <a:p>
            <a:pPr eaLnBrk="1" hangingPunct="1"/>
            <a:endParaRPr lang="en-US" altLang="zh-TW" smtClean="0">
              <a:ea typeface="Taipe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3B8D52D-E0FD-4607-9A0F-57A4BE432093}" type="slidenum">
              <a:rPr lang="en-US" altLang="zh-TW" smtClean="0">
                <a:ea typeface="Taipei"/>
                <a:cs typeface="Taipei"/>
              </a:rPr>
              <a:pPr/>
              <a:t>76</a:t>
            </a:fld>
            <a:endParaRPr lang="en-US" altLang="zh-TW" smtClean="0">
              <a:ea typeface="Taipei"/>
              <a:cs typeface="Taipei"/>
            </a:endParaRPr>
          </a:p>
        </p:txBody>
      </p:sp>
      <p:sp>
        <p:nvSpPr>
          <p:cNvPr id="55299" name="Rectangle 2"/>
          <p:cNvSpPr>
            <a:spLocks noGrp="1" noRot="1" noChangeAspect="1" noChangeArrowheads="1" noTextEdit="1"/>
          </p:cNvSpPr>
          <p:nvPr>
            <p:ph type="sldImg"/>
          </p:nvPr>
        </p:nvSpPr>
        <p:spPr>
          <a:xfrm>
            <a:off x="979764" y="697807"/>
            <a:ext cx="5050874" cy="3484709"/>
          </a:xfrm>
          <a:ln/>
        </p:spPr>
      </p:sp>
      <p:sp>
        <p:nvSpPr>
          <p:cNvPr id="55300" name="Rectangle 3"/>
          <p:cNvSpPr>
            <a:spLocks noGrp="1" noChangeArrowheads="1"/>
          </p:cNvSpPr>
          <p:nvPr>
            <p:ph type="body" idx="1"/>
          </p:nvPr>
        </p:nvSpPr>
        <p:spPr>
          <a:noFill/>
          <a:ln/>
        </p:spPr>
        <p:txBody>
          <a:bodyPr/>
          <a:lstStyle/>
          <a:p>
            <a:endParaRPr lang="zh-TW" altLang="zh-TW" smtClean="0">
              <a:ea typeface="Taipe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53C6520-FD0D-4637-8F65-43D20EB568EB}" type="slidenum">
              <a:rPr lang="en-US" altLang="zh-TW" smtClean="0">
                <a:ea typeface="Taipei"/>
                <a:cs typeface="Taipei"/>
              </a:rPr>
              <a:pPr/>
              <a:t>77</a:t>
            </a:fld>
            <a:endParaRPr lang="en-US" altLang="zh-TW" smtClean="0">
              <a:ea typeface="Taipei"/>
              <a:cs typeface="Taipei"/>
            </a:endParaRPr>
          </a:p>
        </p:txBody>
      </p:sp>
      <p:sp>
        <p:nvSpPr>
          <p:cNvPr id="56323" name="Rectangle 2"/>
          <p:cNvSpPr>
            <a:spLocks noGrp="1" noRot="1" noChangeAspect="1" noChangeArrowheads="1" noTextEdit="1"/>
          </p:cNvSpPr>
          <p:nvPr>
            <p:ph type="sldImg"/>
          </p:nvPr>
        </p:nvSpPr>
        <p:spPr>
          <a:xfrm>
            <a:off x="979764" y="697807"/>
            <a:ext cx="5050874" cy="3484709"/>
          </a:xfrm>
          <a:ln/>
        </p:spPr>
      </p:sp>
      <p:sp>
        <p:nvSpPr>
          <p:cNvPr id="56324" name="Rectangle 3"/>
          <p:cNvSpPr>
            <a:spLocks noGrp="1" noChangeArrowheads="1"/>
          </p:cNvSpPr>
          <p:nvPr>
            <p:ph type="body" idx="1"/>
          </p:nvPr>
        </p:nvSpPr>
        <p:spPr>
          <a:noFill/>
          <a:ln/>
        </p:spPr>
        <p:txBody>
          <a:bodyPr/>
          <a:lstStyle/>
          <a:p>
            <a:endParaRPr lang="zh-TW" altLang="zh-TW" smtClean="0">
              <a:ea typeface="Taipe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endParaRPr lang="zh-TW" altLang="en-US" smtClean="0">
              <a:ea typeface="Taipe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970784" y="8830716"/>
            <a:ext cx="3038049" cy="464243"/>
          </a:xfrm>
          <a:prstGeom prst="rect">
            <a:avLst/>
          </a:prstGeom>
          <a:noFill/>
          <a:ln w="9525">
            <a:noFill/>
            <a:miter lim="800000"/>
            <a:headEnd/>
            <a:tailEnd/>
          </a:ln>
        </p:spPr>
        <p:txBody>
          <a:bodyPr lIns="89698" tIns="44849" rIns="89698" bIns="44849" anchor="b"/>
          <a:lstStyle/>
          <a:p>
            <a:pPr algn="r" defTabSz="897415"/>
            <a:fld id="{856D0E3A-7DD9-47B0-88AF-012D42C8F82A}" type="slidenum">
              <a:rPr lang="en-US" altLang="zh-TW" sz="1200">
                <a:solidFill>
                  <a:schemeClr val="tx1"/>
                </a:solidFill>
                <a:ea typeface="新細明體" pitchFamily="18" charset="-120"/>
              </a:rPr>
              <a:pPr algn="r" defTabSz="897415"/>
              <a:t>79</a:t>
            </a:fld>
            <a:endParaRPr lang="en-US" altLang="zh-TW" sz="1200" dirty="0">
              <a:solidFill>
                <a:schemeClr val="tx1"/>
              </a:solidFill>
              <a:ea typeface="新細明體" pitchFamily="18" charset="-120"/>
            </a:endParaRPr>
          </a:p>
        </p:txBody>
      </p:sp>
      <p:sp>
        <p:nvSpPr>
          <p:cNvPr id="59395" name="Rectangle 2"/>
          <p:cNvSpPr>
            <a:spLocks noGrp="1" noRot="1" noChangeAspect="1" noChangeArrowheads="1" noTextEdit="1"/>
          </p:cNvSpPr>
          <p:nvPr>
            <p:ph type="sldImg"/>
          </p:nvPr>
        </p:nvSpPr>
        <p:spPr>
          <a:xfrm>
            <a:off x="1182688" y="698500"/>
            <a:ext cx="4646612" cy="3484563"/>
          </a:xfrm>
          <a:ln/>
        </p:spPr>
      </p:sp>
      <p:sp>
        <p:nvSpPr>
          <p:cNvPr id="59396" name="Rectangle 3"/>
          <p:cNvSpPr>
            <a:spLocks noGrp="1" noChangeArrowheads="1"/>
          </p:cNvSpPr>
          <p:nvPr>
            <p:ph type="body" idx="1"/>
          </p:nvPr>
        </p:nvSpPr>
        <p:spPr>
          <a:xfrm>
            <a:off x="700727" y="4414637"/>
            <a:ext cx="5608947" cy="4183957"/>
          </a:xfrm>
          <a:noFill/>
          <a:ln/>
        </p:spPr>
        <p:txBody>
          <a:bodyPr lIns="89698" tIns="44849" rIns="89698" bIns="44849"/>
          <a:lstStyle/>
          <a:p>
            <a:pPr eaLnBrk="1" hangingPunct="1"/>
            <a:endParaRPr lang="en-US" altLang="zh-TW"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786CD89B-0575-4245-87EB-FC75972599F0}" type="slidenum">
              <a:rPr lang="en-US" altLang="zh-TW" sz="1100" b="1">
                <a:latin typeface="Book Antiqua" pitchFamily="18" charset="0"/>
                <a:ea typeface="Taipei" charset="-120"/>
              </a:rPr>
              <a:pPr algn="r"/>
              <a:t>80</a:t>
            </a:fld>
            <a:endParaRPr lang="en-US" altLang="zh-TW" sz="1100" b="1" dirty="0">
              <a:latin typeface="Book Antiqua" pitchFamily="18" charset="0"/>
              <a:ea typeface="Taipei" charset="-12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0B3E8F7E-C3E6-4F85-B45B-58BADFF6ABED}" type="slidenum">
              <a:rPr lang="en-US" altLang="zh-TW" sz="1100" b="1">
                <a:latin typeface="Book Antiqua" pitchFamily="18" charset="0"/>
                <a:ea typeface="Taipei" charset="-120"/>
              </a:rPr>
              <a:pPr algn="r"/>
              <a:t>81</a:t>
            </a:fld>
            <a:endParaRPr lang="en-US" altLang="zh-TW" sz="1100" b="1" dirty="0">
              <a:latin typeface="Book Antiqua" pitchFamily="18" charset="0"/>
              <a:ea typeface="Taipei" charset="-12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80D49424-1A88-40B7-A23B-D7036BEB12BD}" type="slidenum">
              <a:rPr lang="en-US" altLang="zh-TW" sz="1100" b="1">
                <a:latin typeface="Book Antiqua" pitchFamily="18" charset="0"/>
                <a:ea typeface="Taipei" charset="-120"/>
              </a:rPr>
              <a:pPr algn="r"/>
              <a:t>82</a:t>
            </a:fld>
            <a:endParaRPr lang="en-US" altLang="zh-TW" sz="1100" b="1" dirty="0">
              <a:latin typeface="Book Antiqua" pitchFamily="18" charset="0"/>
              <a:ea typeface="Taipei" charset="-12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997F202A-2A1B-41A6-A281-484CEF16F578}" type="slidenum">
              <a:rPr lang="en-US" altLang="zh-TW" sz="1100" b="1">
                <a:latin typeface="Book Antiqua" pitchFamily="18" charset="0"/>
                <a:ea typeface="Taipei" charset="-120"/>
              </a:rPr>
              <a:pPr algn="r"/>
              <a:t>83</a:t>
            </a:fld>
            <a:endParaRPr lang="en-US" altLang="zh-TW" sz="1100" b="1" dirty="0">
              <a:latin typeface="Book Antiqua" pitchFamily="18" charset="0"/>
              <a:ea typeface="Taipei" charset="-12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467185F9-9E7A-44D6-86E3-51EE3D393E09}" type="slidenum">
              <a:rPr lang="en-US" altLang="zh-TW" sz="1100" b="1">
                <a:latin typeface="Book Antiqua" pitchFamily="18" charset="0"/>
                <a:ea typeface="Taipei" charset="-120"/>
              </a:rPr>
              <a:pPr algn="r"/>
              <a:t>84</a:t>
            </a:fld>
            <a:endParaRPr lang="en-US" altLang="zh-TW" sz="1100" b="1" dirty="0">
              <a:latin typeface="Book Antiqua" pitchFamily="18" charset="0"/>
              <a:ea typeface="Taipei" charset="-12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miter lim="800000"/>
            <a:headEnd/>
            <a:tailEnd/>
          </a:ln>
        </p:spPr>
        <p:txBody>
          <a:bodyPr/>
          <a:lstStyle/>
          <a:p>
            <a:pPr defTabSz="879475"/>
            <a:fld id="{F4BD1244-9265-4423-B742-5C8C6F39660D}" type="slidenum">
              <a:rPr lang="en-US" altLang="zh-TW" smtClean="0">
                <a:ea typeface="Taipei"/>
                <a:cs typeface="Taipei"/>
              </a:rPr>
              <a:pPr defTabSz="879475"/>
              <a:t>7</a:t>
            </a:fld>
            <a:endParaRPr lang="en-US" altLang="zh-TW" smtClean="0">
              <a:ea typeface="Taipei"/>
              <a:cs typeface="Taipei"/>
            </a:endParaRPr>
          </a:p>
        </p:txBody>
      </p:sp>
      <p:sp>
        <p:nvSpPr>
          <p:cNvPr id="43010" name="Rectangle 7"/>
          <p:cNvSpPr txBox="1">
            <a:spLocks noGrp="1" noChangeArrowheads="1"/>
          </p:cNvSpPr>
          <p:nvPr/>
        </p:nvSpPr>
        <p:spPr bwMode="auto">
          <a:xfrm>
            <a:off x="3987800" y="8858250"/>
            <a:ext cx="3009900" cy="415925"/>
          </a:xfrm>
          <a:prstGeom prst="rect">
            <a:avLst/>
          </a:prstGeom>
          <a:noFill/>
          <a:ln w="9525">
            <a:noFill/>
            <a:miter lim="800000"/>
            <a:headEnd/>
            <a:tailEnd/>
          </a:ln>
        </p:spPr>
        <p:txBody>
          <a:bodyPr lIns="88199" tIns="44099" rIns="88199" bIns="44099" anchor="b"/>
          <a:lstStyle/>
          <a:p>
            <a:pPr algn="r" defTabSz="879475"/>
            <a:fld id="{2CD7BA72-0C14-46EC-A2CF-0E359023ED4A}" type="slidenum">
              <a:rPr lang="en-US" altLang="zh-TW" sz="1200" b="1">
                <a:latin typeface="Book Antiqua" pitchFamily="18" charset="0"/>
              </a:rPr>
              <a:pPr algn="r" defTabSz="879475"/>
              <a:t>7</a:t>
            </a:fld>
            <a:endParaRPr lang="en-US" altLang="zh-TW" sz="1200" b="1">
              <a:latin typeface="Book Antiqua"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a:lnSpc>
                <a:spcPct val="80000"/>
              </a:lnSpc>
            </a:pPr>
            <a:endParaRPr lang="en-US" altLang="zh-TW" sz="900" smtClean="0">
              <a:latin typeface="Tahoma"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5CB21B60-89F1-489D-A2CB-F3B3A384184E}" type="slidenum">
              <a:rPr lang="en-US" altLang="zh-TW" sz="1100" b="1">
                <a:latin typeface="Book Antiqua" pitchFamily="18" charset="0"/>
                <a:ea typeface="Taipei" charset="-120"/>
              </a:rPr>
              <a:pPr algn="r"/>
              <a:t>85</a:t>
            </a:fld>
            <a:endParaRPr lang="en-US" altLang="zh-TW" sz="1100" b="1" dirty="0">
              <a:latin typeface="Book Antiqua" pitchFamily="18" charset="0"/>
              <a:ea typeface="Taipei" charset="-12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418EA3A2-FE9B-40EB-9469-4DD6960C7516}" type="slidenum">
              <a:rPr lang="en-US" altLang="zh-TW" sz="1100" b="1">
                <a:latin typeface="Book Antiqua" pitchFamily="18" charset="0"/>
                <a:ea typeface="Taipei" charset="-120"/>
              </a:rPr>
              <a:pPr algn="r"/>
              <a:t>86</a:t>
            </a:fld>
            <a:endParaRPr lang="en-US" altLang="zh-TW" sz="1100" b="1" dirty="0">
              <a:latin typeface="Book Antiqua" pitchFamily="18" charset="0"/>
              <a:ea typeface="Taipei" charset="-12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BADB0488-3AE9-4C00-8C5D-C00DB419EABA}" type="slidenum">
              <a:rPr lang="en-US" altLang="zh-TW" sz="1100" b="1">
                <a:latin typeface="Book Antiqua" pitchFamily="18" charset="0"/>
                <a:ea typeface="Taipei" charset="-120"/>
              </a:rPr>
              <a:pPr algn="r"/>
              <a:t>87</a:t>
            </a:fld>
            <a:endParaRPr lang="en-US" altLang="zh-TW" sz="1100" b="1" dirty="0">
              <a:latin typeface="Book Antiqua" pitchFamily="18" charset="0"/>
              <a:ea typeface="Taipei" charset="-12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23BA3E91-4D1F-4555-A040-CD1B9E455FD7}" type="slidenum">
              <a:rPr lang="en-US" altLang="zh-TW" sz="1100" b="1">
                <a:latin typeface="Book Antiqua" pitchFamily="18" charset="0"/>
                <a:ea typeface="Taipei" charset="-120"/>
              </a:rPr>
              <a:pPr algn="r"/>
              <a:t>88</a:t>
            </a:fld>
            <a:endParaRPr lang="en-US" altLang="zh-TW" sz="1100" b="1" dirty="0">
              <a:latin typeface="Book Antiqua" pitchFamily="18" charset="0"/>
              <a:ea typeface="Taipei" charset="-12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FCA50A75-ED49-4A0D-BF3C-DE1BC8B9D33F}" type="slidenum">
              <a:rPr lang="en-US" altLang="zh-TW" sz="1100" b="1">
                <a:latin typeface="Book Antiqua" pitchFamily="18" charset="0"/>
                <a:ea typeface="Taipei" charset="-120"/>
              </a:rPr>
              <a:pPr algn="r"/>
              <a:t>89</a:t>
            </a:fld>
            <a:endParaRPr lang="en-US" altLang="zh-TW" sz="1100" b="1" dirty="0">
              <a:latin typeface="Book Antiqua" pitchFamily="18" charset="0"/>
              <a:ea typeface="Taipei" charset="-12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536057FE-7A96-4B27-B2AB-AC1D83021A9D}" type="slidenum">
              <a:rPr lang="en-US" altLang="zh-TW" sz="1100" b="1">
                <a:latin typeface="Book Antiqua" pitchFamily="18" charset="0"/>
                <a:ea typeface="Taipei" charset="-120"/>
              </a:rPr>
              <a:pPr algn="r"/>
              <a:t>90</a:t>
            </a:fld>
            <a:endParaRPr lang="en-US" altLang="zh-TW" sz="1100" b="1" dirty="0">
              <a:latin typeface="Book Antiqua" pitchFamily="18" charset="0"/>
              <a:ea typeface="Taipei" charset="-12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9802F128-4086-48FF-8083-48C08130247C}" type="slidenum">
              <a:rPr lang="en-US" altLang="zh-TW" sz="1100" b="1">
                <a:latin typeface="Book Antiqua" pitchFamily="18" charset="0"/>
                <a:ea typeface="Taipei" charset="-120"/>
              </a:rPr>
              <a:pPr algn="r"/>
              <a:t>91</a:t>
            </a:fld>
            <a:endParaRPr lang="en-US" altLang="zh-TW" sz="1100" b="1" dirty="0">
              <a:latin typeface="Book Antiqua" pitchFamily="18" charset="0"/>
              <a:ea typeface="Taipei" charset="-12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970784" y="8830716"/>
            <a:ext cx="3038049" cy="464243"/>
          </a:xfrm>
          <a:prstGeom prst="rect">
            <a:avLst/>
          </a:prstGeom>
          <a:noFill/>
          <a:ln w="9525">
            <a:noFill/>
            <a:miter lim="800000"/>
            <a:headEnd/>
            <a:tailEnd/>
          </a:ln>
        </p:spPr>
        <p:txBody>
          <a:bodyPr lIns="89698" tIns="44849" rIns="89698" bIns="44849" anchor="b"/>
          <a:lstStyle/>
          <a:p>
            <a:pPr algn="r" defTabSz="897415"/>
            <a:fld id="{8D1F07BA-6071-4957-886C-9A5B2AC5F74B}" type="slidenum">
              <a:rPr lang="en-US" altLang="zh-TW" sz="1200">
                <a:solidFill>
                  <a:schemeClr val="tx1"/>
                </a:solidFill>
                <a:ea typeface="新細明體" pitchFamily="18" charset="-120"/>
              </a:rPr>
              <a:pPr algn="r" defTabSz="897415"/>
              <a:t>92</a:t>
            </a:fld>
            <a:endParaRPr lang="en-US" altLang="zh-TW" sz="1200" dirty="0">
              <a:solidFill>
                <a:schemeClr val="tx1"/>
              </a:solidFill>
              <a:ea typeface="新細明體" pitchFamily="18" charset="-120"/>
            </a:endParaRPr>
          </a:p>
        </p:txBody>
      </p:sp>
      <p:sp>
        <p:nvSpPr>
          <p:cNvPr id="79875" name="Rectangle 2"/>
          <p:cNvSpPr>
            <a:spLocks noGrp="1" noRot="1" noChangeAspect="1" noChangeArrowheads="1" noTextEdit="1"/>
          </p:cNvSpPr>
          <p:nvPr>
            <p:ph type="sldImg"/>
          </p:nvPr>
        </p:nvSpPr>
        <p:spPr>
          <a:xfrm>
            <a:off x="979764" y="697807"/>
            <a:ext cx="5052441" cy="3484709"/>
          </a:xfrm>
          <a:ln/>
        </p:spPr>
      </p:sp>
      <p:sp>
        <p:nvSpPr>
          <p:cNvPr id="79876" name="Rectangle 3"/>
          <p:cNvSpPr>
            <a:spLocks noGrp="1" noChangeArrowheads="1"/>
          </p:cNvSpPr>
          <p:nvPr>
            <p:ph type="body" idx="1"/>
          </p:nvPr>
        </p:nvSpPr>
        <p:spPr>
          <a:xfrm>
            <a:off x="700727" y="4414637"/>
            <a:ext cx="5608947" cy="4183957"/>
          </a:xfrm>
          <a:noFill/>
          <a:ln/>
        </p:spPr>
        <p:txBody>
          <a:bodyPr lIns="89698" tIns="44849" rIns="89698" bIns="44849"/>
          <a:lstStyle/>
          <a:p>
            <a:pPr eaLnBrk="1" hangingPunct="1"/>
            <a:endParaRPr lang="en-US" altLang="zh-TW"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A2F73A89-B935-451E-B893-0C5A093D8849}" type="slidenum">
              <a:rPr lang="en-US" altLang="zh-TW" sz="1100" b="1">
                <a:latin typeface="Book Antiqua" pitchFamily="18" charset="0"/>
                <a:ea typeface="Taipei" charset="-120"/>
              </a:rPr>
              <a:pPr algn="r"/>
              <a:t>93</a:t>
            </a:fld>
            <a:endParaRPr lang="en-US" altLang="zh-TW" sz="1100" b="1" dirty="0">
              <a:latin typeface="Book Antiqua" pitchFamily="18" charset="0"/>
              <a:ea typeface="Taipei" charset="-12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C85D0EBB-0166-4605-A4DD-98305AFDA2AE}" type="slidenum">
              <a:rPr lang="en-US" altLang="zh-TW" sz="1100" b="1">
                <a:latin typeface="Book Antiqua" pitchFamily="18" charset="0"/>
                <a:ea typeface="Taipei" charset="-120"/>
              </a:rPr>
              <a:pPr algn="r"/>
              <a:t>94</a:t>
            </a:fld>
            <a:endParaRPr lang="en-US" altLang="zh-TW" sz="1100" b="1" dirty="0">
              <a:latin typeface="Book Antiqua" pitchFamily="18" charset="0"/>
              <a:ea typeface="Taipei" charset="-12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miter lim="800000"/>
            <a:headEnd/>
            <a:tailEnd/>
          </a:ln>
        </p:spPr>
        <p:txBody>
          <a:bodyPr/>
          <a:lstStyle/>
          <a:p>
            <a:pPr defTabSz="879475"/>
            <a:fld id="{CD394FB5-F817-4575-A223-1BCD7891B446}" type="slidenum">
              <a:rPr lang="en-US" altLang="zh-TW" smtClean="0">
                <a:ea typeface="Taipei"/>
                <a:cs typeface="Taipei"/>
              </a:rPr>
              <a:pPr defTabSz="879475"/>
              <a:t>8</a:t>
            </a:fld>
            <a:endParaRPr lang="en-US" altLang="zh-TW" smtClean="0">
              <a:ea typeface="Taipei"/>
              <a:cs typeface="Taipei"/>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p:spPr>
        <p:txBody>
          <a:bodyPr/>
          <a:lstStyle/>
          <a:p>
            <a:endParaRPr lang="en-US" altLang="zh-TW"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55893974-9BCD-4861-8294-B165A985837F}" type="slidenum">
              <a:rPr lang="en-US" altLang="zh-TW" sz="1100" b="1">
                <a:latin typeface="Book Antiqua" pitchFamily="18" charset="0"/>
                <a:ea typeface="Taipei" charset="-120"/>
              </a:rPr>
              <a:pPr algn="r"/>
              <a:t>95</a:t>
            </a:fld>
            <a:endParaRPr lang="en-US" altLang="zh-TW" sz="1100" b="1" dirty="0">
              <a:latin typeface="Book Antiqua" pitchFamily="18" charset="0"/>
              <a:ea typeface="Taipei" charset="-12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0B719246-835E-4DA3-B694-D4DBF51058F5}" type="slidenum">
              <a:rPr lang="en-US" altLang="zh-TW" sz="1100" b="1">
                <a:latin typeface="Book Antiqua" pitchFamily="18" charset="0"/>
                <a:ea typeface="Taipei" charset="-120"/>
              </a:rPr>
              <a:pPr algn="r"/>
              <a:t>96</a:t>
            </a:fld>
            <a:endParaRPr lang="en-US" altLang="zh-TW" sz="1100" b="1" dirty="0">
              <a:latin typeface="Book Antiqua" pitchFamily="18" charset="0"/>
              <a:ea typeface="Taipei" charset="-12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5A1C406A-4430-4F3D-AE39-8F2555F8B21A}" type="slidenum">
              <a:rPr lang="en-US" altLang="zh-TW" sz="1100" b="1">
                <a:latin typeface="Book Antiqua" pitchFamily="18" charset="0"/>
                <a:ea typeface="Taipei" charset="-120"/>
              </a:rPr>
              <a:pPr algn="r"/>
              <a:t>97</a:t>
            </a:fld>
            <a:endParaRPr lang="en-US" altLang="zh-TW" sz="1100" b="1" dirty="0">
              <a:latin typeface="Book Antiqua" pitchFamily="18" charset="0"/>
              <a:ea typeface="Taipei" charset="-12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90C0671F-0366-4706-B1E9-7BE87E199C27}" type="slidenum">
              <a:rPr lang="en-US" altLang="zh-TW" sz="1100" b="1">
                <a:latin typeface="Book Antiqua" pitchFamily="18" charset="0"/>
                <a:ea typeface="Taipei" charset="-120"/>
              </a:rPr>
              <a:pPr algn="r"/>
              <a:t>98</a:t>
            </a:fld>
            <a:endParaRPr lang="en-US" altLang="zh-TW" sz="1100" b="1" dirty="0">
              <a:latin typeface="Book Antiqua" pitchFamily="18" charset="0"/>
              <a:ea typeface="Taipei" charset="-12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88027" y="8858108"/>
            <a:ext cx="3009832" cy="415224"/>
          </a:xfrm>
          <a:prstGeom prst="rect">
            <a:avLst/>
          </a:prstGeom>
          <a:noFill/>
          <a:ln w="9525">
            <a:noFill/>
            <a:miter lim="800000"/>
            <a:headEnd/>
            <a:tailEnd/>
          </a:ln>
        </p:spPr>
        <p:txBody>
          <a:bodyPr lIns="86008" tIns="43004" rIns="86008" bIns="43004" anchor="b"/>
          <a:lstStyle/>
          <a:p>
            <a:pPr algn="r"/>
            <a:fld id="{80E5A83F-1F96-4942-9DA1-2035E38A5766}" type="slidenum">
              <a:rPr lang="en-US" altLang="zh-TW" sz="1100" b="1">
                <a:latin typeface="Book Antiqua" pitchFamily="18" charset="0"/>
                <a:ea typeface="Taipei" charset="-120"/>
              </a:rPr>
              <a:pPr algn="r"/>
              <a:t>99</a:t>
            </a:fld>
            <a:endParaRPr lang="en-US" altLang="zh-TW" sz="1100" b="1" dirty="0">
              <a:latin typeface="Book Antiqua" pitchFamily="18" charset="0"/>
              <a:ea typeface="Taipei" charset="-12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zh-TW" altLang="zh-TW"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970784" y="8830716"/>
            <a:ext cx="3038049" cy="464243"/>
          </a:xfrm>
          <a:prstGeom prst="rect">
            <a:avLst/>
          </a:prstGeom>
          <a:noFill/>
          <a:ln w="9525">
            <a:noFill/>
            <a:miter lim="800000"/>
            <a:headEnd/>
            <a:tailEnd/>
          </a:ln>
        </p:spPr>
        <p:txBody>
          <a:bodyPr lIns="89698" tIns="44849" rIns="89698" bIns="44849" anchor="b"/>
          <a:lstStyle/>
          <a:p>
            <a:pPr algn="r" defTabSz="897415"/>
            <a:fld id="{25B5D776-81CC-4707-9CD4-F719A0713B1D}" type="slidenum">
              <a:rPr lang="en-US" altLang="zh-TW" sz="1200">
                <a:solidFill>
                  <a:schemeClr val="tx1"/>
                </a:solidFill>
                <a:ea typeface="新細明體" pitchFamily="18" charset="-120"/>
              </a:rPr>
              <a:pPr algn="r" defTabSz="897415"/>
              <a:t>104</a:t>
            </a:fld>
            <a:endParaRPr lang="en-US" altLang="zh-TW" sz="1200" dirty="0">
              <a:solidFill>
                <a:schemeClr val="tx1"/>
              </a:solidFill>
              <a:ea typeface="新細明體" pitchFamily="18" charset="-120"/>
            </a:endParaRPr>
          </a:p>
        </p:txBody>
      </p:sp>
      <p:sp>
        <p:nvSpPr>
          <p:cNvPr id="101379" name="Rectangle 2"/>
          <p:cNvSpPr>
            <a:spLocks noGrp="1" noRot="1" noChangeAspect="1" noChangeArrowheads="1" noTextEdit="1"/>
          </p:cNvSpPr>
          <p:nvPr>
            <p:ph type="sldImg"/>
          </p:nvPr>
        </p:nvSpPr>
        <p:spPr>
          <a:xfrm>
            <a:off x="979764" y="697807"/>
            <a:ext cx="5052441" cy="3484709"/>
          </a:xfrm>
          <a:ln/>
        </p:spPr>
      </p:sp>
      <p:sp>
        <p:nvSpPr>
          <p:cNvPr id="101380" name="Rectangle 3"/>
          <p:cNvSpPr>
            <a:spLocks noGrp="1" noChangeArrowheads="1"/>
          </p:cNvSpPr>
          <p:nvPr>
            <p:ph type="body" idx="1"/>
          </p:nvPr>
        </p:nvSpPr>
        <p:spPr>
          <a:xfrm>
            <a:off x="700727" y="4414637"/>
            <a:ext cx="5608947" cy="4183957"/>
          </a:xfrm>
          <a:noFill/>
          <a:ln/>
        </p:spPr>
        <p:txBody>
          <a:bodyPr lIns="89698" tIns="44849" rIns="89698" bIns="44849"/>
          <a:lstStyle/>
          <a:p>
            <a:pPr eaLnBrk="1" hangingPunct="1"/>
            <a:endParaRPr lang="en-US" altLang="zh-TW" smtClean="0">
              <a:ea typeface="Taipe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979764" y="697807"/>
            <a:ext cx="5052441" cy="3484709"/>
          </a:xfrm>
          <a:ln/>
        </p:spPr>
      </p:sp>
      <p:sp>
        <p:nvSpPr>
          <p:cNvPr id="113667" name="Rectangle 3"/>
          <p:cNvSpPr>
            <a:spLocks noGrp="1" noChangeArrowheads="1"/>
          </p:cNvSpPr>
          <p:nvPr>
            <p:ph type="body" idx="1"/>
          </p:nvPr>
        </p:nvSpPr>
        <p:spPr>
          <a:xfrm>
            <a:off x="700727" y="4414637"/>
            <a:ext cx="5608947" cy="4183957"/>
          </a:xfrm>
          <a:noFill/>
          <a:ln/>
        </p:spPr>
        <p:txBody>
          <a:bodyPr lIns="85984" tIns="42992" rIns="85984" bIns="42992"/>
          <a:lstStyle/>
          <a:p>
            <a:pPr eaLnBrk="1" hangingPunct="1"/>
            <a:endParaRPr lang="en-US" altLang="zh-TW" smtClean="0">
              <a:ea typeface="Taipe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979764" y="697807"/>
            <a:ext cx="5052441" cy="3484709"/>
          </a:xfrm>
          <a:ln/>
        </p:spPr>
      </p:sp>
      <p:sp>
        <p:nvSpPr>
          <p:cNvPr id="63491" name="Rectangle 3"/>
          <p:cNvSpPr>
            <a:spLocks noGrp="1" noChangeArrowheads="1"/>
          </p:cNvSpPr>
          <p:nvPr>
            <p:ph type="body" idx="1"/>
          </p:nvPr>
        </p:nvSpPr>
        <p:spPr>
          <a:xfrm>
            <a:off x="700727" y="4414637"/>
            <a:ext cx="5608947" cy="4183957"/>
          </a:xfrm>
          <a:noFill/>
          <a:ln/>
        </p:spPr>
        <p:txBody>
          <a:bodyPr lIns="85984" tIns="42992" rIns="85984" bIns="42992"/>
          <a:lstStyle/>
          <a:p>
            <a:pPr eaLnBrk="1" hangingPunct="1"/>
            <a:endParaRPr lang="en-US" altLang="zh-TW" smtClean="0">
              <a:ea typeface="Taipe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979764" y="697807"/>
            <a:ext cx="5052441" cy="3484709"/>
          </a:xfrm>
          <a:ln/>
        </p:spPr>
      </p:sp>
      <p:sp>
        <p:nvSpPr>
          <p:cNvPr id="105475" name="Rectangle 3"/>
          <p:cNvSpPr>
            <a:spLocks noGrp="1" noChangeArrowheads="1"/>
          </p:cNvSpPr>
          <p:nvPr>
            <p:ph type="body" idx="1"/>
          </p:nvPr>
        </p:nvSpPr>
        <p:spPr>
          <a:xfrm>
            <a:off x="700727" y="4414637"/>
            <a:ext cx="5608947" cy="4183957"/>
          </a:xfrm>
          <a:noFill/>
          <a:ln/>
        </p:spPr>
        <p:txBody>
          <a:bodyPr lIns="85984" tIns="42992" rIns="85984" bIns="42992"/>
          <a:lstStyle/>
          <a:p>
            <a:pPr eaLnBrk="1" hangingPunct="1"/>
            <a:endParaRPr lang="zh-TW" altLang="en-US" smtClean="0">
              <a:ea typeface="Taipe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979764" y="697807"/>
            <a:ext cx="5052441" cy="3484709"/>
          </a:xfrm>
          <a:ln/>
        </p:spPr>
      </p:sp>
      <p:sp>
        <p:nvSpPr>
          <p:cNvPr id="59395" name="Rectangle 3"/>
          <p:cNvSpPr>
            <a:spLocks noGrp="1" noChangeArrowheads="1"/>
          </p:cNvSpPr>
          <p:nvPr>
            <p:ph type="body" idx="1"/>
          </p:nvPr>
        </p:nvSpPr>
        <p:spPr>
          <a:xfrm>
            <a:off x="700727" y="4414637"/>
            <a:ext cx="5608947" cy="4183957"/>
          </a:xfrm>
          <a:noFill/>
          <a:ln/>
        </p:spPr>
        <p:txBody>
          <a:bodyPr lIns="85984" tIns="42992" rIns="85984" bIns="42992"/>
          <a:lstStyle/>
          <a:p>
            <a:pPr eaLnBrk="1" hangingPunct="1"/>
            <a:endParaRPr lang="en-US" altLang="zh-TW" smtClean="0">
              <a:ea typeface="Taipe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txBox="1">
            <a:spLocks noGrp="1" noChangeArrowheads="1"/>
          </p:cNvSpPr>
          <p:nvPr/>
        </p:nvSpPr>
        <p:spPr bwMode="auto">
          <a:xfrm>
            <a:off x="3987800" y="8858250"/>
            <a:ext cx="3009900" cy="415925"/>
          </a:xfrm>
          <a:prstGeom prst="rect">
            <a:avLst/>
          </a:prstGeom>
          <a:noFill/>
          <a:ln w="9525">
            <a:noFill/>
            <a:miter lim="800000"/>
            <a:headEnd/>
            <a:tailEnd/>
          </a:ln>
        </p:spPr>
        <p:txBody>
          <a:bodyPr lIns="88199" tIns="44099" rIns="88199" bIns="44099" anchor="b"/>
          <a:lstStyle/>
          <a:p>
            <a:pPr algn="r" defTabSz="879475"/>
            <a:fld id="{B65092C4-9DAF-472B-A990-C771C51B707A}" type="slidenum">
              <a:rPr lang="en-US" altLang="zh-TW" sz="1200" b="1">
                <a:latin typeface="Book Antiqua" pitchFamily="18" charset="0"/>
              </a:rPr>
              <a:pPr algn="r" defTabSz="879475"/>
              <a:t>9</a:t>
            </a:fld>
            <a:endParaRPr lang="en-US" altLang="zh-TW" sz="1200" b="1">
              <a:latin typeface="Book Antiqua" pitchFamily="18"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p:spPr>
        <p:txBody>
          <a:bodyPr/>
          <a:lstStyle/>
          <a:p>
            <a:pPr eaLnBrk="1" hangingPunct="1"/>
            <a:endParaRPr lang="zh-TW" altLang="en-US" u="sng"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979764" y="697807"/>
            <a:ext cx="5052441" cy="3484709"/>
          </a:xfrm>
          <a:ln/>
        </p:spPr>
      </p:sp>
      <p:sp>
        <p:nvSpPr>
          <p:cNvPr id="109571" name="Rectangle 3"/>
          <p:cNvSpPr>
            <a:spLocks noGrp="1" noChangeArrowheads="1"/>
          </p:cNvSpPr>
          <p:nvPr>
            <p:ph type="body" idx="1"/>
          </p:nvPr>
        </p:nvSpPr>
        <p:spPr>
          <a:xfrm>
            <a:off x="700727" y="4414637"/>
            <a:ext cx="5608947" cy="4183957"/>
          </a:xfrm>
          <a:noFill/>
          <a:ln/>
        </p:spPr>
        <p:txBody>
          <a:bodyPr lIns="85984" tIns="42992" rIns="85984" bIns="42992"/>
          <a:lstStyle/>
          <a:p>
            <a:pPr eaLnBrk="1" hangingPunct="1"/>
            <a:endParaRPr lang="en-US" altLang="zh-TW" smtClean="0">
              <a:ea typeface="Taipei"/>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979764" y="697807"/>
            <a:ext cx="5052441" cy="3484709"/>
          </a:xfrm>
          <a:ln/>
        </p:spPr>
      </p:sp>
      <p:sp>
        <p:nvSpPr>
          <p:cNvPr id="115715" name="Rectangle 3"/>
          <p:cNvSpPr>
            <a:spLocks noGrp="1" noChangeArrowheads="1"/>
          </p:cNvSpPr>
          <p:nvPr>
            <p:ph type="body" idx="1"/>
          </p:nvPr>
        </p:nvSpPr>
        <p:spPr>
          <a:xfrm>
            <a:off x="700727" y="4414637"/>
            <a:ext cx="5608947" cy="4183957"/>
          </a:xfrm>
          <a:noFill/>
          <a:ln/>
        </p:spPr>
        <p:txBody>
          <a:bodyPr lIns="85984" tIns="42992" rIns="85984" bIns="42992"/>
          <a:lstStyle/>
          <a:p>
            <a:pPr eaLnBrk="1" hangingPunct="1"/>
            <a:endParaRPr lang="en-US" altLang="zh-TW" smtClean="0">
              <a:ea typeface="Taipe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979764" y="697807"/>
            <a:ext cx="5052441" cy="3484709"/>
          </a:xfrm>
          <a:ln/>
        </p:spPr>
      </p:sp>
      <p:sp>
        <p:nvSpPr>
          <p:cNvPr id="107523" name="Rectangle 3"/>
          <p:cNvSpPr>
            <a:spLocks noGrp="1" noChangeArrowheads="1"/>
          </p:cNvSpPr>
          <p:nvPr>
            <p:ph type="body" idx="1"/>
          </p:nvPr>
        </p:nvSpPr>
        <p:spPr>
          <a:xfrm>
            <a:off x="700727" y="4414637"/>
            <a:ext cx="5608947" cy="4183957"/>
          </a:xfrm>
          <a:noFill/>
          <a:ln/>
        </p:spPr>
        <p:txBody>
          <a:bodyPr lIns="85984" tIns="42992" rIns="85984" bIns="42992"/>
          <a:lstStyle/>
          <a:p>
            <a:pPr eaLnBrk="1" hangingPunct="1"/>
            <a:endParaRPr lang="zh-TW" altLang="en-US" smtClean="0">
              <a:ea typeface="Taipe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979764" y="697807"/>
            <a:ext cx="5052441" cy="3484709"/>
          </a:xfrm>
          <a:ln/>
        </p:spPr>
      </p:sp>
      <p:sp>
        <p:nvSpPr>
          <p:cNvPr id="99331" name="Rectangle 3"/>
          <p:cNvSpPr>
            <a:spLocks noGrp="1" noChangeArrowheads="1"/>
          </p:cNvSpPr>
          <p:nvPr>
            <p:ph type="body" idx="1"/>
          </p:nvPr>
        </p:nvSpPr>
        <p:spPr>
          <a:xfrm>
            <a:off x="700727" y="4414637"/>
            <a:ext cx="5608947" cy="4183957"/>
          </a:xfrm>
          <a:noFill/>
          <a:ln/>
        </p:spPr>
        <p:txBody>
          <a:bodyPr lIns="85984" tIns="42992" rIns="85984" bIns="42992"/>
          <a:lstStyle/>
          <a:p>
            <a:pPr eaLnBrk="1" hangingPunct="1"/>
            <a:endParaRPr lang="zh-TW" altLang="en-US" smtClean="0">
              <a:ea typeface="Taipe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xfrm>
            <a:off x="979764" y="697807"/>
            <a:ext cx="5052441" cy="3484709"/>
          </a:xfrm>
          <a:ln/>
        </p:spPr>
      </p:sp>
      <p:sp>
        <p:nvSpPr>
          <p:cNvPr id="117763" name="Rectangle 3"/>
          <p:cNvSpPr>
            <a:spLocks noGrp="1" noChangeArrowheads="1"/>
          </p:cNvSpPr>
          <p:nvPr>
            <p:ph type="body" idx="1"/>
          </p:nvPr>
        </p:nvSpPr>
        <p:spPr>
          <a:xfrm>
            <a:off x="700727" y="4414637"/>
            <a:ext cx="5608947" cy="4183957"/>
          </a:xfrm>
          <a:noFill/>
          <a:ln/>
        </p:spPr>
        <p:txBody>
          <a:bodyPr lIns="85984" tIns="42992" rIns="85984" bIns="42992"/>
          <a:lstStyle/>
          <a:p>
            <a:pPr eaLnBrk="1" hangingPunct="1"/>
            <a:endParaRPr lang="en-US" altLang="zh-TW" smtClean="0">
              <a:ea typeface="Taipei"/>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979764" y="697807"/>
            <a:ext cx="5052441" cy="3484709"/>
          </a:xfrm>
          <a:ln/>
        </p:spPr>
      </p:sp>
      <p:sp>
        <p:nvSpPr>
          <p:cNvPr id="67587" name="Rectangle 3"/>
          <p:cNvSpPr>
            <a:spLocks noGrp="1" noChangeArrowheads="1"/>
          </p:cNvSpPr>
          <p:nvPr>
            <p:ph type="body" idx="1"/>
          </p:nvPr>
        </p:nvSpPr>
        <p:spPr>
          <a:xfrm>
            <a:off x="700727" y="4414637"/>
            <a:ext cx="5608947" cy="4183957"/>
          </a:xfrm>
          <a:noFill/>
          <a:ln/>
        </p:spPr>
        <p:txBody>
          <a:bodyPr lIns="85984" tIns="42992" rIns="85984" bIns="42992"/>
          <a:lstStyle/>
          <a:p>
            <a:pPr eaLnBrk="1" hangingPunct="1"/>
            <a:endParaRPr lang="en-US" altLang="zh-TW" smtClean="0">
              <a:ea typeface="Taipei"/>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979764" y="697807"/>
            <a:ext cx="5052441" cy="3484709"/>
          </a:xfrm>
          <a:ln/>
        </p:spPr>
      </p:sp>
      <p:sp>
        <p:nvSpPr>
          <p:cNvPr id="73731" name="Rectangle 3"/>
          <p:cNvSpPr>
            <a:spLocks noGrp="1" noChangeArrowheads="1"/>
          </p:cNvSpPr>
          <p:nvPr>
            <p:ph type="body" idx="1"/>
          </p:nvPr>
        </p:nvSpPr>
        <p:spPr>
          <a:xfrm>
            <a:off x="700727" y="4414637"/>
            <a:ext cx="5608947" cy="4183957"/>
          </a:xfrm>
          <a:noFill/>
          <a:ln/>
        </p:spPr>
        <p:txBody>
          <a:bodyPr lIns="85984" tIns="42992" rIns="85984" bIns="42992"/>
          <a:lstStyle/>
          <a:p>
            <a:pPr eaLnBrk="1" hangingPunct="1"/>
            <a:endParaRPr lang="en-US" altLang="zh-TW" smtClean="0">
              <a:ea typeface="Taipei"/>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C67778AE-DEE9-4536-AA81-8859428CEB9A}" type="slidenum">
              <a:rPr lang="en-US" altLang="zh-TW" smtClean="0">
                <a:ea typeface="Taipei"/>
                <a:cs typeface="Taipei"/>
              </a:rPr>
              <a:pPr/>
              <a:t>116</a:t>
            </a:fld>
            <a:endParaRPr lang="en-US" altLang="zh-TW" smtClean="0">
              <a:ea typeface="Taipei"/>
              <a:cs typeface="Taipei"/>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zh-TW" altLang="zh-TW" smtClean="0">
              <a:ea typeface="Taipe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BBE8571-6E9F-41C0-A779-8DF6A50D4DBC}" type="slidenum">
              <a:rPr lang="en-US" altLang="zh-TW"/>
              <a:pPr>
                <a:defRPr/>
              </a:pPr>
              <a:t>‹#›</a:t>
            </a:fld>
            <a:endParaRPr lang="en-US" altLang="zh-TW"/>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DEC6B86-2824-4DF0-BFDB-46A8EBAAA85A}" type="slidenum">
              <a:rPr lang="en-US" altLang="zh-TW"/>
              <a:pPr>
                <a:defRPr/>
              </a:pPr>
              <a:t>‹#›</a:t>
            </a:fld>
            <a:endParaRPr lang="en-US" altLang="zh-TW"/>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9039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DE214FE-4F19-4648-BA82-3BCF729089FF}" type="slidenum">
              <a:rPr lang="en-US" altLang="zh-TW"/>
              <a:pPr>
                <a:defRPr/>
              </a:pPr>
              <a:t>‹#›</a:t>
            </a:fld>
            <a:endParaRPr lang="en-US" altLang="zh-TW"/>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5611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7A28D92-74B2-4E99-A639-889D8955E541}" type="slidenum">
              <a:rPr lang="en-US" altLang="zh-TW"/>
              <a:pPr>
                <a:defRPr/>
              </a:pPr>
              <a:t>‹#›</a:t>
            </a:fld>
            <a:endParaRPr lang="en-US" altLang="zh-TW"/>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2642667-93B1-4464-9A61-B0088D6F4F3D}" type="slidenum">
              <a:rPr lang="en-US" altLang="zh-TW"/>
              <a:pPr>
                <a:defRPr/>
              </a:pPr>
              <a:t>‹#›</a:t>
            </a:fld>
            <a:endParaRPr lang="en-US" altLang="zh-TW"/>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12E3E56-B632-4E0F-9200-4873D6876394}" type="slidenum">
              <a:rPr lang="en-US" altLang="zh-TW"/>
              <a:pPr>
                <a:defRPr/>
              </a:pPr>
              <a:t>‹#›</a:t>
            </a:fld>
            <a:endParaRPr lang="en-US" altLang="zh-TW"/>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842785F-E09E-4B60-A37F-6862692CE73B}" type="slidenum">
              <a:rPr lang="en-US" altLang="zh-TW"/>
              <a:pPr>
                <a:defRPr/>
              </a:pPr>
              <a:t>‹#›</a:t>
            </a:fld>
            <a:endParaRPr lang="en-US" altLang="zh-TW"/>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E62DDDBB-816E-40D2-8FAB-50B04F385949}" type="slidenum">
              <a:rPr lang="en-US" altLang="zh-TW"/>
              <a:pPr>
                <a:defRPr/>
              </a:pPr>
              <a:t>‹#›</a:t>
            </a:fld>
            <a:endParaRPr lang="en-US" altLang="zh-TW"/>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1A691B63-1BA2-44F9-84FB-AC15785D2E20}" type="slidenum">
              <a:rPr lang="en-US" altLang="zh-TW"/>
              <a:pPr>
                <a:defRPr/>
              </a:pPr>
              <a:t>‹#›</a:t>
            </a:fld>
            <a:endParaRPr lang="en-US" altLang="zh-TW"/>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5E56A953-4C3D-483F-AA48-DD7E42ABC05E}" type="slidenum">
              <a:rPr lang="en-US" altLang="zh-TW"/>
              <a:pPr>
                <a:defRPr/>
              </a:pPr>
              <a:t>‹#›</a:t>
            </a:fld>
            <a:endParaRPr lang="en-US" altLang="zh-TW"/>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6A51909-4D22-4926-B446-01B17F4510E5}" type="slidenum">
              <a:rPr lang="en-US" altLang="zh-TW"/>
              <a:pPr>
                <a:defRPr/>
              </a:pPr>
              <a:t>‹#›</a:t>
            </a:fld>
            <a:endParaRPr lang="en-US" altLang="zh-TW"/>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6CE1D40-B4B2-4D89-AB71-35DE4BD92CCE}" type="slidenum">
              <a:rPr lang="en-US" altLang="zh-TW"/>
              <a:pPr>
                <a:defRPr/>
              </a:pPr>
              <a:t>‹#›</a:t>
            </a:fld>
            <a:endParaRPr lang="en-US" altLang="zh-TW"/>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Taipei"/>
                <a:cs typeface="Taipei"/>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Taipei"/>
                <a:cs typeface="Taipei"/>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ea typeface="Taipei"/>
                <a:cs typeface="Taipei"/>
              </a:defRPr>
            </a:lvl1pPr>
          </a:lstStyle>
          <a:p>
            <a:pPr>
              <a:defRPr/>
            </a:pPr>
            <a:fld id="{DD62725B-6B71-4747-BCE8-870E07911ACE}" type="slidenum">
              <a:rPr lang="en-US" altLang="zh-TW"/>
              <a:pPr>
                <a:defRPr/>
              </a:pPr>
              <a:t>‹#›</a:t>
            </a:fld>
            <a:endParaRPr lang="en-US" altLang="zh-TW"/>
          </a:p>
        </p:txBody>
      </p:sp>
      <p:sp>
        <p:nvSpPr>
          <p:cNvPr id="2" name="Rectangle 8"/>
          <p:cNvSpPr>
            <a:spLocks noGrp="1" noChangeArrowheads="1"/>
          </p:cNvSpPr>
          <p:nvPr>
            <p:ph type="body" idx="1"/>
          </p:nvPr>
        </p:nvSpPr>
        <p:spPr bwMode="auto">
          <a:xfrm>
            <a:off x="685800" y="1676400"/>
            <a:ext cx="7772400" cy="4456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ransition/>
  <p:timing>
    <p:tnLst>
      <p:par>
        <p:cTn id="1" dur="indefinite" restart="never" nodeType="tmRoot"/>
      </p:par>
    </p:tnLst>
  </p:timing>
  <p:txStyles>
    <p:titleStyle>
      <a:lvl1pPr algn="ctr" rtl="0" eaLnBrk="0" fontAlgn="base" hangingPunct="0">
        <a:spcBef>
          <a:spcPct val="0"/>
        </a:spcBef>
        <a:spcAft>
          <a:spcPct val="0"/>
        </a:spcAft>
        <a:defRPr kumimoji="1" sz="4000">
          <a:solidFill>
            <a:schemeClr val="accent2"/>
          </a:solidFill>
          <a:latin typeface="+mj-lt"/>
          <a:ea typeface="標楷體" pitchFamily="65" charset="-120"/>
          <a:cs typeface="+mj-cs"/>
        </a:defRPr>
      </a:lvl1pPr>
      <a:lvl2pPr algn="ctr" rtl="0" eaLnBrk="0" fontAlgn="base" hangingPunct="0">
        <a:spcBef>
          <a:spcPct val="0"/>
        </a:spcBef>
        <a:spcAft>
          <a:spcPct val="0"/>
        </a:spcAft>
        <a:defRPr kumimoji="1" sz="4000">
          <a:solidFill>
            <a:schemeClr val="accent2"/>
          </a:solidFill>
          <a:latin typeface="Times" pitchFamily="18" charset="0"/>
          <a:ea typeface="標楷體" pitchFamily="65" charset="-120"/>
        </a:defRPr>
      </a:lvl2pPr>
      <a:lvl3pPr algn="ctr" rtl="0" eaLnBrk="0" fontAlgn="base" hangingPunct="0">
        <a:spcBef>
          <a:spcPct val="0"/>
        </a:spcBef>
        <a:spcAft>
          <a:spcPct val="0"/>
        </a:spcAft>
        <a:defRPr kumimoji="1" sz="4000">
          <a:solidFill>
            <a:schemeClr val="accent2"/>
          </a:solidFill>
          <a:latin typeface="Times" pitchFamily="18" charset="0"/>
          <a:ea typeface="標楷體" pitchFamily="65" charset="-120"/>
        </a:defRPr>
      </a:lvl3pPr>
      <a:lvl4pPr algn="ctr" rtl="0" eaLnBrk="0" fontAlgn="base" hangingPunct="0">
        <a:spcBef>
          <a:spcPct val="0"/>
        </a:spcBef>
        <a:spcAft>
          <a:spcPct val="0"/>
        </a:spcAft>
        <a:defRPr kumimoji="1" sz="4000">
          <a:solidFill>
            <a:schemeClr val="accent2"/>
          </a:solidFill>
          <a:latin typeface="Times" pitchFamily="18" charset="0"/>
          <a:ea typeface="標楷體" pitchFamily="65" charset="-120"/>
        </a:defRPr>
      </a:lvl4pPr>
      <a:lvl5pPr algn="ctr" rtl="0" eaLnBrk="0" fontAlgn="base" hangingPunct="0">
        <a:spcBef>
          <a:spcPct val="0"/>
        </a:spcBef>
        <a:spcAft>
          <a:spcPct val="0"/>
        </a:spcAft>
        <a:defRPr kumimoji="1" sz="4000">
          <a:solidFill>
            <a:schemeClr val="accent2"/>
          </a:solidFill>
          <a:latin typeface="Times" pitchFamily="18" charset="0"/>
          <a:ea typeface="標楷體" pitchFamily="65" charset="-120"/>
        </a:defRPr>
      </a:lvl5pPr>
      <a:lvl6pPr marL="457200" algn="ctr" rtl="0" fontAlgn="base">
        <a:spcBef>
          <a:spcPct val="0"/>
        </a:spcBef>
        <a:spcAft>
          <a:spcPct val="0"/>
        </a:spcAft>
        <a:defRPr kumimoji="1" sz="4000">
          <a:solidFill>
            <a:schemeClr val="accent2"/>
          </a:solidFill>
          <a:latin typeface="Times" pitchFamily="18" charset="0"/>
          <a:ea typeface="DFKai-SB" pitchFamily="65" charset="-120"/>
        </a:defRPr>
      </a:lvl6pPr>
      <a:lvl7pPr marL="914400" algn="ctr" rtl="0" fontAlgn="base">
        <a:spcBef>
          <a:spcPct val="0"/>
        </a:spcBef>
        <a:spcAft>
          <a:spcPct val="0"/>
        </a:spcAft>
        <a:defRPr kumimoji="1" sz="4000">
          <a:solidFill>
            <a:schemeClr val="accent2"/>
          </a:solidFill>
          <a:latin typeface="Times" pitchFamily="18" charset="0"/>
          <a:ea typeface="DFKai-SB" pitchFamily="65" charset="-120"/>
        </a:defRPr>
      </a:lvl7pPr>
      <a:lvl8pPr marL="1371600" algn="ctr" rtl="0" fontAlgn="base">
        <a:spcBef>
          <a:spcPct val="0"/>
        </a:spcBef>
        <a:spcAft>
          <a:spcPct val="0"/>
        </a:spcAft>
        <a:defRPr kumimoji="1" sz="4000">
          <a:solidFill>
            <a:schemeClr val="accent2"/>
          </a:solidFill>
          <a:latin typeface="Times" pitchFamily="18" charset="0"/>
          <a:ea typeface="DFKai-SB" pitchFamily="65" charset="-120"/>
        </a:defRPr>
      </a:lvl8pPr>
      <a:lvl9pPr marL="1828800" algn="ctr" rtl="0" fontAlgn="base">
        <a:spcBef>
          <a:spcPct val="0"/>
        </a:spcBef>
        <a:spcAft>
          <a:spcPct val="0"/>
        </a:spcAft>
        <a:defRPr kumimoji="1" sz="4000">
          <a:solidFill>
            <a:schemeClr val="accent2"/>
          </a:solidFill>
          <a:latin typeface="Times" pitchFamily="18" charset="0"/>
          <a:ea typeface="DFKai-SB" pitchFamily="65" charset="-120"/>
        </a:defRPr>
      </a:lvl9pPr>
    </p:titleStyle>
    <p:bodyStyle>
      <a:lvl1pPr marL="342900" indent="-342900" algn="l" rtl="0" eaLnBrk="0" fontAlgn="base" hangingPunct="0">
        <a:spcBef>
          <a:spcPct val="20000"/>
        </a:spcBef>
        <a:spcAft>
          <a:spcPct val="0"/>
        </a:spcAft>
        <a:buChar char="•"/>
        <a:defRPr kumimoji="1" sz="2800">
          <a:solidFill>
            <a:schemeClr val="tx1"/>
          </a:solidFill>
          <a:latin typeface="+mn-lt"/>
          <a:ea typeface="標楷體" pitchFamily="65" charset="-120"/>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標楷體" pitchFamily="65" charset="-120"/>
        </a:defRPr>
      </a:lvl2pPr>
      <a:lvl3pPr marL="1143000" indent="-228600" algn="l" rtl="0" eaLnBrk="0" fontAlgn="base" hangingPunct="0">
        <a:spcBef>
          <a:spcPct val="20000"/>
        </a:spcBef>
        <a:spcAft>
          <a:spcPct val="0"/>
        </a:spcAft>
        <a:buChar char="•"/>
        <a:defRPr kumimoji="1" sz="2400">
          <a:solidFill>
            <a:schemeClr val="tx1"/>
          </a:solidFill>
          <a:latin typeface="+mn-lt"/>
          <a:ea typeface="標楷體" pitchFamily="65" charset="-120"/>
        </a:defRPr>
      </a:lvl3pPr>
      <a:lvl4pPr marL="1600200" indent="-228600" algn="l" rtl="0" eaLnBrk="0" fontAlgn="base" hangingPunct="0">
        <a:spcBef>
          <a:spcPct val="20000"/>
        </a:spcBef>
        <a:spcAft>
          <a:spcPct val="0"/>
        </a:spcAft>
        <a:buChar char="–"/>
        <a:defRPr kumimoji="1" sz="2000">
          <a:solidFill>
            <a:schemeClr val="tx1"/>
          </a:solidFill>
          <a:latin typeface="+mn-lt"/>
          <a:ea typeface="標楷體" pitchFamily="65" charset="-120"/>
        </a:defRPr>
      </a:lvl4pPr>
      <a:lvl5pPr marL="2057400" indent="-228600" algn="l" rtl="0" eaLnBrk="0" fontAlgn="base" hangingPunct="0">
        <a:spcBef>
          <a:spcPct val="20000"/>
        </a:spcBef>
        <a:spcAft>
          <a:spcPct val="0"/>
        </a:spcAft>
        <a:buChar char="»"/>
        <a:defRPr kumimoji="1" sz="2000">
          <a:solidFill>
            <a:schemeClr val="tx1"/>
          </a:solidFill>
          <a:latin typeface="+mn-lt"/>
          <a:ea typeface="標楷體" pitchFamily="65" charset="-12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197.png"/><Relationship Id="rId7" Type="http://schemas.openxmlformats.org/officeDocument/2006/relationships/image" Target="../media/image201.jpeg"/><Relationship Id="rId2" Type="http://schemas.openxmlformats.org/officeDocument/2006/relationships/image" Target="../media/image196.jpeg"/><Relationship Id="rId1" Type="http://schemas.openxmlformats.org/officeDocument/2006/relationships/slideLayout" Target="../slideLayouts/slideLayout1.xml"/><Relationship Id="rId6" Type="http://schemas.openxmlformats.org/officeDocument/2006/relationships/image" Target="../media/image200.jpeg"/><Relationship Id="rId5" Type="http://schemas.openxmlformats.org/officeDocument/2006/relationships/image" Target="../media/image199.jpeg"/><Relationship Id="rId10" Type="http://schemas.openxmlformats.org/officeDocument/2006/relationships/image" Target="../media/image204.jpeg"/><Relationship Id="rId4" Type="http://schemas.openxmlformats.org/officeDocument/2006/relationships/image" Target="../media/image198.png"/><Relationship Id="rId9" Type="http://schemas.openxmlformats.org/officeDocument/2006/relationships/image" Target="../media/image203.jpeg"/></Relationships>
</file>

<file path=ppt/slides/_rels/slide10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hyperlink" Target="http://www.vivotek.com/pressroom/success_stories.php?app=Airports&amp;newlang=en"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212.png"/><Relationship Id="rId4" Type="http://schemas.openxmlformats.org/officeDocument/2006/relationships/image" Target="../media/image211.png"/></Relationships>
</file>

<file path=ppt/slides/_rels/slide10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212.png"/><Relationship Id="rId4" Type="http://schemas.openxmlformats.org/officeDocument/2006/relationships/image" Target="../media/image213.png"/></Relationships>
</file>

<file path=ppt/slides/_rels/slide10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216.png"/><Relationship Id="rId4" Type="http://schemas.openxmlformats.org/officeDocument/2006/relationships/image" Target="../media/image215.jpeg"/></Relationships>
</file>

<file path=ppt/slides/_rels/slide10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212.png"/><Relationship Id="rId4" Type="http://schemas.openxmlformats.org/officeDocument/2006/relationships/image" Target="../media/image217.png"/></Relationships>
</file>

<file path=ppt/slides/_rels/slide10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221.png"/><Relationship Id="rId4" Type="http://schemas.openxmlformats.org/officeDocument/2006/relationships/image" Target="../media/image2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221.png"/><Relationship Id="rId4" Type="http://schemas.openxmlformats.org/officeDocument/2006/relationships/image" Target="../media/image222.png"/></Relationships>
</file>

<file path=ppt/slides/_rels/slide11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216.png"/><Relationship Id="rId4" Type="http://schemas.openxmlformats.org/officeDocument/2006/relationships/image" Target="../media/image223.png"/></Relationships>
</file>

<file path=ppt/slides/_rels/slide11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216.png"/><Relationship Id="rId4" Type="http://schemas.openxmlformats.org/officeDocument/2006/relationships/image" Target="../media/image223.png"/></Relationships>
</file>

<file path=ppt/slides/_rels/slide11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212.png"/><Relationship Id="rId4" Type="http://schemas.openxmlformats.org/officeDocument/2006/relationships/image" Target="../media/image224.png"/></Relationships>
</file>

<file path=ppt/slides/_rels/slide11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212.png"/><Relationship Id="rId4" Type="http://schemas.openxmlformats.org/officeDocument/2006/relationships/image" Target="../media/image210.png"/></Relationships>
</file>

<file path=ppt/slides/_rels/slide11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221.png"/><Relationship Id="rId4" Type="http://schemas.openxmlformats.org/officeDocument/2006/relationships/image" Target="../media/image220.png"/></Relationships>
</file>

<file path=ppt/slides/_rels/slide11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jpeg"/><Relationship Id="rId3" Type="http://schemas.openxmlformats.org/officeDocument/2006/relationships/image" Target="../media/image42.png"/><Relationship Id="rId21" Type="http://schemas.openxmlformats.org/officeDocument/2006/relationships/image" Target="../media/image60.jpe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jpeg"/><Relationship Id="rId2" Type="http://schemas.openxmlformats.org/officeDocument/2006/relationships/notesSlide" Target="../notesSlides/notesSlide12.xml"/><Relationship Id="rId16" Type="http://schemas.openxmlformats.org/officeDocument/2006/relationships/image" Target="../media/image55.png"/><Relationship Id="rId20"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jpeg"/><Relationship Id="rId10" Type="http://schemas.openxmlformats.org/officeDocument/2006/relationships/image" Target="../media/image49.png"/><Relationship Id="rId19" Type="http://schemas.openxmlformats.org/officeDocument/2006/relationships/image" Target="../media/image58.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 Id="rId22" Type="http://schemas.openxmlformats.org/officeDocument/2006/relationships/image" Target="../media/image61.jpe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jpe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jpeg"/><Relationship Id="rId2" Type="http://schemas.openxmlformats.org/officeDocument/2006/relationships/notesSlide" Target="../notesSlides/notesSlide15.xml"/><Relationship Id="rId16"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5" Type="http://schemas.openxmlformats.org/officeDocument/2006/relationships/image" Target="../media/image80.jpe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jpeg"/></Relationships>
</file>

<file path=ppt/slides/_rels/slide1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www.vatics.co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2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6.jpeg"/></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3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3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jpeg"/></Relationships>
</file>

<file path=ppt/slides/_rels/slide3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3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31.jpeg"/><Relationship Id="rId4" Type="http://schemas.openxmlformats.org/officeDocument/2006/relationships/image" Target="../media/image130.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41.xml.rels><?xml version="1.0" encoding="UTF-8" standalone="yes"?>
<Relationships xmlns="http://schemas.openxmlformats.org/package/2006/relationships"><Relationship Id="rId3" Type="http://schemas.openxmlformats.org/officeDocument/2006/relationships/hyperlink" Target="http://www.vivotek.com/products/model.php?network_camera=fd8372"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www.vivotek.com/support/ae.php"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4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4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4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png"/></Relationships>
</file>

<file path=ppt/slides/_rels/slide4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4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47.jpeg"/><Relationship Id="rId4" Type="http://schemas.openxmlformats.org/officeDocument/2006/relationships/image" Target="../media/image128.png"/></Relationships>
</file>

<file path=ppt/slides/_rels/slide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49.jpeg"/><Relationship Id="rId4" Type="http://schemas.openxmlformats.org/officeDocument/2006/relationships/image" Target="../media/image148.jpeg"/></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151.png"/><Relationship Id="rId4" Type="http://schemas.openxmlformats.org/officeDocument/2006/relationships/image" Target="../media/image15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6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56.jpeg"/></Relationships>
</file>

<file path=ppt/slides/_rels/slide6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35.jpeg"/></Relationships>
</file>

<file path=ppt/slides/_rels/slide6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58.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62.wmf"/><Relationship Id="rId5" Type="http://schemas.openxmlformats.org/officeDocument/2006/relationships/image" Target="../media/image161.png"/><Relationship Id="rId4" Type="http://schemas.openxmlformats.org/officeDocument/2006/relationships/image" Target="../media/image160.png"/></Relationships>
</file>

<file path=ppt/slides/_rels/slide6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158.png"/><Relationship Id="rId5" Type="http://schemas.openxmlformats.org/officeDocument/2006/relationships/image" Target="../media/image163.png"/><Relationship Id="rId4" Type="http://schemas.openxmlformats.org/officeDocument/2006/relationships/image" Target="../media/image162.wmf"/></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166.png"/><Relationship Id="rId4" Type="http://schemas.openxmlformats.org/officeDocument/2006/relationships/image" Target="../media/image165.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7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hyperlink" Target="http://www.vivotek.com/products/model.php?network_camera=md8562&amp;tab=over"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8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78.png"/></Relationships>
</file>

<file path=ppt/slides/_rels/slide8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79.png"/><Relationship Id="rId4" Type="http://schemas.openxmlformats.org/officeDocument/2006/relationships/image" Target="../media/image127.jpeg"/></Relationships>
</file>

<file path=ppt/slides/_rels/slide8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79.png"/><Relationship Id="rId4" Type="http://schemas.openxmlformats.org/officeDocument/2006/relationships/image" Target="../media/image127.jpeg"/></Relationships>
</file>

<file path=ppt/slides/_rels/slide8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8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84.jpeg"/><Relationship Id="rId5" Type="http://schemas.openxmlformats.org/officeDocument/2006/relationships/image" Target="../media/image183.png"/><Relationship Id="rId4" Type="http://schemas.openxmlformats.org/officeDocument/2006/relationships/image" Target="../media/image182.jpeg"/></Relationships>
</file>

<file path=ppt/slides/_rels/slide8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 Id="rId14" Type="http://schemas.openxmlformats.org/officeDocument/2006/relationships/image" Target="../media/image40.png"/></Relationships>
</file>

<file path=ppt/slides/_rels/slide9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image" Target="../media/image18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2" descr="VIVOTEK-COVER-2012-8"/>
          <p:cNvPicPr>
            <a:picLocks noChangeAspect="1" noChangeArrowheads="1"/>
          </p:cNvPicPr>
          <p:nvPr/>
        </p:nvPicPr>
        <p:blipFill>
          <a:blip r:embed="rId3" cstate="screen"/>
          <a:srcRect/>
          <a:stretch>
            <a:fillRect/>
          </a:stretch>
        </p:blipFill>
        <p:spPr bwMode="auto">
          <a:xfrm>
            <a:off x="0" y="0"/>
            <a:ext cx="9144000" cy="4451350"/>
          </a:xfrm>
          <a:prstGeom prst="rect">
            <a:avLst/>
          </a:prstGeom>
          <a:noFill/>
          <a:ln w="9525">
            <a:noFill/>
            <a:miter lim="800000"/>
            <a:headEnd/>
            <a:tailEnd/>
          </a:ln>
        </p:spPr>
      </p:pic>
      <p:sp>
        <p:nvSpPr>
          <p:cNvPr id="2" name="Rectangle 2"/>
          <p:cNvSpPr>
            <a:spLocks noChangeArrowheads="1"/>
          </p:cNvSpPr>
          <p:nvPr/>
        </p:nvSpPr>
        <p:spPr bwMode="auto">
          <a:xfrm>
            <a:off x="685800" y="4191000"/>
            <a:ext cx="7772400" cy="1219200"/>
          </a:xfrm>
          <a:prstGeom prst="rect">
            <a:avLst/>
          </a:prstGeom>
          <a:noFill/>
          <a:ln w="9525">
            <a:noFill/>
            <a:miter lim="800000"/>
            <a:headEnd/>
            <a:tailEnd/>
          </a:ln>
          <a:effectLst/>
        </p:spPr>
        <p:txBody>
          <a:bodyPr anchor="b"/>
          <a:lstStyle/>
          <a:p>
            <a:pPr algn="ctr">
              <a:defRPr/>
            </a:pPr>
            <a:endParaRPr lang="zh-TW" altLang="zh-TW" b="1">
              <a:solidFill>
                <a:schemeClr val="accent2"/>
              </a:solidFill>
              <a:effectLst>
                <a:outerShdw blurRad="38100" dist="38100" dir="2700000" algn="tl">
                  <a:srgbClr val="C0C0C0"/>
                </a:outerShdw>
              </a:effectLst>
              <a:ea typeface="Taipei" charset="-120"/>
              <a:cs typeface="+mn-cs"/>
            </a:endParaRPr>
          </a:p>
        </p:txBody>
      </p:sp>
      <p:sp>
        <p:nvSpPr>
          <p:cNvPr id="16387" name="Rectangle 1116"/>
          <p:cNvSpPr>
            <a:spLocks noChangeArrowheads="1"/>
          </p:cNvSpPr>
          <p:nvPr/>
        </p:nvSpPr>
        <p:spPr bwMode="auto">
          <a:xfrm>
            <a:off x="0" y="4437063"/>
            <a:ext cx="9144000" cy="2420937"/>
          </a:xfrm>
          <a:prstGeom prst="rect">
            <a:avLst/>
          </a:prstGeom>
          <a:solidFill>
            <a:srgbClr val="CCE2FC"/>
          </a:solidFill>
          <a:ln w="9525">
            <a:noFill/>
            <a:miter lim="800000"/>
            <a:headEnd/>
            <a:tailEnd/>
          </a:ln>
        </p:spPr>
        <p:txBody>
          <a:bodyPr wrap="none" anchor="ctr"/>
          <a:lstStyle/>
          <a:p>
            <a:pPr algn="ctr"/>
            <a:endParaRPr lang="zh-TW" altLang="zh-TW"/>
          </a:p>
        </p:txBody>
      </p:sp>
      <p:sp>
        <p:nvSpPr>
          <p:cNvPr id="47202" name="AutoShape 1122"/>
          <p:cNvSpPr>
            <a:spLocks noChangeArrowheads="1"/>
          </p:cNvSpPr>
          <p:nvPr/>
        </p:nvSpPr>
        <p:spPr bwMode="auto">
          <a:xfrm>
            <a:off x="0" y="4321175"/>
            <a:ext cx="9144000" cy="215900"/>
          </a:xfrm>
          <a:prstGeom prst="homePlate">
            <a:avLst>
              <a:gd name="adj" fmla="val 50784"/>
            </a:avLst>
          </a:prstGeom>
          <a:solidFill>
            <a:srgbClr val="2C6CB2"/>
          </a:solidFill>
          <a:ln w="9525">
            <a:noFill/>
            <a:miter lim="800000"/>
            <a:headEnd/>
            <a:tailEnd/>
          </a:ln>
        </p:spPr>
        <p:txBody>
          <a:bodyPr wrap="none" anchor="ctr"/>
          <a:lstStyle/>
          <a:p>
            <a:pPr algn="ctr"/>
            <a:endParaRPr lang="zh-TW" altLang="zh-TW"/>
          </a:p>
        </p:txBody>
      </p:sp>
      <p:sp>
        <p:nvSpPr>
          <p:cNvPr id="47200" name="AutoShape 1120"/>
          <p:cNvSpPr>
            <a:spLocks noChangeArrowheads="1"/>
          </p:cNvSpPr>
          <p:nvPr/>
        </p:nvSpPr>
        <p:spPr bwMode="auto">
          <a:xfrm>
            <a:off x="0" y="4321175"/>
            <a:ext cx="5148263" cy="215900"/>
          </a:xfrm>
          <a:prstGeom prst="homePlate">
            <a:avLst>
              <a:gd name="adj" fmla="val 38197"/>
            </a:avLst>
          </a:prstGeom>
          <a:solidFill>
            <a:schemeClr val="bg1"/>
          </a:solidFill>
          <a:ln w="9525">
            <a:noFill/>
            <a:miter lim="800000"/>
            <a:headEnd/>
            <a:tailEnd/>
          </a:ln>
        </p:spPr>
        <p:txBody>
          <a:bodyPr wrap="none" anchor="ctr"/>
          <a:lstStyle/>
          <a:p>
            <a:pPr algn="ctr"/>
            <a:endParaRPr lang="zh-TW" altLang="zh-TW"/>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200"/>
                                        </p:tgtEl>
                                        <p:attrNameLst>
                                          <p:attrName>style.visibility</p:attrName>
                                        </p:attrNameLst>
                                      </p:cBhvr>
                                      <p:to>
                                        <p:strVal val="visible"/>
                                      </p:to>
                                    </p:set>
                                    <p:anim calcmode="lin" valueType="num">
                                      <p:cBhvr additive="base">
                                        <p:cTn id="7" dur="1000" fill="hold"/>
                                        <p:tgtEl>
                                          <p:spTgt spid="47200"/>
                                        </p:tgtEl>
                                        <p:attrNameLst>
                                          <p:attrName>ppt_x</p:attrName>
                                        </p:attrNameLst>
                                      </p:cBhvr>
                                      <p:tavLst>
                                        <p:tav tm="0">
                                          <p:val>
                                            <p:strVal val="0-#ppt_w/2"/>
                                          </p:val>
                                        </p:tav>
                                        <p:tav tm="100000">
                                          <p:val>
                                            <p:strVal val="#ppt_x"/>
                                          </p:val>
                                        </p:tav>
                                      </p:tavLst>
                                    </p:anim>
                                    <p:anim calcmode="lin" valueType="num">
                                      <p:cBhvr additive="base">
                                        <p:cTn id="8" dur="1000" fill="hold"/>
                                        <p:tgtEl>
                                          <p:spTgt spid="4720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7202"/>
                                        </p:tgtEl>
                                        <p:attrNameLst>
                                          <p:attrName>style.visibility</p:attrName>
                                        </p:attrNameLst>
                                      </p:cBhvr>
                                      <p:to>
                                        <p:strVal val="visible"/>
                                      </p:to>
                                    </p:set>
                                    <p:anim calcmode="lin" valueType="num">
                                      <p:cBhvr additive="base">
                                        <p:cTn id="11" dur="1000" fill="hold"/>
                                        <p:tgtEl>
                                          <p:spTgt spid="47202"/>
                                        </p:tgtEl>
                                        <p:attrNameLst>
                                          <p:attrName>ppt_x</p:attrName>
                                        </p:attrNameLst>
                                      </p:cBhvr>
                                      <p:tavLst>
                                        <p:tav tm="0">
                                          <p:val>
                                            <p:strVal val="0-#ppt_w/2"/>
                                          </p:val>
                                        </p:tav>
                                        <p:tav tm="100000">
                                          <p:val>
                                            <p:strVal val="#ppt_x"/>
                                          </p:val>
                                        </p:tav>
                                      </p:tavLst>
                                    </p:anim>
                                    <p:anim calcmode="lin" valueType="num">
                                      <p:cBhvr additive="base">
                                        <p:cTn id="12" dur="1000" fill="hold"/>
                                        <p:tgtEl>
                                          <p:spTgt spid="47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2" grpId="0" animBg="1"/>
      <p:bldP spid="4720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2" descr="Regional Sales-2-01"/>
          <p:cNvPicPr>
            <a:picLocks noChangeAspect="1" noChangeArrowheads="1"/>
          </p:cNvPicPr>
          <p:nvPr/>
        </p:nvPicPr>
        <p:blipFill>
          <a:blip r:embed="rId3" cstate="screen"/>
          <a:srcRect/>
          <a:stretch>
            <a:fillRect/>
          </a:stretch>
        </p:blipFill>
        <p:spPr bwMode="auto">
          <a:xfrm>
            <a:off x="1763713" y="1196975"/>
            <a:ext cx="5424487" cy="4867275"/>
          </a:xfrm>
          <a:prstGeom prst="rect">
            <a:avLst/>
          </a:prstGeom>
          <a:noFill/>
          <a:ln w="9525">
            <a:noFill/>
            <a:miter lim="800000"/>
            <a:headEnd/>
            <a:tailEnd/>
          </a:ln>
        </p:spPr>
      </p:pic>
      <p:sp>
        <p:nvSpPr>
          <p:cNvPr id="59394" name="Text Box 2"/>
          <p:cNvSpPr txBox="1">
            <a:spLocks noChangeArrowheads="1"/>
          </p:cNvSpPr>
          <p:nvPr/>
        </p:nvSpPr>
        <p:spPr bwMode="auto">
          <a:xfrm>
            <a:off x="301625" y="260350"/>
            <a:ext cx="3240088" cy="519113"/>
          </a:xfrm>
          <a:prstGeom prst="rect">
            <a:avLst/>
          </a:prstGeom>
          <a:noFill/>
          <a:ln w="9525">
            <a:noFill/>
            <a:miter lim="800000"/>
            <a:headEnd/>
            <a:tailEnd/>
          </a:ln>
        </p:spPr>
        <p:txBody>
          <a:bodyPr wrap="none">
            <a:spAutoFit/>
          </a:bodyPr>
          <a:lstStyle/>
          <a:p>
            <a:r>
              <a:rPr lang="en-US" altLang="zh-TW" sz="2800" b="1" i="1">
                <a:solidFill>
                  <a:schemeClr val="tx1"/>
                </a:solidFill>
                <a:ea typeface="SimHei" pitchFamily="2" charset="-122"/>
                <a:cs typeface="Arial" charset="0"/>
              </a:rPr>
              <a:t>Sales Distribution</a:t>
            </a:r>
          </a:p>
        </p:txBody>
      </p:sp>
      <p:sp>
        <p:nvSpPr>
          <p:cNvPr id="59395" name="文字方塊 5"/>
          <p:cNvSpPr txBox="1">
            <a:spLocks noChangeArrowheads="1"/>
          </p:cNvSpPr>
          <p:nvPr/>
        </p:nvSpPr>
        <p:spPr bwMode="auto">
          <a:xfrm>
            <a:off x="6156325" y="5445125"/>
            <a:ext cx="2592388" cy="396875"/>
          </a:xfrm>
          <a:prstGeom prst="rect">
            <a:avLst/>
          </a:prstGeom>
          <a:noFill/>
          <a:ln w="9525">
            <a:noFill/>
            <a:miter lim="800000"/>
            <a:headEnd/>
            <a:tailEnd/>
          </a:ln>
        </p:spPr>
        <p:txBody>
          <a:bodyPr>
            <a:spAutoFit/>
          </a:bodyPr>
          <a:lstStyle/>
          <a:p>
            <a:r>
              <a:rPr lang="en-US" altLang="zh-TW" sz="1000">
                <a:solidFill>
                  <a:srgbClr val="7F7F7F"/>
                </a:solidFill>
              </a:rPr>
              <a:t>Data source: </a:t>
            </a:r>
          </a:p>
          <a:p>
            <a:r>
              <a:rPr lang="en-US" altLang="zh-TW" sz="1000">
                <a:solidFill>
                  <a:srgbClr val="7F7F7F"/>
                </a:solidFill>
              </a:rPr>
              <a:t>VIVOTEK Brand Sales Department 2011</a:t>
            </a:r>
            <a:endParaRPr lang="zh-TW" altLang="en-US" sz="1000">
              <a:solidFill>
                <a:srgbClr val="7F7F7F"/>
              </a:solidFill>
            </a:endParaRPr>
          </a:p>
        </p:txBody>
      </p:sp>
      <p:sp>
        <p:nvSpPr>
          <p:cNvPr id="59396" name="Rectangle 24"/>
          <p:cNvSpPr>
            <a:spLocks noChangeArrowheads="1"/>
          </p:cNvSpPr>
          <p:nvPr/>
        </p:nvSpPr>
        <p:spPr bwMode="auto">
          <a:xfrm>
            <a:off x="5905500" y="1428750"/>
            <a:ext cx="1474788" cy="369888"/>
          </a:xfrm>
          <a:prstGeom prst="rect">
            <a:avLst/>
          </a:prstGeom>
          <a:noFill/>
          <a:ln w="9525">
            <a:noFill/>
            <a:miter lim="800000"/>
            <a:headEnd/>
            <a:tailEnd/>
          </a:ln>
        </p:spPr>
        <p:txBody>
          <a:bodyPr>
            <a:spAutoFit/>
          </a:bodyPr>
          <a:lstStyle/>
          <a:p>
            <a:r>
              <a:rPr lang="en-US" altLang="zh-TW" sz="1800" b="1">
                <a:solidFill>
                  <a:schemeClr val="tx1"/>
                </a:solidFill>
                <a:ea typeface="SimHei" pitchFamily="2" charset="-122"/>
              </a:rPr>
              <a:t>APAC12%</a:t>
            </a:r>
          </a:p>
        </p:txBody>
      </p:sp>
      <p:sp>
        <p:nvSpPr>
          <p:cNvPr id="59397" name="Freeform 38"/>
          <p:cNvSpPr>
            <a:spLocks/>
          </p:cNvSpPr>
          <p:nvPr/>
        </p:nvSpPr>
        <p:spPr bwMode="auto">
          <a:xfrm>
            <a:off x="4498975" y="1670050"/>
            <a:ext cx="1439863" cy="720725"/>
          </a:xfrm>
          <a:custGeom>
            <a:avLst/>
            <a:gdLst>
              <a:gd name="T0" fmla="*/ 2147483647 w 45"/>
              <a:gd name="T1" fmla="*/ 0 h 70"/>
              <a:gd name="T2" fmla="*/ 2147483647 w 45"/>
              <a:gd name="T3" fmla="*/ 0 h 70"/>
              <a:gd name="T4" fmla="*/ 0 w 45"/>
              <a:gd name="T5" fmla="*/ 2147483647 h 70"/>
              <a:gd name="T6" fmla="*/ 0 60000 65536"/>
              <a:gd name="T7" fmla="*/ 0 60000 65536"/>
              <a:gd name="T8" fmla="*/ 0 60000 65536"/>
              <a:gd name="T9" fmla="*/ 0 w 45"/>
              <a:gd name="T10" fmla="*/ 0 h 70"/>
              <a:gd name="T11" fmla="*/ 45 w 45"/>
              <a:gd name="T12" fmla="*/ 70 h 70"/>
            </a:gdLst>
            <a:ahLst/>
            <a:cxnLst>
              <a:cxn ang="T6">
                <a:pos x="T0" y="T1"/>
              </a:cxn>
              <a:cxn ang="T7">
                <a:pos x="T2" y="T3"/>
              </a:cxn>
              <a:cxn ang="T8">
                <a:pos x="T4" y="T5"/>
              </a:cxn>
            </a:cxnLst>
            <a:rect l="T9" t="T10" r="T11" b="T12"/>
            <a:pathLst>
              <a:path w="45" h="70">
                <a:moveTo>
                  <a:pt x="45" y="0"/>
                </a:moveTo>
                <a:lnTo>
                  <a:pt x="34" y="0"/>
                </a:lnTo>
                <a:lnTo>
                  <a:pt x="0" y="70"/>
                </a:lnTo>
              </a:path>
            </a:pathLst>
          </a:custGeom>
          <a:noFill/>
          <a:ln w="14351">
            <a:solidFill>
              <a:srgbClr val="4D4D4D"/>
            </a:solidFill>
            <a:round/>
            <a:headEnd/>
            <a:tailEnd type="oval" w="sm" len="sm"/>
          </a:ln>
        </p:spPr>
        <p:txBody>
          <a:bodyPr/>
          <a:lstStyle/>
          <a:p>
            <a:endParaRPr lang="zh-TW" altLang="en-US"/>
          </a:p>
        </p:txBody>
      </p:sp>
      <p:sp>
        <p:nvSpPr>
          <p:cNvPr id="59398" name="Rectangle 24"/>
          <p:cNvSpPr>
            <a:spLocks noChangeArrowheads="1"/>
          </p:cNvSpPr>
          <p:nvPr/>
        </p:nvSpPr>
        <p:spPr bwMode="auto">
          <a:xfrm>
            <a:off x="808038" y="1957388"/>
            <a:ext cx="2125662" cy="641350"/>
          </a:xfrm>
          <a:prstGeom prst="rect">
            <a:avLst/>
          </a:prstGeom>
          <a:noFill/>
          <a:ln w="9525">
            <a:noFill/>
            <a:miter lim="800000"/>
            <a:headEnd/>
            <a:tailEnd/>
          </a:ln>
        </p:spPr>
        <p:txBody>
          <a:bodyPr>
            <a:spAutoFit/>
          </a:bodyPr>
          <a:lstStyle/>
          <a:p>
            <a:r>
              <a:rPr lang="en-US" altLang="zh-TW" sz="1800" b="1">
                <a:solidFill>
                  <a:schemeClr val="tx1"/>
                </a:solidFill>
                <a:ea typeface="SimHei" pitchFamily="2" charset="-122"/>
              </a:rPr>
              <a:t>North </a:t>
            </a:r>
          </a:p>
          <a:p>
            <a:r>
              <a:rPr lang="en-US" altLang="zh-TW" sz="1800" b="1">
                <a:solidFill>
                  <a:schemeClr val="tx1"/>
                </a:solidFill>
                <a:ea typeface="SimHei" pitchFamily="2" charset="-122"/>
              </a:rPr>
              <a:t>America 21%</a:t>
            </a:r>
          </a:p>
        </p:txBody>
      </p:sp>
      <p:sp>
        <p:nvSpPr>
          <p:cNvPr id="59399" name="Rectangle 24"/>
          <p:cNvSpPr>
            <a:spLocks noChangeArrowheads="1"/>
          </p:cNvSpPr>
          <p:nvPr/>
        </p:nvSpPr>
        <p:spPr bwMode="auto">
          <a:xfrm>
            <a:off x="966788" y="3614738"/>
            <a:ext cx="1771650" cy="366712"/>
          </a:xfrm>
          <a:prstGeom prst="rect">
            <a:avLst/>
          </a:prstGeom>
          <a:noFill/>
          <a:ln w="9525">
            <a:noFill/>
            <a:miter lim="800000"/>
            <a:headEnd/>
            <a:tailEnd/>
          </a:ln>
        </p:spPr>
        <p:txBody>
          <a:bodyPr>
            <a:spAutoFit/>
          </a:bodyPr>
          <a:lstStyle/>
          <a:p>
            <a:r>
              <a:rPr lang="en-US" altLang="zh-TW" sz="1800" b="1">
                <a:solidFill>
                  <a:schemeClr val="tx1"/>
                </a:solidFill>
                <a:ea typeface="SimHei" pitchFamily="2" charset="-122"/>
              </a:rPr>
              <a:t>LATAM 16%</a:t>
            </a:r>
          </a:p>
        </p:txBody>
      </p:sp>
      <p:sp>
        <p:nvSpPr>
          <p:cNvPr id="59400" name="Rectangle 24"/>
          <p:cNvSpPr>
            <a:spLocks noChangeArrowheads="1"/>
          </p:cNvSpPr>
          <p:nvPr/>
        </p:nvSpPr>
        <p:spPr bwMode="auto">
          <a:xfrm>
            <a:off x="7145338" y="2678113"/>
            <a:ext cx="1747837" cy="366712"/>
          </a:xfrm>
          <a:prstGeom prst="rect">
            <a:avLst/>
          </a:prstGeom>
          <a:noFill/>
          <a:ln w="9525">
            <a:noFill/>
            <a:miter lim="800000"/>
            <a:headEnd/>
            <a:tailEnd/>
          </a:ln>
        </p:spPr>
        <p:txBody>
          <a:bodyPr>
            <a:spAutoFit/>
          </a:bodyPr>
          <a:lstStyle/>
          <a:p>
            <a:r>
              <a:rPr lang="en-US" altLang="zh-TW" sz="1800" b="1">
                <a:solidFill>
                  <a:schemeClr val="tx1"/>
                </a:solidFill>
                <a:ea typeface="SimHei" pitchFamily="2" charset="-122"/>
              </a:rPr>
              <a:t>EMEA 51%</a:t>
            </a:r>
          </a:p>
        </p:txBody>
      </p:sp>
      <p:sp>
        <p:nvSpPr>
          <p:cNvPr id="59401" name="Freeform 38"/>
          <p:cNvSpPr>
            <a:spLocks/>
          </p:cNvSpPr>
          <p:nvPr/>
        </p:nvSpPr>
        <p:spPr bwMode="auto">
          <a:xfrm>
            <a:off x="5756275" y="2936875"/>
            <a:ext cx="1439863" cy="720725"/>
          </a:xfrm>
          <a:custGeom>
            <a:avLst/>
            <a:gdLst>
              <a:gd name="T0" fmla="*/ 2147483647 w 45"/>
              <a:gd name="T1" fmla="*/ 0 h 70"/>
              <a:gd name="T2" fmla="*/ 2147483647 w 45"/>
              <a:gd name="T3" fmla="*/ 0 h 70"/>
              <a:gd name="T4" fmla="*/ 0 w 45"/>
              <a:gd name="T5" fmla="*/ 2147483647 h 70"/>
              <a:gd name="T6" fmla="*/ 0 60000 65536"/>
              <a:gd name="T7" fmla="*/ 0 60000 65536"/>
              <a:gd name="T8" fmla="*/ 0 60000 65536"/>
              <a:gd name="T9" fmla="*/ 0 w 45"/>
              <a:gd name="T10" fmla="*/ 0 h 70"/>
              <a:gd name="T11" fmla="*/ 45 w 45"/>
              <a:gd name="T12" fmla="*/ 70 h 70"/>
            </a:gdLst>
            <a:ahLst/>
            <a:cxnLst>
              <a:cxn ang="T6">
                <a:pos x="T0" y="T1"/>
              </a:cxn>
              <a:cxn ang="T7">
                <a:pos x="T2" y="T3"/>
              </a:cxn>
              <a:cxn ang="T8">
                <a:pos x="T4" y="T5"/>
              </a:cxn>
            </a:cxnLst>
            <a:rect l="T9" t="T10" r="T11" b="T12"/>
            <a:pathLst>
              <a:path w="45" h="70">
                <a:moveTo>
                  <a:pt x="45" y="0"/>
                </a:moveTo>
                <a:lnTo>
                  <a:pt x="34" y="0"/>
                </a:lnTo>
                <a:lnTo>
                  <a:pt x="0" y="70"/>
                </a:lnTo>
              </a:path>
            </a:pathLst>
          </a:custGeom>
          <a:noFill/>
          <a:ln w="14351">
            <a:solidFill>
              <a:srgbClr val="4D4D4D"/>
            </a:solidFill>
            <a:round/>
            <a:headEnd/>
            <a:tailEnd type="oval" w="sm" len="sm"/>
          </a:ln>
        </p:spPr>
        <p:txBody>
          <a:bodyPr/>
          <a:lstStyle/>
          <a:p>
            <a:endParaRPr lang="zh-TW" altLang="en-US"/>
          </a:p>
        </p:txBody>
      </p:sp>
      <p:sp>
        <p:nvSpPr>
          <p:cNvPr id="59402" name="Freeform 38"/>
          <p:cNvSpPr>
            <a:spLocks/>
          </p:cNvSpPr>
          <p:nvPr/>
        </p:nvSpPr>
        <p:spPr bwMode="auto">
          <a:xfrm flipH="1">
            <a:off x="2338388" y="2460625"/>
            <a:ext cx="1322387" cy="720725"/>
          </a:xfrm>
          <a:custGeom>
            <a:avLst/>
            <a:gdLst>
              <a:gd name="T0" fmla="*/ 2147483647 w 45"/>
              <a:gd name="T1" fmla="*/ 0 h 70"/>
              <a:gd name="T2" fmla="*/ 2147483647 w 45"/>
              <a:gd name="T3" fmla="*/ 0 h 70"/>
              <a:gd name="T4" fmla="*/ 0 w 45"/>
              <a:gd name="T5" fmla="*/ 2147483647 h 70"/>
              <a:gd name="T6" fmla="*/ 0 60000 65536"/>
              <a:gd name="T7" fmla="*/ 0 60000 65536"/>
              <a:gd name="T8" fmla="*/ 0 60000 65536"/>
              <a:gd name="T9" fmla="*/ 0 w 45"/>
              <a:gd name="T10" fmla="*/ 0 h 70"/>
              <a:gd name="T11" fmla="*/ 45 w 45"/>
              <a:gd name="T12" fmla="*/ 70 h 70"/>
            </a:gdLst>
            <a:ahLst/>
            <a:cxnLst>
              <a:cxn ang="T6">
                <a:pos x="T0" y="T1"/>
              </a:cxn>
              <a:cxn ang="T7">
                <a:pos x="T2" y="T3"/>
              </a:cxn>
              <a:cxn ang="T8">
                <a:pos x="T4" y="T5"/>
              </a:cxn>
            </a:cxnLst>
            <a:rect l="T9" t="T10" r="T11" b="T12"/>
            <a:pathLst>
              <a:path w="45" h="70">
                <a:moveTo>
                  <a:pt x="45" y="0"/>
                </a:moveTo>
                <a:lnTo>
                  <a:pt x="34" y="0"/>
                </a:lnTo>
                <a:lnTo>
                  <a:pt x="0" y="70"/>
                </a:lnTo>
              </a:path>
            </a:pathLst>
          </a:custGeom>
          <a:noFill/>
          <a:ln w="14351">
            <a:solidFill>
              <a:srgbClr val="4D4D4D"/>
            </a:solidFill>
            <a:round/>
            <a:headEnd/>
            <a:tailEnd type="oval" w="sm" len="sm"/>
          </a:ln>
        </p:spPr>
        <p:txBody>
          <a:bodyPr/>
          <a:lstStyle/>
          <a:p>
            <a:endParaRPr lang="zh-TW" altLang="en-US"/>
          </a:p>
        </p:txBody>
      </p:sp>
      <p:sp>
        <p:nvSpPr>
          <p:cNvPr id="59403" name="Freeform 38"/>
          <p:cNvSpPr>
            <a:spLocks/>
          </p:cNvSpPr>
          <p:nvPr/>
        </p:nvSpPr>
        <p:spPr bwMode="auto">
          <a:xfrm flipH="1">
            <a:off x="2411413" y="3870325"/>
            <a:ext cx="1992312" cy="720725"/>
          </a:xfrm>
          <a:custGeom>
            <a:avLst/>
            <a:gdLst>
              <a:gd name="T0" fmla="*/ 2147483647 w 45"/>
              <a:gd name="T1" fmla="*/ 0 h 70"/>
              <a:gd name="T2" fmla="*/ 2147483647 w 45"/>
              <a:gd name="T3" fmla="*/ 0 h 70"/>
              <a:gd name="T4" fmla="*/ 0 w 45"/>
              <a:gd name="T5" fmla="*/ 2147483647 h 70"/>
              <a:gd name="T6" fmla="*/ 0 60000 65536"/>
              <a:gd name="T7" fmla="*/ 0 60000 65536"/>
              <a:gd name="T8" fmla="*/ 0 60000 65536"/>
              <a:gd name="T9" fmla="*/ 0 w 45"/>
              <a:gd name="T10" fmla="*/ 0 h 70"/>
              <a:gd name="T11" fmla="*/ 45 w 45"/>
              <a:gd name="T12" fmla="*/ 70 h 70"/>
            </a:gdLst>
            <a:ahLst/>
            <a:cxnLst>
              <a:cxn ang="T6">
                <a:pos x="T0" y="T1"/>
              </a:cxn>
              <a:cxn ang="T7">
                <a:pos x="T2" y="T3"/>
              </a:cxn>
              <a:cxn ang="T8">
                <a:pos x="T4" y="T5"/>
              </a:cxn>
            </a:cxnLst>
            <a:rect l="T9" t="T10" r="T11" b="T12"/>
            <a:pathLst>
              <a:path w="45" h="70">
                <a:moveTo>
                  <a:pt x="45" y="0"/>
                </a:moveTo>
                <a:lnTo>
                  <a:pt x="34" y="0"/>
                </a:lnTo>
                <a:lnTo>
                  <a:pt x="0" y="70"/>
                </a:lnTo>
              </a:path>
            </a:pathLst>
          </a:custGeom>
          <a:noFill/>
          <a:ln w="14351">
            <a:solidFill>
              <a:srgbClr val="4D4D4D"/>
            </a:solidFill>
            <a:round/>
            <a:headEnd/>
            <a:tailEnd type="oval" w="sm" len="sm"/>
          </a:ln>
        </p:spPr>
        <p:txBody>
          <a:bodyPr/>
          <a:lstStyle/>
          <a:p>
            <a:endParaRPr lang="zh-TW" altLang="en-US"/>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45"/>
          <p:cNvSpPr>
            <a:spLocks noChangeShapeType="1"/>
          </p:cNvSpPr>
          <p:nvPr/>
        </p:nvSpPr>
        <p:spPr bwMode="auto">
          <a:xfrm>
            <a:off x="684213" y="7740650"/>
            <a:ext cx="7561262" cy="0"/>
          </a:xfrm>
          <a:prstGeom prst="line">
            <a:avLst/>
          </a:prstGeom>
          <a:noFill/>
          <a:ln w="9525" cap="rnd">
            <a:solidFill>
              <a:srgbClr val="969696"/>
            </a:solidFill>
            <a:prstDash val="sysDot"/>
            <a:round/>
            <a:headEnd/>
            <a:tailEnd/>
          </a:ln>
        </p:spPr>
        <p:txBody>
          <a:bodyPr/>
          <a:lstStyle/>
          <a:p>
            <a:endParaRPr lang="zh-TW" altLang="en-US"/>
          </a:p>
        </p:txBody>
      </p:sp>
      <p:sp>
        <p:nvSpPr>
          <p:cNvPr id="48131" name="Rectangle 14"/>
          <p:cNvSpPr txBox="1">
            <a:spLocks noChangeArrowheads="1"/>
          </p:cNvSpPr>
          <p:nvPr/>
        </p:nvSpPr>
        <p:spPr bwMode="auto">
          <a:xfrm>
            <a:off x="179388" y="933450"/>
            <a:ext cx="3887787" cy="700088"/>
          </a:xfrm>
          <a:prstGeom prst="rect">
            <a:avLst/>
          </a:prstGeom>
          <a:noFill/>
          <a:ln w="9525">
            <a:noFill/>
            <a:miter lim="800000"/>
            <a:headEnd/>
            <a:tailEnd/>
          </a:ln>
        </p:spPr>
        <p:txBody>
          <a:bodyPr/>
          <a:lstStyle/>
          <a:p>
            <a:pPr marL="342900" indent="-342900">
              <a:spcBef>
                <a:spcPct val="20000"/>
              </a:spcBef>
              <a:buSzPct val="80000"/>
            </a:pPr>
            <a:r>
              <a:rPr lang="pt-BR" altLang="zh-TW" sz="2000" b="1">
                <a:solidFill>
                  <a:srgbClr val="FFC000"/>
                </a:solidFill>
                <a:cs typeface="Arial" pitchFamily="34" charset="0"/>
              </a:rPr>
              <a:t>IP 8335H </a:t>
            </a:r>
            <a:r>
              <a:rPr lang="en-US" altLang="zh-TW" sz="2000" b="1">
                <a:solidFill>
                  <a:srgbClr val="FFC000"/>
                </a:solidFill>
                <a:cs typeface="Arial" pitchFamily="34" charset="0"/>
              </a:rPr>
              <a:t>/</a:t>
            </a:r>
            <a:r>
              <a:rPr lang="pt-BR" altLang="zh-TW" sz="2000" b="1">
                <a:solidFill>
                  <a:srgbClr val="FFC000"/>
                </a:solidFill>
                <a:cs typeface="Arial" pitchFamily="34" charset="0"/>
              </a:rPr>
              <a:t> FD8335H / FD8335H</a:t>
            </a:r>
            <a:endParaRPr kumimoji="0" lang="en-US" altLang="zh-TW" sz="1800" b="1">
              <a:solidFill>
                <a:srgbClr val="FFC000"/>
              </a:solidFill>
              <a:cs typeface="Arial" pitchFamily="34" charset="0"/>
            </a:endParaRPr>
          </a:p>
        </p:txBody>
      </p:sp>
      <p:sp>
        <p:nvSpPr>
          <p:cNvPr id="6" name="圓角矩形 5"/>
          <p:cNvSpPr/>
          <p:nvPr/>
        </p:nvSpPr>
        <p:spPr>
          <a:xfrm>
            <a:off x="220663" y="1774825"/>
            <a:ext cx="1687512" cy="1462088"/>
          </a:xfrm>
          <a:prstGeom prst="roundRect">
            <a:avLst/>
          </a:prstGeom>
          <a:solidFill>
            <a:srgbClr val="3D78A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133" name="文字方塊 6"/>
          <p:cNvSpPr txBox="1">
            <a:spLocks noChangeArrowheads="1"/>
          </p:cNvSpPr>
          <p:nvPr/>
        </p:nvSpPr>
        <p:spPr bwMode="auto">
          <a:xfrm>
            <a:off x="250825" y="1868488"/>
            <a:ext cx="1800225" cy="1200150"/>
          </a:xfrm>
          <a:prstGeom prst="rect">
            <a:avLst/>
          </a:prstGeom>
          <a:noFill/>
          <a:ln w="9525">
            <a:noFill/>
            <a:miter lim="800000"/>
            <a:headEnd/>
            <a:tailEnd/>
          </a:ln>
        </p:spPr>
        <p:txBody>
          <a:bodyPr>
            <a:spAutoFit/>
          </a:bodyPr>
          <a:lstStyle/>
          <a:p>
            <a:pPr>
              <a:buFont typeface="Arial" pitchFamily="34" charset="0"/>
              <a:buChar char="•"/>
            </a:pPr>
            <a:r>
              <a:rPr lang="pt-BR" altLang="zh-TW" sz="1800" dirty="0">
                <a:latin typeface="Calibri" pitchFamily="34" charset="0"/>
              </a:rPr>
              <a:t> </a:t>
            </a:r>
            <a:r>
              <a:rPr lang="pt-BR" altLang="zh-TW" sz="1800" dirty="0" smtClean="0">
                <a:latin typeface="Calibri" pitchFamily="34" charset="0"/>
              </a:rPr>
              <a:t>Resolution </a:t>
            </a:r>
            <a:r>
              <a:rPr lang="pt-BR" altLang="zh-TW" sz="1800" dirty="0">
                <a:latin typeface="Calibri" pitchFamily="34" charset="0"/>
              </a:rPr>
              <a:t>HD</a:t>
            </a:r>
          </a:p>
          <a:p>
            <a:pPr>
              <a:buFont typeface="Arial" pitchFamily="34" charset="0"/>
              <a:buChar char="•"/>
            </a:pPr>
            <a:r>
              <a:rPr lang="pt-BR" altLang="zh-TW" sz="1800" dirty="0">
                <a:latin typeface="Calibri" pitchFamily="34" charset="0"/>
              </a:rPr>
              <a:t> WDR PRO</a:t>
            </a:r>
          </a:p>
          <a:p>
            <a:pPr>
              <a:buFont typeface="Arial" pitchFamily="34" charset="0"/>
              <a:buChar char="•"/>
            </a:pPr>
            <a:r>
              <a:rPr lang="pt-BR" altLang="zh-TW" sz="1800" dirty="0">
                <a:latin typeface="Calibri" pitchFamily="34" charset="0"/>
              </a:rPr>
              <a:t> P-Iris</a:t>
            </a:r>
          </a:p>
          <a:p>
            <a:pPr>
              <a:buFont typeface="Arial" pitchFamily="34" charset="0"/>
              <a:buChar char="•"/>
            </a:pPr>
            <a:r>
              <a:rPr lang="pt-BR" altLang="zh-TW" sz="1800" dirty="0">
                <a:latin typeface="Calibri" pitchFamily="34" charset="0"/>
              </a:rPr>
              <a:t> IP66</a:t>
            </a:r>
          </a:p>
        </p:txBody>
      </p:sp>
      <p:pic>
        <p:nvPicPr>
          <p:cNvPr id="48134" name="圖片 1" descr="FD8335H.jpg"/>
          <p:cNvPicPr>
            <a:picLocks noChangeAspect="1"/>
          </p:cNvPicPr>
          <p:nvPr/>
        </p:nvPicPr>
        <p:blipFill>
          <a:blip r:embed="rId2" cstate="print"/>
          <a:srcRect/>
          <a:stretch>
            <a:fillRect/>
          </a:stretch>
        </p:blipFill>
        <p:spPr bwMode="auto">
          <a:xfrm>
            <a:off x="2124075" y="2565400"/>
            <a:ext cx="777875" cy="958850"/>
          </a:xfrm>
          <a:prstGeom prst="rect">
            <a:avLst/>
          </a:prstGeom>
          <a:noFill/>
          <a:ln w="9525">
            <a:noFill/>
            <a:miter lim="800000"/>
            <a:headEnd/>
            <a:tailEnd/>
          </a:ln>
        </p:spPr>
      </p:pic>
      <p:sp>
        <p:nvSpPr>
          <p:cNvPr id="20" name="文字方塊 7"/>
          <p:cNvSpPr txBox="1">
            <a:spLocks noChangeArrowheads="1"/>
          </p:cNvSpPr>
          <p:nvPr/>
        </p:nvSpPr>
        <p:spPr bwMode="auto">
          <a:xfrm>
            <a:off x="5149304" y="765175"/>
            <a:ext cx="2159000" cy="584200"/>
          </a:xfrm>
          <a:prstGeom prst="rect">
            <a:avLst/>
          </a:prstGeom>
          <a:noFill/>
          <a:ln w="9525">
            <a:noFill/>
            <a:miter lim="800000"/>
            <a:headEnd/>
            <a:tailEnd/>
          </a:ln>
        </p:spPr>
        <p:txBody>
          <a:bodyPr>
            <a:spAutoFit/>
          </a:bodyPr>
          <a:lstStyle/>
          <a:p>
            <a:pPr>
              <a:defRPr/>
            </a:pPr>
            <a:r>
              <a:rPr lang="en-US" altLang="zh-TW" sz="1600" b="1" i="1" dirty="0" smtClean="0">
                <a:solidFill>
                  <a:schemeClr val="tx1">
                    <a:lumMod val="95000"/>
                    <a:lumOff val="5000"/>
                  </a:schemeClr>
                </a:solidFill>
                <a:latin typeface="Arial" charset="0"/>
              </a:rPr>
              <a:t>WDR </a:t>
            </a:r>
            <a:r>
              <a:rPr lang="en-US" altLang="zh-TW" sz="1600" b="1" i="1" dirty="0">
                <a:solidFill>
                  <a:schemeClr val="tx1">
                    <a:lumMod val="95000"/>
                    <a:lumOff val="5000"/>
                  </a:schemeClr>
                </a:solidFill>
                <a:latin typeface="Arial" charset="0"/>
              </a:rPr>
              <a:t>Pro</a:t>
            </a:r>
          </a:p>
          <a:p>
            <a:pPr>
              <a:defRPr/>
            </a:pPr>
            <a:endParaRPr lang="en-US" altLang="zh-TW" sz="1600" b="1" i="1" dirty="0">
              <a:solidFill>
                <a:schemeClr val="tx1">
                  <a:lumMod val="95000"/>
                  <a:lumOff val="5000"/>
                </a:schemeClr>
              </a:solidFill>
              <a:latin typeface="Arial" charset="0"/>
            </a:endParaRPr>
          </a:p>
        </p:txBody>
      </p:sp>
      <p:pic>
        <p:nvPicPr>
          <p:cNvPr id="48136" name="Picture 13"/>
          <p:cNvPicPr>
            <a:picLocks noChangeAspect="1" noChangeArrowheads="1"/>
          </p:cNvPicPr>
          <p:nvPr/>
        </p:nvPicPr>
        <p:blipFill>
          <a:blip r:embed="rId3" cstate="print"/>
          <a:srcRect t="4543" b="8527"/>
          <a:stretch>
            <a:fillRect/>
          </a:stretch>
        </p:blipFill>
        <p:spPr bwMode="auto">
          <a:xfrm>
            <a:off x="4643438" y="1604963"/>
            <a:ext cx="1727200" cy="2001837"/>
          </a:xfrm>
          <a:prstGeom prst="rect">
            <a:avLst/>
          </a:prstGeom>
          <a:noFill/>
          <a:ln w="9525">
            <a:noFill/>
            <a:miter lim="800000"/>
            <a:headEnd/>
            <a:tailEnd/>
          </a:ln>
        </p:spPr>
      </p:pic>
      <p:pic>
        <p:nvPicPr>
          <p:cNvPr id="48137" name="Picture 13"/>
          <p:cNvPicPr>
            <a:picLocks noChangeAspect="1" noChangeArrowheads="1"/>
          </p:cNvPicPr>
          <p:nvPr/>
        </p:nvPicPr>
        <p:blipFill>
          <a:blip r:embed="rId4" cstate="print"/>
          <a:srcRect t="4459" b="8614"/>
          <a:stretch>
            <a:fillRect/>
          </a:stretch>
        </p:blipFill>
        <p:spPr bwMode="auto">
          <a:xfrm>
            <a:off x="4643438" y="3908425"/>
            <a:ext cx="1724025" cy="1998663"/>
          </a:xfrm>
          <a:prstGeom prst="rect">
            <a:avLst/>
          </a:prstGeom>
          <a:noFill/>
          <a:ln w="9525">
            <a:noFill/>
            <a:miter lim="800000"/>
            <a:headEnd/>
            <a:tailEnd/>
          </a:ln>
        </p:spPr>
      </p:pic>
      <p:sp>
        <p:nvSpPr>
          <p:cNvPr id="48138" name="Oval 11"/>
          <p:cNvSpPr>
            <a:spLocks noChangeArrowheads="1"/>
          </p:cNvSpPr>
          <p:nvPr/>
        </p:nvSpPr>
        <p:spPr bwMode="auto">
          <a:xfrm>
            <a:off x="4645025" y="1517650"/>
            <a:ext cx="642938" cy="628650"/>
          </a:xfrm>
          <a:prstGeom prst="ellipse">
            <a:avLst/>
          </a:prstGeom>
          <a:noFill/>
          <a:ln w="38100">
            <a:solidFill>
              <a:srgbClr val="00FF00"/>
            </a:solidFill>
            <a:round/>
            <a:headEnd/>
            <a:tailEnd/>
          </a:ln>
        </p:spPr>
        <p:txBody>
          <a:bodyPr wrap="none" anchor="ctr"/>
          <a:lstStyle/>
          <a:p>
            <a:endParaRPr lang="zh-TW" altLang="en-US"/>
          </a:p>
        </p:txBody>
      </p:sp>
      <p:sp>
        <p:nvSpPr>
          <p:cNvPr id="48139" name="Oval 9"/>
          <p:cNvSpPr>
            <a:spLocks noChangeArrowheads="1"/>
          </p:cNvSpPr>
          <p:nvPr/>
        </p:nvSpPr>
        <p:spPr bwMode="auto">
          <a:xfrm>
            <a:off x="4983163" y="5030788"/>
            <a:ext cx="965200" cy="876300"/>
          </a:xfrm>
          <a:prstGeom prst="ellipse">
            <a:avLst/>
          </a:prstGeom>
          <a:noFill/>
          <a:ln w="38100">
            <a:solidFill>
              <a:srgbClr val="0000FF"/>
            </a:solidFill>
            <a:round/>
            <a:headEnd/>
            <a:tailEnd/>
          </a:ln>
        </p:spPr>
        <p:txBody>
          <a:bodyPr wrap="none" anchor="ctr"/>
          <a:lstStyle/>
          <a:p>
            <a:endParaRPr lang="zh-TW" altLang="en-US"/>
          </a:p>
        </p:txBody>
      </p:sp>
      <p:sp>
        <p:nvSpPr>
          <p:cNvPr id="48140" name="Oval 11"/>
          <p:cNvSpPr>
            <a:spLocks noChangeArrowheads="1"/>
          </p:cNvSpPr>
          <p:nvPr/>
        </p:nvSpPr>
        <p:spPr bwMode="auto">
          <a:xfrm>
            <a:off x="4692650" y="3908425"/>
            <a:ext cx="581025" cy="568325"/>
          </a:xfrm>
          <a:prstGeom prst="ellipse">
            <a:avLst/>
          </a:prstGeom>
          <a:noFill/>
          <a:ln w="38100">
            <a:solidFill>
              <a:srgbClr val="00FF00"/>
            </a:solidFill>
            <a:round/>
            <a:headEnd/>
            <a:tailEnd/>
          </a:ln>
        </p:spPr>
        <p:txBody>
          <a:bodyPr wrap="none" anchor="ctr"/>
          <a:lstStyle/>
          <a:p>
            <a:endParaRPr lang="zh-TW" altLang="en-US"/>
          </a:p>
        </p:txBody>
      </p:sp>
      <p:sp>
        <p:nvSpPr>
          <p:cNvPr id="48141" name="Oval 9"/>
          <p:cNvSpPr>
            <a:spLocks noChangeArrowheads="1"/>
          </p:cNvSpPr>
          <p:nvPr/>
        </p:nvSpPr>
        <p:spPr bwMode="auto">
          <a:xfrm>
            <a:off x="4957763" y="2784475"/>
            <a:ext cx="963612" cy="876300"/>
          </a:xfrm>
          <a:prstGeom prst="ellipse">
            <a:avLst/>
          </a:prstGeom>
          <a:noFill/>
          <a:ln w="38100">
            <a:solidFill>
              <a:srgbClr val="0000FF"/>
            </a:solidFill>
            <a:round/>
            <a:headEnd/>
            <a:tailEnd/>
          </a:ln>
        </p:spPr>
        <p:txBody>
          <a:bodyPr wrap="none" anchor="ctr"/>
          <a:lstStyle/>
          <a:p>
            <a:endParaRPr lang="zh-TW" altLang="en-US"/>
          </a:p>
        </p:txBody>
      </p:sp>
      <p:sp>
        <p:nvSpPr>
          <p:cNvPr id="28" name="文字方塊 7"/>
          <p:cNvSpPr txBox="1">
            <a:spLocks noChangeArrowheads="1"/>
          </p:cNvSpPr>
          <p:nvPr/>
        </p:nvSpPr>
        <p:spPr bwMode="auto">
          <a:xfrm>
            <a:off x="7019925" y="1001713"/>
            <a:ext cx="1673225" cy="339725"/>
          </a:xfrm>
          <a:prstGeom prst="rect">
            <a:avLst/>
          </a:prstGeom>
          <a:noFill/>
          <a:ln w="9525">
            <a:noFill/>
            <a:miter lim="800000"/>
            <a:headEnd/>
            <a:tailEnd/>
          </a:ln>
        </p:spPr>
        <p:txBody>
          <a:bodyPr>
            <a:spAutoFit/>
          </a:bodyPr>
          <a:lstStyle/>
          <a:p>
            <a:pPr>
              <a:defRPr/>
            </a:pPr>
            <a:r>
              <a:rPr lang="en-US" altLang="zh-TW" sz="1600" b="1" i="1" dirty="0" smtClean="0">
                <a:solidFill>
                  <a:schemeClr val="tx1">
                    <a:lumMod val="95000"/>
                    <a:lumOff val="5000"/>
                  </a:schemeClr>
                </a:solidFill>
                <a:latin typeface="Arial" charset="0"/>
              </a:rPr>
              <a:t>Application</a:t>
            </a:r>
            <a:endParaRPr lang="en-US" altLang="zh-TW" sz="1600" b="1" i="1" dirty="0">
              <a:solidFill>
                <a:schemeClr val="tx1">
                  <a:lumMod val="95000"/>
                  <a:lumOff val="5000"/>
                </a:schemeClr>
              </a:solidFill>
              <a:latin typeface="Arial" charset="0"/>
            </a:endParaRPr>
          </a:p>
        </p:txBody>
      </p:sp>
      <p:pic>
        <p:nvPicPr>
          <p:cNvPr id="48143" name="圖片 3" descr="1.JPG"/>
          <p:cNvPicPr>
            <a:picLocks noChangeAspect="1"/>
          </p:cNvPicPr>
          <p:nvPr/>
        </p:nvPicPr>
        <p:blipFill>
          <a:blip r:embed="rId5" cstate="print"/>
          <a:srcRect t="17435" b="17435"/>
          <a:stretch>
            <a:fillRect/>
          </a:stretch>
        </p:blipFill>
        <p:spPr bwMode="auto">
          <a:xfrm>
            <a:off x="6815138" y="1466850"/>
            <a:ext cx="1952625" cy="1695450"/>
          </a:xfrm>
          <a:prstGeom prst="rect">
            <a:avLst/>
          </a:prstGeom>
          <a:noFill/>
          <a:ln w="9525">
            <a:noFill/>
            <a:miter lim="800000"/>
            <a:headEnd/>
            <a:tailEnd/>
          </a:ln>
        </p:spPr>
      </p:pic>
      <p:pic>
        <p:nvPicPr>
          <p:cNvPr id="48144" name="圖片 5" descr="MH900438452.JPG"/>
          <p:cNvPicPr>
            <a:picLocks noChangeAspect="1"/>
          </p:cNvPicPr>
          <p:nvPr/>
        </p:nvPicPr>
        <p:blipFill>
          <a:blip r:embed="rId6" cstate="print"/>
          <a:srcRect t="16283" b="16260"/>
          <a:stretch>
            <a:fillRect/>
          </a:stretch>
        </p:blipFill>
        <p:spPr bwMode="auto">
          <a:xfrm>
            <a:off x="6835775" y="3203575"/>
            <a:ext cx="1911350" cy="1719263"/>
          </a:xfrm>
          <a:prstGeom prst="rect">
            <a:avLst/>
          </a:prstGeom>
          <a:noFill/>
          <a:ln w="9525">
            <a:noFill/>
            <a:miter lim="800000"/>
            <a:headEnd/>
            <a:tailEnd/>
          </a:ln>
        </p:spPr>
      </p:pic>
      <p:pic>
        <p:nvPicPr>
          <p:cNvPr id="48145" name="圖片 22" descr="MP900078604.JPG"/>
          <p:cNvPicPr>
            <a:picLocks noChangeAspect="1"/>
          </p:cNvPicPr>
          <p:nvPr/>
        </p:nvPicPr>
        <p:blipFill>
          <a:blip r:embed="rId7" cstate="print"/>
          <a:srcRect/>
          <a:stretch>
            <a:fillRect/>
          </a:stretch>
        </p:blipFill>
        <p:spPr bwMode="auto">
          <a:xfrm>
            <a:off x="6835775" y="4946650"/>
            <a:ext cx="1897063" cy="1692275"/>
          </a:xfrm>
          <a:prstGeom prst="rect">
            <a:avLst/>
          </a:prstGeom>
          <a:noFill/>
          <a:ln w="9525">
            <a:noFill/>
            <a:miter lim="800000"/>
            <a:headEnd/>
            <a:tailEnd/>
          </a:ln>
        </p:spPr>
      </p:pic>
      <p:sp>
        <p:nvSpPr>
          <p:cNvPr id="32" name="文字方塊 7"/>
          <p:cNvSpPr txBox="1">
            <a:spLocks noChangeArrowheads="1"/>
          </p:cNvSpPr>
          <p:nvPr/>
        </p:nvSpPr>
        <p:spPr bwMode="auto">
          <a:xfrm>
            <a:off x="4787900" y="1028700"/>
            <a:ext cx="1385888" cy="338138"/>
          </a:xfrm>
          <a:prstGeom prst="rect">
            <a:avLst/>
          </a:prstGeom>
          <a:noFill/>
          <a:ln w="9525">
            <a:noFill/>
            <a:miter lim="800000"/>
            <a:headEnd/>
            <a:tailEnd/>
          </a:ln>
        </p:spPr>
        <p:txBody>
          <a:bodyPr>
            <a:spAutoFit/>
          </a:bodyPr>
          <a:lstStyle/>
          <a:p>
            <a:pPr algn="ctr">
              <a:defRPr/>
            </a:pPr>
            <a:r>
              <a:rPr lang="en-US" altLang="zh-TW" sz="1600" b="1" i="1" dirty="0">
                <a:solidFill>
                  <a:schemeClr val="tx1">
                    <a:lumMod val="95000"/>
                    <a:lumOff val="5000"/>
                  </a:schemeClr>
                </a:solidFill>
                <a:latin typeface="Arial" charset="0"/>
              </a:rPr>
              <a:t>P-Iris</a:t>
            </a:r>
          </a:p>
        </p:txBody>
      </p:sp>
      <p:pic>
        <p:nvPicPr>
          <p:cNvPr id="48147" name="Picture 3"/>
          <p:cNvPicPr>
            <a:picLocks noChangeAspect="1" noChangeArrowheads="1"/>
          </p:cNvPicPr>
          <p:nvPr/>
        </p:nvPicPr>
        <p:blipFill>
          <a:blip r:embed="rId8" cstate="print"/>
          <a:srcRect/>
          <a:stretch>
            <a:fillRect/>
          </a:stretch>
        </p:blipFill>
        <p:spPr bwMode="auto">
          <a:xfrm>
            <a:off x="468313" y="3716338"/>
            <a:ext cx="3455987" cy="2759075"/>
          </a:xfrm>
          <a:prstGeom prst="rect">
            <a:avLst/>
          </a:prstGeom>
          <a:noFill/>
          <a:ln w="9525">
            <a:noFill/>
            <a:miter lim="800000"/>
            <a:headEnd/>
            <a:tailEnd/>
          </a:ln>
        </p:spPr>
      </p:pic>
      <p:pic>
        <p:nvPicPr>
          <p:cNvPr id="48148" name="Picture 68" descr="IP8362"/>
          <p:cNvPicPr>
            <a:picLocks noChangeAspect="1" noChangeArrowheads="1"/>
          </p:cNvPicPr>
          <p:nvPr/>
        </p:nvPicPr>
        <p:blipFill>
          <a:blip r:embed="rId9" cstate="print"/>
          <a:srcRect/>
          <a:stretch>
            <a:fillRect/>
          </a:stretch>
        </p:blipFill>
        <p:spPr bwMode="auto">
          <a:xfrm>
            <a:off x="2484438" y="1700213"/>
            <a:ext cx="987425" cy="865187"/>
          </a:xfrm>
          <a:prstGeom prst="rect">
            <a:avLst/>
          </a:prstGeom>
          <a:noFill/>
          <a:ln w="9525">
            <a:noFill/>
            <a:miter lim="800000"/>
            <a:headEnd/>
            <a:tailEnd/>
          </a:ln>
        </p:spPr>
      </p:pic>
      <p:pic>
        <p:nvPicPr>
          <p:cNvPr id="48149" name="圖片 2" descr="FD8135H-OK.jpg"/>
          <p:cNvPicPr>
            <a:picLocks noChangeAspect="1"/>
          </p:cNvPicPr>
          <p:nvPr/>
        </p:nvPicPr>
        <p:blipFill>
          <a:blip r:embed="rId10" cstate="print"/>
          <a:srcRect/>
          <a:stretch>
            <a:fillRect/>
          </a:stretch>
        </p:blipFill>
        <p:spPr bwMode="auto">
          <a:xfrm>
            <a:off x="3059113" y="2565400"/>
            <a:ext cx="720725" cy="896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Line 45"/>
          <p:cNvSpPr>
            <a:spLocks noChangeShapeType="1"/>
          </p:cNvSpPr>
          <p:nvPr/>
        </p:nvSpPr>
        <p:spPr bwMode="auto">
          <a:xfrm>
            <a:off x="684213" y="7740650"/>
            <a:ext cx="7561262" cy="0"/>
          </a:xfrm>
          <a:prstGeom prst="line">
            <a:avLst/>
          </a:prstGeom>
          <a:noFill/>
          <a:ln w="9525" cap="rnd">
            <a:solidFill>
              <a:srgbClr val="969696"/>
            </a:solidFill>
            <a:prstDash val="sysDot"/>
            <a:round/>
            <a:headEnd/>
            <a:tailEnd/>
          </a:ln>
        </p:spPr>
        <p:txBody>
          <a:bodyPr/>
          <a:lstStyle/>
          <a:p>
            <a:endParaRPr lang="zh-TW" altLang="en-US"/>
          </a:p>
        </p:txBody>
      </p:sp>
      <p:sp>
        <p:nvSpPr>
          <p:cNvPr id="49155" name="Rectangle 14"/>
          <p:cNvSpPr txBox="1">
            <a:spLocks noChangeArrowheads="1"/>
          </p:cNvSpPr>
          <p:nvPr/>
        </p:nvSpPr>
        <p:spPr bwMode="auto">
          <a:xfrm>
            <a:off x="395288" y="644525"/>
            <a:ext cx="2305050" cy="446088"/>
          </a:xfrm>
          <a:prstGeom prst="rect">
            <a:avLst/>
          </a:prstGeom>
          <a:noFill/>
          <a:ln w="9525">
            <a:noFill/>
            <a:miter lim="800000"/>
            <a:headEnd/>
            <a:tailEnd/>
          </a:ln>
        </p:spPr>
        <p:txBody>
          <a:bodyPr/>
          <a:lstStyle/>
          <a:p>
            <a:pPr marL="342900" indent="-342900">
              <a:spcBef>
                <a:spcPct val="20000"/>
              </a:spcBef>
              <a:buSzPct val="80000"/>
            </a:pPr>
            <a:r>
              <a:rPr lang="pt-BR" altLang="zh-TW" sz="2000" b="1">
                <a:solidFill>
                  <a:srgbClr val="FFC000"/>
                </a:solidFill>
                <a:cs typeface="Arial" pitchFamily="34" charset="0"/>
              </a:rPr>
              <a:t>FD8136</a:t>
            </a:r>
            <a:endParaRPr kumimoji="0" lang="en-US" altLang="zh-TW" sz="2000" b="1">
              <a:solidFill>
                <a:srgbClr val="FFC000"/>
              </a:solidFill>
              <a:cs typeface="Arial" pitchFamily="34" charset="0"/>
            </a:endParaRPr>
          </a:p>
        </p:txBody>
      </p:sp>
      <p:sp>
        <p:nvSpPr>
          <p:cNvPr id="8" name="圓角矩形 7"/>
          <p:cNvSpPr/>
          <p:nvPr/>
        </p:nvSpPr>
        <p:spPr>
          <a:xfrm>
            <a:off x="460375" y="4352925"/>
            <a:ext cx="3228975" cy="1476375"/>
          </a:xfrm>
          <a:prstGeom prst="roundRect">
            <a:avLst/>
          </a:prstGeom>
          <a:solidFill>
            <a:srgbClr val="3D78A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5074AA"/>
              </a:solidFill>
            </a:endParaRPr>
          </a:p>
        </p:txBody>
      </p:sp>
      <p:sp>
        <p:nvSpPr>
          <p:cNvPr id="49157" name="文字方塊 8"/>
          <p:cNvSpPr txBox="1">
            <a:spLocks noChangeArrowheads="1"/>
          </p:cNvSpPr>
          <p:nvPr/>
        </p:nvSpPr>
        <p:spPr bwMode="auto">
          <a:xfrm>
            <a:off x="539750" y="4352925"/>
            <a:ext cx="2952750" cy="1076325"/>
          </a:xfrm>
          <a:prstGeom prst="rect">
            <a:avLst/>
          </a:prstGeom>
          <a:noFill/>
          <a:ln w="9525">
            <a:noFill/>
            <a:miter lim="800000"/>
            <a:headEnd/>
            <a:tailEnd/>
          </a:ln>
        </p:spPr>
        <p:txBody>
          <a:bodyPr>
            <a:spAutoFit/>
          </a:bodyPr>
          <a:lstStyle/>
          <a:p>
            <a:pPr>
              <a:buFont typeface="Arial" pitchFamily="34" charset="0"/>
              <a:buChar char="•"/>
            </a:pPr>
            <a:r>
              <a:rPr lang="pt-BR" altLang="zh-TW" sz="1600">
                <a:latin typeface="Calibri" pitchFamily="34" charset="0"/>
              </a:rPr>
              <a:t> Resolución HD</a:t>
            </a:r>
          </a:p>
          <a:p>
            <a:pPr>
              <a:buFont typeface="Arial" pitchFamily="34" charset="0"/>
              <a:buChar char="•"/>
            </a:pPr>
            <a:r>
              <a:rPr lang="pt-BR" altLang="zh-TW" sz="1600">
                <a:latin typeface="Calibri" pitchFamily="34" charset="0"/>
              </a:rPr>
              <a:t> POE &amp; Almacenamiento Local</a:t>
            </a:r>
          </a:p>
          <a:p>
            <a:pPr>
              <a:buFont typeface="Arial" pitchFamily="34" charset="0"/>
              <a:buChar char="•"/>
            </a:pPr>
            <a:r>
              <a:rPr lang="pt-BR" altLang="zh-TW" sz="1600">
                <a:latin typeface="Calibri" pitchFamily="34" charset="0"/>
              </a:rPr>
              <a:t> Lentes de 2.5 / 3.6 / 6 mm</a:t>
            </a:r>
          </a:p>
          <a:p>
            <a:pPr>
              <a:buFont typeface="Arial" pitchFamily="34" charset="0"/>
              <a:buChar char="•"/>
            </a:pPr>
            <a:r>
              <a:rPr lang="pt-BR" altLang="zh-TW" sz="1600">
                <a:latin typeface="Calibri" pitchFamily="34" charset="0"/>
              </a:rPr>
              <a:t> Instalación Fácil</a:t>
            </a:r>
          </a:p>
        </p:txBody>
      </p:sp>
      <p:pic>
        <p:nvPicPr>
          <p:cNvPr id="49158" name="Picture 2"/>
          <p:cNvPicPr>
            <a:picLocks noChangeAspect="1" noChangeArrowheads="1"/>
          </p:cNvPicPr>
          <p:nvPr/>
        </p:nvPicPr>
        <p:blipFill>
          <a:blip r:embed="rId2" cstate="print"/>
          <a:srcRect/>
          <a:stretch>
            <a:fillRect/>
          </a:stretch>
        </p:blipFill>
        <p:spPr bwMode="auto">
          <a:xfrm>
            <a:off x="395288" y="1412875"/>
            <a:ext cx="5689600" cy="2332038"/>
          </a:xfrm>
          <a:prstGeom prst="rect">
            <a:avLst/>
          </a:prstGeom>
          <a:noFill/>
          <a:ln w="9525">
            <a:noFill/>
            <a:miter lim="800000"/>
            <a:headEnd/>
            <a:tailEnd/>
          </a:ln>
        </p:spPr>
      </p:pic>
      <p:pic>
        <p:nvPicPr>
          <p:cNvPr id="49159" name="Picture 10" descr="FD8136_20120321-145548_雜拍_認真的店員"/>
          <p:cNvPicPr>
            <a:picLocks noChangeAspect="1" noChangeArrowheads="1"/>
          </p:cNvPicPr>
          <p:nvPr/>
        </p:nvPicPr>
        <p:blipFill>
          <a:blip r:embed="rId3" cstate="print"/>
          <a:srcRect/>
          <a:stretch>
            <a:fillRect/>
          </a:stretch>
        </p:blipFill>
        <p:spPr bwMode="auto">
          <a:xfrm>
            <a:off x="5148263" y="3621088"/>
            <a:ext cx="3595687" cy="2995612"/>
          </a:xfrm>
          <a:prstGeom prst="rect">
            <a:avLst/>
          </a:prstGeom>
          <a:noFill/>
          <a:ln w="9525">
            <a:noFill/>
            <a:miter lim="800000"/>
            <a:headEnd/>
            <a:tailEnd/>
          </a:ln>
        </p:spPr>
      </p:pic>
      <p:grpSp>
        <p:nvGrpSpPr>
          <p:cNvPr id="2" name="Group 25"/>
          <p:cNvGrpSpPr>
            <a:grpSpLocks/>
          </p:cNvGrpSpPr>
          <p:nvPr/>
        </p:nvGrpSpPr>
        <p:grpSpPr bwMode="auto">
          <a:xfrm>
            <a:off x="5133975" y="3630613"/>
            <a:ext cx="3609975" cy="3001962"/>
            <a:chOff x="101" y="639"/>
            <a:chExt cx="5381" cy="3356"/>
          </a:xfrm>
        </p:grpSpPr>
        <p:sp>
          <p:nvSpPr>
            <p:cNvPr id="49167" name="Text Box 17"/>
            <p:cNvSpPr txBox="1">
              <a:spLocks noChangeArrowheads="1"/>
            </p:cNvSpPr>
            <p:nvPr/>
          </p:nvSpPr>
          <p:spPr bwMode="auto">
            <a:xfrm>
              <a:off x="113" y="642"/>
              <a:ext cx="1618" cy="413"/>
            </a:xfrm>
            <a:prstGeom prst="rect">
              <a:avLst/>
            </a:prstGeom>
            <a:solidFill>
              <a:srgbClr val="0000FF"/>
            </a:solidFill>
            <a:ln w="9525">
              <a:noFill/>
              <a:miter lim="800000"/>
              <a:headEnd/>
              <a:tailEnd/>
            </a:ln>
          </p:spPr>
          <p:txBody>
            <a:bodyPr>
              <a:spAutoFit/>
            </a:bodyPr>
            <a:lstStyle/>
            <a:p>
              <a:pPr>
                <a:spcBef>
                  <a:spcPct val="50000"/>
                </a:spcBef>
              </a:pPr>
              <a:r>
                <a:rPr lang="en-US" altLang="zh-TW" sz="1800"/>
                <a:t>2.5mm</a:t>
              </a:r>
            </a:p>
          </p:txBody>
        </p:sp>
        <p:sp>
          <p:nvSpPr>
            <p:cNvPr id="49168" name="Rectangle 19"/>
            <p:cNvSpPr>
              <a:spLocks noChangeArrowheads="1"/>
            </p:cNvSpPr>
            <p:nvPr/>
          </p:nvSpPr>
          <p:spPr bwMode="auto">
            <a:xfrm>
              <a:off x="101" y="639"/>
              <a:ext cx="5381" cy="3356"/>
            </a:xfrm>
            <a:prstGeom prst="rect">
              <a:avLst/>
            </a:prstGeom>
            <a:noFill/>
            <a:ln w="19050">
              <a:solidFill>
                <a:srgbClr val="0000FF"/>
              </a:solidFill>
              <a:miter lim="800000"/>
              <a:headEnd/>
              <a:tailEnd/>
            </a:ln>
          </p:spPr>
          <p:txBody>
            <a:bodyPr wrap="none" anchor="ctr"/>
            <a:lstStyle/>
            <a:p>
              <a:endParaRPr lang="zh-TW" altLang="en-US"/>
            </a:p>
          </p:txBody>
        </p:sp>
      </p:grpSp>
      <p:grpSp>
        <p:nvGrpSpPr>
          <p:cNvPr id="3" name="Group 24"/>
          <p:cNvGrpSpPr>
            <a:grpSpLocks/>
          </p:cNvGrpSpPr>
          <p:nvPr/>
        </p:nvGrpSpPr>
        <p:grpSpPr bwMode="auto">
          <a:xfrm>
            <a:off x="5148263" y="4484688"/>
            <a:ext cx="2525712" cy="2160587"/>
            <a:chOff x="101" y="1559"/>
            <a:chExt cx="3766" cy="2415"/>
          </a:xfrm>
        </p:grpSpPr>
        <p:sp>
          <p:nvSpPr>
            <p:cNvPr id="49165" name="Rectangle 15"/>
            <p:cNvSpPr>
              <a:spLocks noChangeArrowheads="1"/>
            </p:cNvSpPr>
            <p:nvPr/>
          </p:nvSpPr>
          <p:spPr bwMode="auto">
            <a:xfrm>
              <a:off x="113" y="1563"/>
              <a:ext cx="3754" cy="2411"/>
            </a:xfrm>
            <a:prstGeom prst="rect">
              <a:avLst/>
            </a:prstGeom>
            <a:noFill/>
            <a:ln w="19050">
              <a:solidFill>
                <a:srgbClr val="0000FF"/>
              </a:solidFill>
              <a:miter lim="800000"/>
              <a:headEnd/>
              <a:tailEnd/>
            </a:ln>
          </p:spPr>
          <p:txBody>
            <a:bodyPr wrap="none" anchor="ctr"/>
            <a:lstStyle/>
            <a:p>
              <a:endParaRPr lang="zh-TW" altLang="en-US"/>
            </a:p>
          </p:txBody>
        </p:sp>
        <p:sp>
          <p:nvSpPr>
            <p:cNvPr id="49166" name="Text Box 21"/>
            <p:cNvSpPr txBox="1">
              <a:spLocks noChangeArrowheads="1"/>
            </p:cNvSpPr>
            <p:nvPr/>
          </p:nvSpPr>
          <p:spPr bwMode="auto">
            <a:xfrm>
              <a:off x="101" y="1559"/>
              <a:ext cx="1595" cy="413"/>
            </a:xfrm>
            <a:prstGeom prst="rect">
              <a:avLst/>
            </a:prstGeom>
            <a:solidFill>
              <a:srgbClr val="0000FF"/>
            </a:solidFill>
            <a:ln w="9525">
              <a:noFill/>
              <a:miter lim="800000"/>
              <a:headEnd/>
              <a:tailEnd/>
            </a:ln>
          </p:spPr>
          <p:txBody>
            <a:bodyPr>
              <a:spAutoFit/>
            </a:bodyPr>
            <a:lstStyle/>
            <a:p>
              <a:pPr>
                <a:spcBef>
                  <a:spcPct val="50000"/>
                </a:spcBef>
              </a:pPr>
              <a:r>
                <a:rPr lang="en-US" altLang="zh-TW" sz="1800"/>
                <a:t>3.6mm  </a:t>
              </a:r>
            </a:p>
          </p:txBody>
        </p:sp>
      </p:grpSp>
      <p:grpSp>
        <p:nvGrpSpPr>
          <p:cNvPr id="4" name="Group 23"/>
          <p:cNvGrpSpPr>
            <a:grpSpLocks/>
          </p:cNvGrpSpPr>
          <p:nvPr/>
        </p:nvGrpSpPr>
        <p:grpSpPr bwMode="auto">
          <a:xfrm>
            <a:off x="7308850" y="3716338"/>
            <a:ext cx="1463675" cy="1262062"/>
            <a:chOff x="3298" y="634"/>
            <a:chExt cx="2183" cy="1411"/>
          </a:xfrm>
        </p:grpSpPr>
        <p:sp>
          <p:nvSpPr>
            <p:cNvPr id="49163" name="Rectangle 16"/>
            <p:cNvSpPr>
              <a:spLocks noChangeArrowheads="1"/>
            </p:cNvSpPr>
            <p:nvPr/>
          </p:nvSpPr>
          <p:spPr bwMode="auto">
            <a:xfrm>
              <a:off x="3304" y="639"/>
              <a:ext cx="2177" cy="1406"/>
            </a:xfrm>
            <a:prstGeom prst="rect">
              <a:avLst/>
            </a:prstGeom>
            <a:noFill/>
            <a:ln w="19050">
              <a:solidFill>
                <a:srgbClr val="0000FF"/>
              </a:solidFill>
              <a:miter lim="800000"/>
              <a:headEnd/>
              <a:tailEnd/>
            </a:ln>
          </p:spPr>
          <p:txBody>
            <a:bodyPr wrap="none" anchor="ctr"/>
            <a:lstStyle/>
            <a:p>
              <a:endParaRPr lang="zh-TW" altLang="en-US"/>
            </a:p>
          </p:txBody>
        </p:sp>
        <p:sp>
          <p:nvSpPr>
            <p:cNvPr id="49164" name="Text Box 22"/>
            <p:cNvSpPr txBox="1">
              <a:spLocks noChangeArrowheads="1"/>
            </p:cNvSpPr>
            <p:nvPr/>
          </p:nvSpPr>
          <p:spPr bwMode="auto">
            <a:xfrm>
              <a:off x="3298" y="634"/>
              <a:ext cx="1944" cy="413"/>
            </a:xfrm>
            <a:prstGeom prst="rect">
              <a:avLst/>
            </a:prstGeom>
            <a:solidFill>
              <a:srgbClr val="0000FF"/>
            </a:solidFill>
            <a:ln w="9525">
              <a:noFill/>
              <a:miter lim="800000"/>
              <a:headEnd/>
              <a:tailEnd/>
            </a:ln>
          </p:spPr>
          <p:txBody>
            <a:bodyPr>
              <a:spAutoFit/>
            </a:bodyPr>
            <a:lstStyle/>
            <a:p>
              <a:pPr>
                <a:spcBef>
                  <a:spcPct val="50000"/>
                </a:spcBef>
              </a:pPr>
              <a:r>
                <a:rPr lang="en-US" altLang="zh-TW" sz="1800"/>
                <a:t>6mm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22313" t="8485" r="23354" b="26547"/>
          <a:stretch>
            <a:fillRect/>
          </a:stretch>
        </p:blipFill>
        <p:spPr bwMode="auto">
          <a:xfrm>
            <a:off x="251520" y="908720"/>
            <a:ext cx="5446422" cy="3661501"/>
          </a:xfrm>
          <a:prstGeom prst="rect">
            <a:avLst/>
          </a:prstGeom>
          <a:noFill/>
          <a:ln w="9525">
            <a:noFill/>
            <a:miter lim="800000"/>
            <a:headEnd/>
            <a:tailEnd/>
          </a:ln>
        </p:spPr>
      </p:pic>
      <p:sp>
        <p:nvSpPr>
          <p:cNvPr id="5" name="Text Box 57"/>
          <p:cNvSpPr txBox="1">
            <a:spLocks noChangeArrowheads="1"/>
          </p:cNvSpPr>
          <p:nvPr/>
        </p:nvSpPr>
        <p:spPr bwMode="auto">
          <a:xfrm>
            <a:off x="250825" y="388938"/>
            <a:ext cx="2977097" cy="523220"/>
          </a:xfrm>
          <a:prstGeom prst="rect">
            <a:avLst/>
          </a:prstGeom>
          <a:noFill/>
          <a:ln w="9525">
            <a:noFill/>
            <a:miter lim="800000"/>
            <a:headEnd/>
            <a:tailEnd/>
          </a:ln>
        </p:spPr>
        <p:txBody>
          <a:bodyPr wrap="none">
            <a:spAutoFit/>
          </a:bodyPr>
          <a:lstStyle/>
          <a:p>
            <a:pPr>
              <a:buClr>
                <a:srgbClr val="00B3F2"/>
              </a:buClr>
              <a:buSzPct val="80000"/>
              <a:buFont typeface="Wingdings" pitchFamily="2" charset="2"/>
              <a:buNone/>
            </a:pPr>
            <a:r>
              <a:rPr lang="en-US" altLang="zh-TW" sz="2800" b="1" i="1" dirty="0" smtClean="0">
                <a:solidFill>
                  <a:schemeClr val="tx1"/>
                </a:solidFill>
                <a:ea typeface="SimHei" pitchFamily="2" charset="-122"/>
              </a:rPr>
              <a:t>VIVOTEK Helper</a:t>
            </a:r>
            <a:endParaRPr lang="en-US" altLang="zh-TW" sz="2800" b="1" i="1" dirty="0">
              <a:solidFill>
                <a:schemeClr val="tx1"/>
              </a:solidFill>
              <a:ea typeface="SimHei" pitchFamily="2" charset="-122"/>
            </a:endParaRPr>
          </a:p>
        </p:txBody>
      </p:sp>
      <p:pic>
        <p:nvPicPr>
          <p:cNvPr id="6147" name="Picture 3"/>
          <p:cNvPicPr>
            <a:picLocks noChangeAspect="1" noChangeArrowheads="1"/>
          </p:cNvPicPr>
          <p:nvPr/>
        </p:nvPicPr>
        <p:blipFill>
          <a:blip r:embed="rId3" cstate="print"/>
          <a:srcRect l="22964" t="9469" r="24460" b="11782"/>
          <a:stretch>
            <a:fillRect/>
          </a:stretch>
        </p:blipFill>
        <p:spPr bwMode="auto">
          <a:xfrm>
            <a:off x="3923928" y="1916832"/>
            <a:ext cx="4874042" cy="4104456"/>
          </a:xfrm>
          <a:prstGeom prst="rect">
            <a:avLst/>
          </a:prstGeom>
          <a:noFill/>
          <a:ln w="9525">
            <a:noFill/>
            <a:miter lim="800000"/>
            <a:headEnd/>
            <a:tailEnd/>
          </a:ln>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23528" y="1196752"/>
            <a:ext cx="8640960" cy="369332"/>
          </a:xfrm>
          <a:prstGeom prst="rect">
            <a:avLst/>
          </a:prstGeom>
        </p:spPr>
        <p:txBody>
          <a:bodyPr wrap="square">
            <a:spAutoFit/>
          </a:bodyPr>
          <a:lstStyle/>
          <a:p>
            <a:r>
              <a:rPr lang="en-US" altLang="zh-TW" sz="1800" dirty="0" smtClean="0">
                <a:hlinkClick r:id="rId2"/>
              </a:rPr>
              <a:t>http://www.vivotek.com/pressroom/success_stories.php?app=Airports&amp;newlang=en</a:t>
            </a:r>
            <a:endParaRPr lang="zh-TW" altLang="en-US" sz="1800" dirty="0"/>
          </a:p>
        </p:txBody>
      </p:sp>
      <p:sp>
        <p:nvSpPr>
          <p:cNvPr id="5" name="Text Box 57"/>
          <p:cNvSpPr txBox="1">
            <a:spLocks noChangeArrowheads="1"/>
          </p:cNvSpPr>
          <p:nvPr/>
        </p:nvSpPr>
        <p:spPr bwMode="auto">
          <a:xfrm>
            <a:off x="250825" y="388938"/>
            <a:ext cx="6014788" cy="523220"/>
          </a:xfrm>
          <a:prstGeom prst="rect">
            <a:avLst/>
          </a:prstGeom>
          <a:noFill/>
          <a:ln w="9525">
            <a:noFill/>
            <a:miter lim="800000"/>
            <a:headEnd/>
            <a:tailEnd/>
          </a:ln>
        </p:spPr>
        <p:txBody>
          <a:bodyPr wrap="none">
            <a:spAutoFit/>
          </a:bodyPr>
          <a:lstStyle/>
          <a:p>
            <a:pPr>
              <a:buClr>
                <a:srgbClr val="00B3F2"/>
              </a:buClr>
              <a:buSzPct val="80000"/>
              <a:buFont typeface="Wingdings" pitchFamily="2" charset="2"/>
              <a:buNone/>
            </a:pPr>
            <a:r>
              <a:rPr lang="en-US" altLang="zh-TW" sz="2800" b="1" i="1" dirty="0" smtClean="0">
                <a:solidFill>
                  <a:schemeClr val="tx1"/>
                </a:solidFill>
                <a:ea typeface="SimHei" pitchFamily="2" charset="-122"/>
              </a:rPr>
              <a:t>VIVOTEK Successful Story Center</a:t>
            </a:r>
            <a:endParaRPr lang="en-US" altLang="zh-TW" sz="2800" b="1" i="1" dirty="0">
              <a:solidFill>
                <a:schemeClr val="tx1"/>
              </a:solidFill>
              <a:ea typeface="SimHei" pitchFamily="2" charset="-122"/>
            </a:endParaRPr>
          </a:p>
        </p:txBody>
      </p:sp>
      <p:pic>
        <p:nvPicPr>
          <p:cNvPr id="7170" name="Picture 2"/>
          <p:cNvPicPr>
            <a:picLocks noChangeAspect="1" noChangeArrowheads="1"/>
          </p:cNvPicPr>
          <p:nvPr/>
        </p:nvPicPr>
        <p:blipFill>
          <a:blip r:embed="rId3" cstate="print"/>
          <a:srcRect l="21857" t="9469" r="23907" b="21625"/>
          <a:stretch>
            <a:fillRect/>
          </a:stretch>
        </p:blipFill>
        <p:spPr bwMode="auto">
          <a:xfrm>
            <a:off x="1259632" y="1628800"/>
            <a:ext cx="7056784" cy="5040560"/>
          </a:xfrm>
          <a:prstGeom prst="rect">
            <a:avLst/>
          </a:prstGeom>
          <a:noFill/>
          <a:ln w="9525">
            <a:noFill/>
            <a:miter lim="800000"/>
            <a:headEnd/>
            <a:tailEnd/>
          </a:ln>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0" y="1341438"/>
            <a:ext cx="9144000" cy="4032250"/>
          </a:xfrm>
          <a:prstGeom prst="rect">
            <a:avLst/>
          </a:prstGeom>
          <a:solidFill>
            <a:srgbClr val="D7E5F1"/>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100355" name="Rectangle 3"/>
          <p:cNvSpPr>
            <a:spLocks noChangeArrowheads="1"/>
          </p:cNvSpPr>
          <p:nvPr/>
        </p:nvSpPr>
        <p:spPr bwMode="auto">
          <a:xfrm>
            <a:off x="0" y="2482850"/>
            <a:ext cx="9144000" cy="1438275"/>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100356" name="Rectangle 4"/>
          <p:cNvSpPr>
            <a:spLocks noGrp="1" noChangeArrowheads="1"/>
          </p:cNvSpPr>
          <p:nvPr>
            <p:ph type="body" idx="4294967295"/>
          </p:nvPr>
        </p:nvSpPr>
        <p:spPr>
          <a:xfrm>
            <a:off x="3059113" y="2349500"/>
            <a:ext cx="4608512" cy="1008063"/>
          </a:xfrm>
        </p:spPr>
        <p:txBody>
          <a:bodyPr/>
          <a:lstStyle/>
          <a:p>
            <a:pPr>
              <a:spcBef>
                <a:spcPct val="50000"/>
              </a:spcBef>
              <a:buFont typeface="Wingdings" pitchFamily="2" charset="2"/>
              <a:buChar char="n"/>
            </a:pPr>
            <a:endParaRPr lang="en-US" altLang="zh-TW" sz="1800" i="1">
              <a:solidFill>
                <a:schemeClr val="bg1"/>
              </a:solidFill>
              <a:latin typeface="Arial" pitchFamily="34" charset="0"/>
            </a:endParaRPr>
          </a:p>
          <a:p>
            <a:pPr>
              <a:spcBef>
                <a:spcPct val="50000"/>
              </a:spcBef>
              <a:buFontTx/>
              <a:buNone/>
            </a:pPr>
            <a:r>
              <a:rPr lang="en-US" altLang="zh-TW" sz="3200" b="1" i="1">
                <a:solidFill>
                  <a:schemeClr val="bg1"/>
                </a:solidFill>
                <a:latin typeface="Arial" pitchFamily="34" charset="0"/>
              </a:rPr>
              <a:t>2012 H2 (Jul. ~ Dec.)</a:t>
            </a:r>
            <a:endParaRPr lang="en-US" altLang="zh-TW" sz="5400" b="1">
              <a:solidFill>
                <a:schemeClr val="bg1"/>
              </a:solidFill>
              <a:latin typeface="Arial" pitchFamily="34" charset="0"/>
            </a:endParaRPr>
          </a:p>
        </p:txBody>
      </p:sp>
      <p:pic>
        <p:nvPicPr>
          <p:cNvPr id="100357" name="Picture 5" descr="C1"/>
          <p:cNvPicPr>
            <a:picLocks noChangeAspect="1" noChangeArrowheads="1"/>
          </p:cNvPicPr>
          <p:nvPr/>
        </p:nvPicPr>
        <p:blipFill>
          <a:blip r:embed="rId3" cstate="print"/>
          <a:srcRect/>
          <a:stretch>
            <a:fillRect/>
          </a:stretch>
        </p:blipFill>
        <p:spPr bwMode="auto">
          <a:xfrm>
            <a:off x="492125" y="2122488"/>
            <a:ext cx="1752600" cy="188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ChangeArrowheads="1"/>
          </p:cNvSpPr>
          <p:nvPr/>
        </p:nvSpPr>
        <p:spPr bwMode="auto">
          <a:xfrm>
            <a:off x="0" y="620713"/>
            <a:ext cx="6962775" cy="576262"/>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112643" name="Rectangle 3"/>
          <p:cNvSpPr>
            <a:spLocks noChangeArrowheads="1"/>
          </p:cNvSpPr>
          <p:nvPr/>
        </p:nvSpPr>
        <p:spPr bwMode="auto">
          <a:xfrm>
            <a:off x="0" y="620713"/>
            <a:ext cx="9144000" cy="576262"/>
          </a:xfrm>
          <a:prstGeom prst="rect">
            <a:avLst/>
          </a:prstGeom>
          <a:no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112644" name="Text Box 3"/>
          <p:cNvSpPr txBox="1">
            <a:spLocks noChangeArrowheads="1"/>
          </p:cNvSpPr>
          <p:nvPr/>
        </p:nvSpPr>
        <p:spPr bwMode="auto">
          <a:xfrm>
            <a:off x="1403350" y="692150"/>
            <a:ext cx="6697663" cy="457200"/>
          </a:xfrm>
          <a:prstGeom prst="rect">
            <a:avLst/>
          </a:prstGeom>
          <a:noFill/>
          <a:ln w="9525">
            <a:noFill/>
            <a:miter lim="800000"/>
            <a:headEnd/>
            <a:tailEnd/>
          </a:ln>
        </p:spPr>
        <p:txBody>
          <a:bodyPr>
            <a:spAutoFit/>
          </a:bodyPr>
          <a:lstStyle/>
          <a:p>
            <a:pPr>
              <a:spcBef>
                <a:spcPct val="50000"/>
              </a:spcBef>
            </a:pPr>
            <a:r>
              <a:rPr lang="en-US" altLang="zh-TW" sz="2400" b="1" i="1">
                <a:ea typeface="新細明體" pitchFamily="18" charset="-120"/>
              </a:rPr>
              <a:t>FD8131</a:t>
            </a:r>
            <a:endParaRPr lang="en-US" altLang="zh-TW" sz="1600" b="1" i="1">
              <a:ea typeface="新細明體" pitchFamily="18" charset="-120"/>
            </a:endParaRPr>
          </a:p>
        </p:txBody>
      </p:sp>
      <p:pic>
        <p:nvPicPr>
          <p:cNvPr id="112645" name="Picture 4" descr="C2"/>
          <p:cNvPicPr>
            <a:picLocks noChangeAspect="1" noChangeArrowheads="1"/>
          </p:cNvPicPr>
          <p:nvPr/>
        </p:nvPicPr>
        <p:blipFill>
          <a:blip r:embed="rId3" cstate="print"/>
          <a:srcRect/>
          <a:stretch>
            <a:fillRect/>
          </a:stretch>
        </p:blipFill>
        <p:spPr bwMode="auto">
          <a:xfrm>
            <a:off x="323850" y="260350"/>
            <a:ext cx="1074738" cy="1152525"/>
          </a:xfrm>
          <a:prstGeom prst="rect">
            <a:avLst/>
          </a:prstGeom>
          <a:noFill/>
          <a:ln w="9525">
            <a:noFill/>
            <a:miter lim="800000"/>
            <a:headEnd/>
            <a:tailEnd/>
          </a:ln>
        </p:spPr>
      </p:pic>
      <p:graphicFrame>
        <p:nvGraphicFramePr>
          <p:cNvPr id="112646" name="Group 6"/>
          <p:cNvGraphicFramePr>
            <a:graphicFrameLocks noGrp="1"/>
          </p:cNvGraphicFramePr>
          <p:nvPr/>
        </p:nvGraphicFramePr>
        <p:xfrm>
          <a:off x="4643438" y="1701800"/>
          <a:ext cx="4032250" cy="4391028"/>
        </p:xfrm>
        <a:graphic>
          <a:graphicData uri="http://schemas.openxmlformats.org/drawingml/2006/table">
            <a:tbl>
              <a:tblPr/>
              <a:tblGrid>
                <a:gridCol w="1785937"/>
                <a:gridCol w="2246313"/>
              </a:tblGrid>
              <a:tr h="5222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Image sensor</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1/4” Progressive CMOS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Lens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Vari-focal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Video resolution</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30fps @ 1280x800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2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Day/Night</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59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Audio capability</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2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Local storage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Micro SD/SDHC/SDXC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30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PoE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30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Value-added features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Mini-size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12675" name="Picture 35" descr="fd8133"/>
          <p:cNvPicPr>
            <a:picLocks noChangeAspect="1" noChangeArrowheads="1"/>
          </p:cNvPicPr>
          <p:nvPr/>
        </p:nvPicPr>
        <p:blipFill>
          <a:blip r:embed="rId4" cstate="print"/>
          <a:srcRect/>
          <a:stretch>
            <a:fillRect/>
          </a:stretch>
        </p:blipFill>
        <p:spPr bwMode="auto">
          <a:xfrm>
            <a:off x="1330325" y="2120900"/>
            <a:ext cx="1971675" cy="2171700"/>
          </a:xfrm>
          <a:prstGeom prst="rect">
            <a:avLst/>
          </a:prstGeom>
          <a:noFill/>
        </p:spPr>
      </p:pic>
      <p:sp>
        <p:nvSpPr>
          <p:cNvPr id="112676" name="Text Box 36"/>
          <p:cNvSpPr txBox="1">
            <a:spLocks noChangeArrowheads="1"/>
          </p:cNvSpPr>
          <p:nvPr/>
        </p:nvSpPr>
        <p:spPr bwMode="auto">
          <a:xfrm>
            <a:off x="1473200" y="4306888"/>
            <a:ext cx="1951038" cy="274637"/>
          </a:xfrm>
          <a:prstGeom prst="rect">
            <a:avLst/>
          </a:prstGeom>
          <a:noFill/>
          <a:ln w="9525">
            <a:noFill/>
            <a:miter lim="800000"/>
            <a:headEnd/>
            <a:tailEnd/>
          </a:ln>
          <a:effectLst/>
        </p:spPr>
        <p:txBody>
          <a:bodyPr>
            <a:spAutoFit/>
          </a:bodyPr>
          <a:lstStyle/>
          <a:p>
            <a:pPr>
              <a:spcBef>
                <a:spcPct val="50000"/>
              </a:spcBef>
            </a:pPr>
            <a:r>
              <a:rPr lang="en-US" altLang="zh-TW" sz="1200">
                <a:solidFill>
                  <a:srgbClr val="FF0000"/>
                </a:solidFill>
                <a:latin typeface="Verdana" pitchFamily="34" charset="0"/>
              </a:rPr>
              <a:t>&lt;Reference Picture&gt;</a:t>
            </a:r>
          </a:p>
        </p:txBody>
      </p:sp>
      <p:sp>
        <p:nvSpPr>
          <p:cNvPr id="112677" name="Text Box 37"/>
          <p:cNvSpPr txBox="1">
            <a:spLocks noChangeArrowheads="1"/>
          </p:cNvSpPr>
          <p:nvPr/>
        </p:nvSpPr>
        <p:spPr bwMode="auto">
          <a:xfrm>
            <a:off x="2003425" y="1196975"/>
            <a:ext cx="2568575" cy="457200"/>
          </a:xfrm>
          <a:prstGeom prst="rect">
            <a:avLst/>
          </a:prstGeom>
          <a:noFill/>
          <a:ln w="9525">
            <a:noFill/>
            <a:miter lim="800000"/>
            <a:headEnd/>
            <a:tailEnd/>
          </a:ln>
          <a:effectLst/>
        </p:spPr>
        <p:txBody>
          <a:bodyPr>
            <a:spAutoFit/>
          </a:bodyPr>
          <a:lstStyle/>
          <a:p>
            <a:pPr>
              <a:spcBef>
                <a:spcPct val="50000"/>
              </a:spcBef>
            </a:pPr>
            <a:r>
              <a:rPr lang="en-US" altLang="zh-TW" sz="1200">
                <a:solidFill>
                  <a:schemeClr val="tx1"/>
                </a:solidFill>
                <a:latin typeface="Calibri" pitchFamily="34" charset="0"/>
              </a:rPr>
              <a:t>1-Megapixel </a:t>
            </a:r>
            <a:br>
              <a:rPr lang="en-US" altLang="zh-TW" sz="1200">
                <a:solidFill>
                  <a:schemeClr val="tx1"/>
                </a:solidFill>
                <a:latin typeface="Calibri" pitchFamily="34" charset="0"/>
              </a:rPr>
            </a:br>
            <a:r>
              <a:rPr lang="en-US" altLang="zh-TW" sz="1200">
                <a:solidFill>
                  <a:schemeClr val="tx1"/>
                </a:solidFill>
                <a:latin typeface="Calibri" pitchFamily="34" charset="0"/>
              </a:rPr>
              <a:t>Vari-focal Mini-dome</a:t>
            </a:r>
          </a:p>
        </p:txBody>
      </p:sp>
      <p:pic>
        <p:nvPicPr>
          <p:cNvPr id="112678" name="Picture 38" descr="V&amp;C SERIES-01"/>
          <p:cNvPicPr>
            <a:picLocks noChangeAspect="1" noChangeArrowheads="1"/>
          </p:cNvPicPr>
          <p:nvPr/>
        </p:nvPicPr>
        <p:blipFill>
          <a:blip r:embed="rId5" cstate="print"/>
          <a:srcRect/>
          <a:stretch>
            <a:fillRect/>
          </a:stretch>
        </p:blipFill>
        <p:spPr bwMode="auto">
          <a:xfrm>
            <a:off x="179388" y="5865813"/>
            <a:ext cx="2879725" cy="765175"/>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04" name="Rectangle 3"/>
          <p:cNvSpPr>
            <a:spLocks noChangeArrowheads="1"/>
          </p:cNvSpPr>
          <p:nvPr/>
        </p:nvSpPr>
        <p:spPr bwMode="auto">
          <a:xfrm>
            <a:off x="0" y="620713"/>
            <a:ext cx="6962775" cy="576262"/>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62466" name="Rectangle 3"/>
          <p:cNvSpPr>
            <a:spLocks noChangeArrowheads="1"/>
          </p:cNvSpPr>
          <p:nvPr/>
        </p:nvSpPr>
        <p:spPr bwMode="auto">
          <a:xfrm>
            <a:off x="0" y="620713"/>
            <a:ext cx="9144000" cy="576262"/>
          </a:xfrm>
          <a:prstGeom prst="rect">
            <a:avLst/>
          </a:prstGeom>
          <a:no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62467" name="Text Box 3"/>
          <p:cNvSpPr txBox="1">
            <a:spLocks noChangeArrowheads="1"/>
          </p:cNvSpPr>
          <p:nvPr/>
        </p:nvSpPr>
        <p:spPr bwMode="auto">
          <a:xfrm>
            <a:off x="1403350" y="692150"/>
            <a:ext cx="6697663" cy="457200"/>
          </a:xfrm>
          <a:prstGeom prst="rect">
            <a:avLst/>
          </a:prstGeom>
          <a:noFill/>
          <a:ln w="9525">
            <a:noFill/>
            <a:miter lim="800000"/>
            <a:headEnd/>
            <a:tailEnd/>
          </a:ln>
        </p:spPr>
        <p:txBody>
          <a:bodyPr>
            <a:spAutoFit/>
          </a:bodyPr>
          <a:lstStyle/>
          <a:p>
            <a:pPr>
              <a:spcBef>
                <a:spcPct val="50000"/>
              </a:spcBef>
            </a:pPr>
            <a:r>
              <a:rPr lang="en-US" altLang="zh-TW" sz="2400" b="1" i="1">
                <a:ea typeface="新細明體" pitchFamily="18" charset="-120"/>
              </a:rPr>
              <a:t>IP8361</a:t>
            </a:r>
            <a:endParaRPr lang="en-US" altLang="zh-TW" sz="1600" b="1" i="1">
              <a:ea typeface="新細明體" pitchFamily="18" charset="-120"/>
            </a:endParaRPr>
          </a:p>
        </p:txBody>
      </p:sp>
      <p:pic>
        <p:nvPicPr>
          <p:cNvPr id="62468" name="Picture 4" descr="C2"/>
          <p:cNvPicPr>
            <a:picLocks noChangeAspect="1" noChangeArrowheads="1"/>
          </p:cNvPicPr>
          <p:nvPr/>
        </p:nvPicPr>
        <p:blipFill>
          <a:blip r:embed="rId3" cstate="print"/>
          <a:srcRect/>
          <a:stretch>
            <a:fillRect/>
          </a:stretch>
        </p:blipFill>
        <p:spPr bwMode="auto">
          <a:xfrm>
            <a:off x="323850" y="260350"/>
            <a:ext cx="1074738" cy="1152525"/>
          </a:xfrm>
          <a:prstGeom prst="rect">
            <a:avLst/>
          </a:prstGeom>
          <a:noFill/>
          <a:ln w="9525">
            <a:noFill/>
            <a:miter lim="800000"/>
            <a:headEnd/>
            <a:tailEnd/>
          </a:ln>
        </p:spPr>
      </p:pic>
      <p:graphicFrame>
        <p:nvGraphicFramePr>
          <p:cNvPr id="62531" name="Group 67"/>
          <p:cNvGraphicFramePr>
            <a:graphicFrameLocks noGrp="1"/>
          </p:cNvGraphicFramePr>
          <p:nvPr/>
        </p:nvGraphicFramePr>
        <p:xfrm>
          <a:off x="4643438" y="1341438"/>
          <a:ext cx="4032250" cy="4441826"/>
        </p:xfrm>
        <a:graphic>
          <a:graphicData uri="http://schemas.openxmlformats.org/drawingml/2006/table">
            <a:tbl>
              <a:tblPr/>
              <a:tblGrid>
                <a:gridCol w="1785937"/>
                <a:gridCol w="2246313"/>
              </a:tblGrid>
              <a:tr h="5222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Image sensor</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1/3” Progressive CMOS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Lens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Vari-focal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Video resolution</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15fps @ 1600x1200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Day/Night</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Audio capability</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Two-way audio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Local storage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SD/SDHC/SDXC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84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IR LED</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30 Meters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Value-added features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ePTZ</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2503" name="Text Box 39"/>
          <p:cNvSpPr txBox="1">
            <a:spLocks noChangeArrowheads="1"/>
          </p:cNvSpPr>
          <p:nvPr/>
        </p:nvSpPr>
        <p:spPr bwMode="auto">
          <a:xfrm>
            <a:off x="2003425" y="1196975"/>
            <a:ext cx="2568575" cy="457200"/>
          </a:xfrm>
          <a:prstGeom prst="rect">
            <a:avLst/>
          </a:prstGeom>
          <a:noFill/>
          <a:ln w="9525">
            <a:noFill/>
            <a:miter lim="800000"/>
            <a:headEnd/>
            <a:tailEnd/>
          </a:ln>
          <a:effectLst/>
        </p:spPr>
        <p:txBody>
          <a:bodyPr>
            <a:spAutoFit/>
          </a:bodyPr>
          <a:lstStyle/>
          <a:p>
            <a:pPr>
              <a:spcBef>
                <a:spcPct val="50000"/>
              </a:spcBef>
            </a:pPr>
            <a:r>
              <a:rPr lang="en-US" altLang="zh-TW" sz="1200">
                <a:solidFill>
                  <a:schemeClr val="tx1"/>
                </a:solidFill>
                <a:latin typeface="Calibri" pitchFamily="34" charset="0"/>
              </a:rPr>
              <a:t>2-Megapixel </a:t>
            </a:r>
            <a:br>
              <a:rPr lang="en-US" altLang="zh-TW" sz="1200">
                <a:solidFill>
                  <a:schemeClr val="tx1"/>
                </a:solidFill>
                <a:latin typeface="Calibri" pitchFamily="34" charset="0"/>
              </a:rPr>
            </a:br>
            <a:r>
              <a:rPr lang="en-US" altLang="zh-TW" sz="1200">
                <a:solidFill>
                  <a:schemeClr val="tx1"/>
                </a:solidFill>
                <a:latin typeface="Calibri" pitchFamily="34" charset="0"/>
              </a:rPr>
              <a:t>Bullet Camera</a:t>
            </a:r>
          </a:p>
        </p:txBody>
      </p:sp>
      <p:pic>
        <p:nvPicPr>
          <p:cNvPr id="62505" name="Picture 41" descr="ip7361"/>
          <p:cNvPicPr>
            <a:picLocks noChangeAspect="1" noChangeArrowheads="1"/>
          </p:cNvPicPr>
          <p:nvPr/>
        </p:nvPicPr>
        <p:blipFill>
          <a:blip r:embed="rId4" cstate="print"/>
          <a:srcRect/>
          <a:stretch>
            <a:fillRect/>
          </a:stretch>
        </p:blipFill>
        <p:spPr bwMode="auto">
          <a:xfrm>
            <a:off x="419100" y="2230438"/>
            <a:ext cx="3702050" cy="2909887"/>
          </a:xfrm>
          <a:prstGeom prst="rect">
            <a:avLst/>
          </a:prstGeom>
          <a:noFill/>
        </p:spPr>
      </p:pic>
      <p:pic>
        <p:nvPicPr>
          <p:cNvPr id="62508" name="Picture 44" descr="V&amp;C SERIES-01"/>
          <p:cNvPicPr>
            <a:picLocks noChangeAspect="1" noChangeArrowheads="1"/>
          </p:cNvPicPr>
          <p:nvPr/>
        </p:nvPicPr>
        <p:blipFill>
          <a:blip r:embed="rId5" cstate="print"/>
          <a:srcRect/>
          <a:stretch>
            <a:fillRect/>
          </a:stretch>
        </p:blipFill>
        <p:spPr bwMode="auto">
          <a:xfrm>
            <a:off x="179388" y="5865813"/>
            <a:ext cx="2879725" cy="765175"/>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ChangeArrowheads="1"/>
          </p:cNvSpPr>
          <p:nvPr/>
        </p:nvSpPr>
        <p:spPr bwMode="auto">
          <a:xfrm>
            <a:off x="0" y="620713"/>
            <a:ext cx="6962775" cy="576262"/>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104451" name="Text Box 3"/>
          <p:cNvSpPr txBox="1">
            <a:spLocks noChangeArrowheads="1"/>
          </p:cNvSpPr>
          <p:nvPr/>
        </p:nvSpPr>
        <p:spPr bwMode="auto">
          <a:xfrm>
            <a:off x="1403350" y="692150"/>
            <a:ext cx="6697663" cy="457200"/>
          </a:xfrm>
          <a:prstGeom prst="rect">
            <a:avLst/>
          </a:prstGeom>
          <a:noFill/>
          <a:ln w="9525">
            <a:noFill/>
            <a:miter lim="800000"/>
            <a:headEnd/>
            <a:tailEnd/>
          </a:ln>
        </p:spPr>
        <p:txBody>
          <a:bodyPr>
            <a:spAutoFit/>
          </a:bodyPr>
          <a:lstStyle/>
          <a:p>
            <a:pPr>
              <a:spcBef>
                <a:spcPct val="50000"/>
              </a:spcBef>
            </a:pPr>
            <a:r>
              <a:rPr lang="en-US" altLang="zh-TW" sz="2400" b="1" i="1">
                <a:ea typeface="新細明體" pitchFamily="18" charset="-120"/>
              </a:rPr>
              <a:t>FE8172V</a:t>
            </a:r>
            <a:endParaRPr lang="en-US" altLang="zh-TW" sz="1600" b="1" i="1">
              <a:ea typeface="新細明體" pitchFamily="18" charset="-120"/>
            </a:endParaRPr>
          </a:p>
        </p:txBody>
      </p:sp>
      <p:pic>
        <p:nvPicPr>
          <p:cNvPr id="104452" name="Picture 4" descr="C2"/>
          <p:cNvPicPr>
            <a:picLocks noChangeAspect="1" noChangeArrowheads="1"/>
          </p:cNvPicPr>
          <p:nvPr/>
        </p:nvPicPr>
        <p:blipFill>
          <a:blip r:embed="rId3" cstate="print"/>
          <a:srcRect/>
          <a:stretch>
            <a:fillRect/>
          </a:stretch>
        </p:blipFill>
        <p:spPr bwMode="auto">
          <a:xfrm>
            <a:off x="323850" y="260350"/>
            <a:ext cx="1074738" cy="1152525"/>
          </a:xfrm>
          <a:prstGeom prst="rect">
            <a:avLst/>
          </a:prstGeom>
          <a:noFill/>
          <a:ln w="9525">
            <a:noFill/>
            <a:miter lim="800000"/>
            <a:headEnd/>
            <a:tailEnd/>
          </a:ln>
        </p:spPr>
      </p:pic>
      <p:graphicFrame>
        <p:nvGraphicFramePr>
          <p:cNvPr id="104453" name="Group 5"/>
          <p:cNvGraphicFramePr>
            <a:graphicFrameLocks noGrp="1"/>
          </p:cNvGraphicFramePr>
          <p:nvPr/>
        </p:nvGraphicFramePr>
        <p:xfrm>
          <a:off x="4643438" y="1474788"/>
          <a:ext cx="3852862" cy="4380232"/>
        </p:xfrm>
        <a:graphic>
          <a:graphicData uri="http://schemas.openxmlformats.org/drawingml/2006/table">
            <a:tbl>
              <a:tblPr/>
              <a:tblGrid>
                <a:gridCol w="1630362"/>
                <a:gridCol w="2222500"/>
              </a:tblGrid>
              <a:tr h="4524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Image sensor</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1/2.5” Progressive CMOS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07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Lens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Fisheye Lens</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f = 1.05mm</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Video resolution</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12fps @ 1920x1920 </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Day/Night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Audio capability</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Two way audio</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22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Local storage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MicroSD/SDHC/SDXC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Weather-proof</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IP66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36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PoE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91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Value-added features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cs typeface="Arial" pitchFamily="34" charset="0"/>
                        </a:rPr>
                        <a:t>ePTZ</a:t>
                      </a:r>
                      <a:br>
                        <a:rPr kumimoji="1" lang="en-US" altLang="zh-TW" sz="1200" b="1" i="0" u="none" strike="noStrike" cap="none" normalizeH="0" baseline="0" smtClean="0">
                          <a:ln>
                            <a:noFill/>
                          </a:ln>
                          <a:solidFill>
                            <a:schemeClr val="tx1"/>
                          </a:solidFill>
                          <a:effectLst/>
                          <a:latin typeface="Arial" pitchFamily="34" charset="0"/>
                          <a:ea typeface="SimHei" pitchFamily="2" charset="-122"/>
                          <a:cs typeface="Arial" pitchFamily="34" charset="0"/>
                        </a:rPr>
                      </a:br>
                      <a:r>
                        <a:rPr kumimoji="1" lang="en-US" altLang="zh-TW" sz="1200" b="1" i="0" u="none" strike="noStrike" cap="none" normalizeH="0" baseline="0" smtClean="0">
                          <a:ln>
                            <a:noFill/>
                          </a:ln>
                          <a:solidFill>
                            <a:schemeClr val="tx1"/>
                          </a:solidFill>
                          <a:effectLst/>
                          <a:latin typeface="Arial" pitchFamily="34" charset="0"/>
                          <a:ea typeface="SimHei" pitchFamily="2" charset="-122"/>
                          <a:cs typeface="Arial" pitchFamily="34" charset="0"/>
                        </a:rPr>
                        <a:t>Vandal-proof</a:t>
                      </a:r>
                      <a:br>
                        <a:rPr kumimoji="1" lang="en-US" altLang="zh-TW" sz="1200" b="1" i="0" u="none" strike="noStrike" cap="none" normalizeH="0" baseline="0" smtClean="0">
                          <a:ln>
                            <a:noFill/>
                          </a:ln>
                          <a:solidFill>
                            <a:schemeClr val="tx1"/>
                          </a:solidFill>
                          <a:effectLst/>
                          <a:latin typeface="Arial" pitchFamily="34" charset="0"/>
                          <a:ea typeface="SimHei" pitchFamily="2" charset="-122"/>
                          <a:cs typeface="Arial" pitchFamily="34" charset="0"/>
                        </a:rPr>
                      </a:br>
                      <a:r>
                        <a:rPr kumimoji="1" lang="en-US" altLang="zh-TW" sz="1200" b="1" i="0" u="none" strike="noStrike" cap="none" normalizeH="0" baseline="0" smtClean="0">
                          <a:ln>
                            <a:noFill/>
                          </a:ln>
                          <a:solidFill>
                            <a:schemeClr val="tx1"/>
                          </a:solidFill>
                          <a:effectLst/>
                          <a:latin typeface="Arial" pitchFamily="34" charset="0"/>
                          <a:ea typeface="SimHei" pitchFamily="2" charset="-122"/>
                          <a:cs typeface="Arial" pitchFamily="34" charset="0"/>
                        </a:rPr>
                        <a:t>EN50155 certification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04485" name="Picture 47"/>
          <p:cNvPicPr>
            <a:picLocks noChangeAspect="1" noChangeArrowheads="1"/>
          </p:cNvPicPr>
          <p:nvPr/>
        </p:nvPicPr>
        <p:blipFill>
          <a:blip r:embed="rId4" cstate="print"/>
          <a:srcRect/>
          <a:stretch>
            <a:fillRect/>
          </a:stretch>
        </p:blipFill>
        <p:spPr bwMode="auto">
          <a:xfrm>
            <a:off x="827088" y="2349500"/>
            <a:ext cx="3313112" cy="2206625"/>
          </a:xfrm>
          <a:prstGeom prst="rect">
            <a:avLst/>
          </a:prstGeom>
          <a:noFill/>
          <a:ln w="9525">
            <a:noFill/>
            <a:miter lim="800000"/>
            <a:headEnd/>
            <a:tailEnd/>
          </a:ln>
        </p:spPr>
      </p:pic>
      <p:sp>
        <p:nvSpPr>
          <p:cNvPr id="104486" name="Text Box 38"/>
          <p:cNvSpPr txBox="1">
            <a:spLocks noChangeArrowheads="1"/>
          </p:cNvSpPr>
          <p:nvPr/>
        </p:nvSpPr>
        <p:spPr bwMode="auto">
          <a:xfrm>
            <a:off x="2003425" y="1196975"/>
            <a:ext cx="2432050" cy="457200"/>
          </a:xfrm>
          <a:prstGeom prst="rect">
            <a:avLst/>
          </a:prstGeom>
          <a:noFill/>
          <a:ln w="9525">
            <a:noFill/>
            <a:miter lim="800000"/>
            <a:headEnd/>
            <a:tailEnd/>
          </a:ln>
          <a:effectLst/>
        </p:spPr>
        <p:txBody>
          <a:bodyPr>
            <a:spAutoFit/>
          </a:bodyPr>
          <a:lstStyle/>
          <a:p>
            <a:pPr>
              <a:spcBef>
                <a:spcPct val="50000"/>
              </a:spcBef>
            </a:pPr>
            <a:r>
              <a:rPr lang="en-US" altLang="zh-TW" sz="1200">
                <a:solidFill>
                  <a:schemeClr val="tx1"/>
                </a:solidFill>
                <a:latin typeface="Calibri" pitchFamily="34" charset="0"/>
              </a:rPr>
              <a:t>5-Megapixel </a:t>
            </a:r>
            <a:br>
              <a:rPr lang="en-US" altLang="zh-TW" sz="1200">
                <a:solidFill>
                  <a:schemeClr val="tx1"/>
                </a:solidFill>
                <a:latin typeface="Calibri" pitchFamily="34" charset="0"/>
              </a:rPr>
            </a:br>
            <a:r>
              <a:rPr lang="en-US" altLang="zh-TW" sz="1200">
                <a:solidFill>
                  <a:schemeClr val="tx1"/>
                </a:solidFill>
                <a:latin typeface="Calibri" pitchFamily="34" charset="0"/>
              </a:rPr>
              <a:t>Fisheye Camera</a:t>
            </a:r>
          </a:p>
        </p:txBody>
      </p:sp>
      <p:pic>
        <p:nvPicPr>
          <p:cNvPr id="104487" name="Picture 73" descr="Logo_Supreme"/>
          <p:cNvPicPr>
            <a:picLocks noChangeAspect="1" noChangeArrowheads="1"/>
          </p:cNvPicPr>
          <p:nvPr/>
        </p:nvPicPr>
        <p:blipFill>
          <a:blip r:embed="rId5" cstate="print"/>
          <a:srcRect/>
          <a:stretch>
            <a:fillRect/>
          </a:stretch>
        </p:blipFill>
        <p:spPr bwMode="auto">
          <a:xfrm>
            <a:off x="174625" y="5876925"/>
            <a:ext cx="3533775" cy="639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10" name="Rectangle 3"/>
          <p:cNvSpPr>
            <a:spLocks noChangeArrowheads="1"/>
          </p:cNvSpPr>
          <p:nvPr/>
        </p:nvSpPr>
        <p:spPr bwMode="auto">
          <a:xfrm>
            <a:off x="0" y="620713"/>
            <a:ext cx="6962775" cy="576262"/>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58370" name="Rectangle 3"/>
          <p:cNvSpPr>
            <a:spLocks noChangeArrowheads="1"/>
          </p:cNvSpPr>
          <p:nvPr/>
        </p:nvSpPr>
        <p:spPr bwMode="auto">
          <a:xfrm>
            <a:off x="0" y="620713"/>
            <a:ext cx="9144000" cy="576262"/>
          </a:xfrm>
          <a:prstGeom prst="rect">
            <a:avLst/>
          </a:prstGeom>
          <a:no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58371" name="Text Box 3"/>
          <p:cNvSpPr txBox="1">
            <a:spLocks noChangeArrowheads="1"/>
          </p:cNvSpPr>
          <p:nvPr/>
        </p:nvSpPr>
        <p:spPr bwMode="auto">
          <a:xfrm>
            <a:off x="1403350" y="549275"/>
            <a:ext cx="6697663" cy="669925"/>
          </a:xfrm>
          <a:prstGeom prst="rect">
            <a:avLst/>
          </a:prstGeom>
          <a:noFill/>
          <a:ln w="9525">
            <a:noFill/>
            <a:miter lim="800000"/>
            <a:headEnd/>
            <a:tailEnd/>
          </a:ln>
        </p:spPr>
        <p:txBody>
          <a:bodyPr>
            <a:spAutoFit/>
          </a:bodyPr>
          <a:lstStyle/>
          <a:p>
            <a:pPr>
              <a:spcBef>
                <a:spcPct val="50000"/>
              </a:spcBef>
            </a:pPr>
            <a:r>
              <a:rPr lang="en-US" altLang="zh-TW" sz="2400" b="1" i="1">
                <a:ea typeface="新細明體" pitchFamily="18" charset="-120"/>
              </a:rPr>
              <a:t>5-Megapixel</a:t>
            </a:r>
            <a:br>
              <a:rPr lang="en-US" altLang="zh-TW" sz="2400" b="1" i="1">
                <a:ea typeface="新細明體" pitchFamily="18" charset="-120"/>
              </a:rPr>
            </a:br>
            <a:r>
              <a:rPr lang="en-US" altLang="zh-TW" sz="1400" b="1" i="1">
                <a:solidFill>
                  <a:srgbClr val="0000FF"/>
                </a:solidFill>
                <a:ea typeface="新細明體" pitchFamily="18" charset="-120"/>
              </a:rPr>
              <a:t>(IP8172 / IP8372)</a:t>
            </a:r>
            <a:endParaRPr lang="en-US" altLang="zh-TW" sz="900" b="1" i="1">
              <a:solidFill>
                <a:srgbClr val="0000FF"/>
              </a:solidFill>
              <a:ea typeface="新細明體" pitchFamily="18" charset="-120"/>
            </a:endParaRPr>
          </a:p>
        </p:txBody>
      </p:sp>
      <p:pic>
        <p:nvPicPr>
          <p:cNvPr id="58372" name="Picture 4" descr="C2"/>
          <p:cNvPicPr>
            <a:picLocks noChangeAspect="1" noChangeArrowheads="1"/>
          </p:cNvPicPr>
          <p:nvPr/>
        </p:nvPicPr>
        <p:blipFill>
          <a:blip r:embed="rId3" cstate="print"/>
          <a:srcRect/>
          <a:stretch>
            <a:fillRect/>
          </a:stretch>
        </p:blipFill>
        <p:spPr bwMode="auto">
          <a:xfrm>
            <a:off x="323850" y="260350"/>
            <a:ext cx="1074738" cy="1152525"/>
          </a:xfrm>
          <a:prstGeom prst="rect">
            <a:avLst/>
          </a:prstGeom>
          <a:noFill/>
          <a:ln w="9525">
            <a:noFill/>
            <a:miter lim="800000"/>
            <a:headEnd/>
            <a:tailEnd/>
          </a:ln>
        </p:spPr>
      </p:pic>
      <p:graphicFrame>
        <p:nvGraphicFramePr>
          <p:cNvPr id="58456" name="Group 88"/>
          <p:cNvGraphicFramePr>
            <a:graphicFrameLocks noGrp="1"/>
          </p:cNvGraphicFramePr>
          <p:nvPr/>
        </p:nvGraphicFramePr>
        <p:xfrm>
          <a:off x="4643438" y="1341438"/>
          <a:ext cx="4032250" cy="4959351"/>
        </p:xfrm>
        <a:graphic>
          <a:graphicData uri="http://schemas.openxmlformats.org/drawingml/2006/table">
            <a:tbl>
              <a:tblPr/>
              <a:tblGrid>
                <a:gridCol w="1785937"/>
                <a:gridCol w="2246313"/>
              </a:tblGrid>
              <a:tr h="5222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Image sensor</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1/2.5” Progressive CMOS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Lens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Vari-focal</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Remote Focus</a:t>
                      </a:r>
                      <a:r>
                        <a:rPr kumimoji="1" lang="en-US" altLang="zh-TW" sz="900" b="1" i="0" u="none" strike="noStrike" cap="none" normalizeH="0" baseline="0" smtClean="0">
                          <a:ln>
                            <a:noFill/>
                          </a:ln>
                          <a:solidFill>
                            <a:schemeClr val="tx1"/>
                          </a:solidFill>
                          <a:effectLst/>
                          <a:latin typeface="Arial" pitchFamily="34" charset="0"/>
                          <a:ea typeface="新細明體" pitchFamily="18" charset="-120"/>
                          <a:cs typeface="Arial" pitchFamily="34" charset="0"/>
                        </a:rPr>
                        <a:t> (IP8372)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Video resolution</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10 fps @ 2560x1920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Day/Night</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IR LED</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25 Meters (IP8372)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Audio capability</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Two way audio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Local storage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SD/SDHC/SDXC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84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PoE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Yes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Value-added features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ePTZ</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8409" name="Text Box 41"/>
          <p:cNvSpPr txBox="1">
            <a:spLocks noChangeArrowheads="1"/>
          </p:cNvSpPr>
          <p:nvPr/>
        </p:nvSpPr>
        <p:spPr bwMode="auto">
          <a:xfrm>
            <a:off x="2003425" y="1196975"/>
            <a:ext cx="2568575" cy="457200"/>
          </a:xfrm>
          <a:prstGeom prst="rect">
            <a:avLst/>
          </a:prstGeom>
          <a:noFill/>
          <a:ln w="9525">
            <a:noFill/>
            <a:miter lim="800000"/>
            <a:headEnd/>
            <a:tailEnd/>
          </a:ln>
          <a:effectLst/>
        </p:spPr>
        <p:txBody>
          <a:bodyPr>
            <a:spAutoFit/>
          </a:bodyPr>
          <a:lstStyle/>
          <a:p>
            <a:pPr>
              <a:spcBef>
                <a:spcPct val="50000"/>
              </a:spcBef>
            </a:pPr>
            <a:r>
              <a:rPr lang="en-US" altLang="zh-TW" sz="1200">
                <a:solidFill>
                  <a:schemeClr val="tx1"/>
                </a:solidFill>
                <a:latin typeface="Calibri" pitchFamily="34" charset="0"/>
              </a:rPr>
              <a:t>5-Megapixel </a:t>
            </a:r>
            <a:br>
              <a:rPr lang="en-US" altLang="zh-TW" sz="1200">
                <a:solidFill>
                  <a:schemeClr val="tx1"/>
                </a:solidFill>
                <a:latin typeface="Calibri" pitchFamily="34" charset="0"/>
              </a:rPr>
            </a:br>
            <a:r>
              <a:rPr lang="en-US" altLang="zh-TW" sz="1200">
                <a:solidFill>
                  <a:schemeClr val="tx1"/>
                </a:solidFill>
                <a:latin typeface="Calibri" pitchFamily="34" charset="0"/>
              </a:rPr>
              <a:t>Box/Bullet Cameras</a:t>
            </a:r>
          </a:p>
        </p:txBody>
      </p:sp>
      <p:pic>
        <p:nvPicPr>
          <p:cNvPr id="58411" name="Picture 43" descr="ip8161"/>
          <p:cNvPicPr>
            <a:picLocks noChangeAspect="1" noChangeArrowheads="1"/>
          </p:cNvPicPr>
          <p:nvPr/>
        </p:nvPicPr>
        <p:blipFill>
          <a:blip r:embed="rId4" cstate="print"/>
          <a:srcRect/>
          <a:stretch>
            <a:fillRect/>
          </a:stretch>
        </p:blipFill>
        <p:spPr bwMode="auto">
          <a:xfrm>
            <a:off x="503238" y="2293938"/>
            <a:ext cx="1738312" cy="1119187"/>
          </a:xfrm>
          <a:prstGeom prst="rect">
            <a:avLst/>
          </a:prstGeom>
          <a:noFill/>
        </p:spPr>
      </p:pic>
      <p:pic>
        <p:nvPicPr>
          <p:cNvPr id="58420" name="Picture 52" descr="V&amp;C SERIES-01"/>
          <p:cNvPicPr>
            <a:picLocks noChangeAspect="1" noChangeArrowheads="1"/>
          </p:cNvPicPr>
          <p:nvPr/>
        </p:nvPicPr>
        <p:blipFill>
          <a:blip r:embed="rId5" cstate="print"/>
          <a:srcRect/>
          <a:stretch>
            <a:fillRect/>
          </a:stretch>
        </p:blipFill>
        <p:spPr bwMode="auto">
          <a:xfrm>
            <a:off x="179388" y="5865813"/>
            <a:ext cx="2879725" cy="765175"/>
          </a:xfrm>
          <a:prstGeom prst="rect">
            <a:avLst/>
          </a:prstGeom>
          <a:noFill/>
        </p:spPr>
      </p:pic>
      <p:pic>
        <p:nvPicPr>
          <p:cNvPr id="58458" name="Picture 90" descr="ip7361"/>
          <p:cNvPicPr>
            <a:picLocks noChangeAspect="1" noChangeArrowheads="1"/>
          </p:cNvPicPr>
          <p:nvPr/>
        </p:nvPicPr>
        <p:blipFill>
          <a:blip r:embed="rId6" cstate="print"/>
          <a:srcRect/>
          <a:stretch>
            <a:fillRect/>
          </a:stretch>
        </p:blipFill>
        <p:spPr bwMode="auto">
          <a:xfrm>
            <a:off x="2212975" y="3079750"/>
            <a:ext cx="1654175" cy="1300163"/>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ChangeArrowheads="1"/>
          </p:cNvSpPr>
          <p:nvPr/>
        </p:nvSpPr>
        <p:spPr bwMode="auto">
          <a:xfrm>
            <a:off x="0" y="620713"/>
            <a:ext cx="6962775" cy="576262"/>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108547" name="Rectangle 3"/>
          <p:cNvSpPr>
            <a:spLocks noChangeArrowheads="1"/>
          </p:cNvSpPr>
          <p:nvPr/>
        </p:nvSpPr>
        <p:spPr bwMode="auto">
          <a:xfrm>
            <a:off x="0" y="620713"/>
            <a:ext cx="9144000" cy="576262"/>
          </a:xfrm>
          <a:prstGeom prst="rect">
            <a:avLst/>
          </a:prstGeom>
          <a:no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1039363" name="Text Box 3"/>
          <p:cNvSpPr txBox="1">
            <a:spLocks noChangeArrowheads="1"/>
          </p:cNvSpPr>
          <p:nvPr/>
        </p:nvSpPr>
        <p:spPr bwMode="auto">
          <a:xfrm>
            <a:off x="1403350" y="692150"/>
            <a:ext cx="6697663" cy="457200"/>
          </a:xfrm>
          <a:prstGeom prst="rect">
            <a:avLst/>
          </a:prstGeom>
          <a:noFill/>
          <a:ln w="9525">
            <a:noFill/>
            <a:miter lim="800000"/>
            <a:headEnd/>
            <a:tailEnd/>
          </a:ln>
        </p:spPr>
        <p:txBody>
          <a:bodyPr>
            <a:spAutoFit/>
          </a:bodyPr>
          <a:lstStyle/>
          <a:p>
            <a:pPr>
              <a:spcBef>
                <a:spcPct val="50000"/>
              </a:spcBef>
            </a:pPr>
            <a:r>
              <a:rPr lang="en-US" altLang="zh-TW" sz="2400" b="1" i="1"/>
              <a:t>IP8336W</a:t>
            </a:r>
            <a:endParaRPr lang="en-US" altLang="zh-TW" sz="2400" b="1">
              <a:effectLst>
                <a:outerShdw blurRad="38100" dist="38100" dir="2700000" algn="tl">
                  <a:srgbClr val="C0C0C0"/>
                </a:outerShdw>
              </a:effectLst>
            </a:endParaRPr>
          </a:p>
        </p:txBody>
      </p:sp>
      <p:pic>
        <p:nvPicPr>
          <p:cNvPr id="108549" name="Picture 4" descr="C2"/>
          <p:cNvPicPr>
            <a:picLocks noChangeAspect="1" noChangeArrowheads="1"/>
          </p:cNvPicPr>
          <p:nvPr/>
        </p:nvPicPr>
        <p:blipFill>
          <a:blip r:embed="rId3" cstate="print"/>
          <a:srcRect/>
          <a:stretch>
            <a:fillRect/>
          </a:stretch>
        </p:blipFill>
        <p:spPr bwMode="auto">
          <a:xfrm>
            <a:off x="323850" y="260350"/>
            <a:ext cx="1074738" cy="1152525"/>
          </a:xfrm>
          <a:prstGeom prst="rect">
            <a:avLst/>
          </a:prstGeom>
          <a:noFill/>
          <a:ln w="9525">
            <a:noFill/>
            <a:miter lim="800000"/>
            <a:headEnd/>
            <a:tailEnd/>
          </a:ln>
        </p:spPr>
      </p:pic>
      <p:graphicFrame>
        <p:nvGraphicFramePr>
          <p:cNvPr id="108550" name="Group 6"/>
          <p:cNvGraphicFramePr>
            <a:graphicFrameLocks noGrp="1"/>
          </p:cNvGraphicFramePr>
          <p:nvPr/>
        </p:nvGraphicFramePr>
        <p:xfrm>
          <a:off x="4716463" y="1354138"/>
          <a:ext cx="3960812" cy="4827908"/>
        </p:xfrm>
        <a:graphic>
          <a:graphicData uri="http://schemas.openxmlformats.org/drawingml/2006/table">
            <a:tbl>
              <a:tblPr/>
              <a:tblGrid>
                <a:gridCol w="1754187"/>
                <a:gridCol w="2206625"/>
              </a:tblGrid>
              <a:tr h="47466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Image sensor</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1/4” Progressive CMOS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40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Lens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Fixed focal</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f = 3.6mm</a:t>
                      </a:r>
                      <a:endParaRPr kumimoji="1" lang="en-US" altLang="zh-TW" sz="1200" b="0" i="0" u="none" strike="noStrike" cap="none" normalizeH="0" baseline="0" smtClean="0">
                        <a:ln>
                          <a:noFill/>
                        </a:ln>
                        <a:solidFill>
                          <a:schemeClr val="tx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40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Video resolution</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1280x800 @ 30fps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Day/Night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a:t>
                      </a:r>
                      <a:endParaRPr kumimoji="1" lang="en-US" altLang="zh-TW" sz="1200" b="0" i="0" u="none" strike="noStrike" cap="none" normalizeH="0" baseline="0" smtClean="0">
                        <a:ln>
                          <a:noFill/>
                        </a:ln>
                        <a:solidFill>
                          <a:schemeClr val="tx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Audio capability</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Built-in Microphone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Local storage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Micro SD/SDHC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40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Weather-proof</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IP66</a:t>
                      </a:r>
                      <a:endParaRPr kumimoji="1" lang="en-US" altLang="zh-TW" sz="1200" b="1" i="0" u="none" strike="noStrike" cap="none" normalizeH="0" baseline="0" smtClean="0">
                        <a:ln>
                          <a:noFill/>
                        </a:ln>
                        <a:solidFill>
                          <a:srgbClr val="FF3300"/>
                        </a:solidFill>
                        <a:effectLst/>
                        <a:latin typeface="Arial" pitchFamily="34" charset="0"/>
                        <a:ea typeface="SimHei"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95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Day/Night</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Yes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IR illuminators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5 Meters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Value-added features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ePTZ</a:t>
                      </a:r>
                      <a:b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b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802.11b/g/n Wifi</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WPS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8585" name="Text Box 41"/>
          <p:cNvSpPr txBox="1">
            <a:spLocks noChangeArrowheads="1"/>
          </p:cNvSpPr>
          <p:nvPr/>
        </p:nvSpPr>
        <p:spPr bwMode="auto">
          <a:xfrm>
            <a:off x="2003425" y="1196975"/>
            <a:ext cx="2568575" cy="457200"/>
          </a:xfrm>
          <a:prstGeom prst="rect">
            <a:avLst/>
          </a:prstGeom>
          <a:noFill/>
          <a:ln w="9525">
            <a:noFill/>
            <a:miter lim="800000"/>
            <a:headEnd/>
            <a:tailEnd/>
          </a:ln>
          <a:effectLst/>
        </p:spPr>
        <p:txBody>
          <a:bodyPr>
            <a:spAutoFit/>
          </a:bodyPr>
          <a:lstStyle/>
          <a:p>
            <a:pPr>
              <a:spcBef>
                <a:spcPct val="50000"/>
              </a:spcBef>
            </a:pPr>
            <a:r>
              <a:rPr lang="en-US" altLang="zh-TW" sz="1200">
                <a:solidFill>
                  <a:schemeClr val="tx1"/>
                </a:solidFill>
                <a:latin typeface="Calibri" pitchFamily="34" charset="0"/>
              </a:rPr>
              <a:t>1-Megapixel </a:t>
            </a:r>
            <a:br>
              <a:rPr lang="en-US" altLang="zh-TW" sz="1200">
                <a:solidFill>
                  <a:schemeClr val="tx1"/>
                </a:solidFill>
                <a:latin typeface="Calibri" pitchFamily="34" charset="0"/>
              </a:rPr>
            </a:br>
            <a:r>
              <a:rPr lang="en-US" altLang="zh-TW" sz="1200">
                <a:solidFill>
                  <a:schemeClr val="tx1"/>
                </a:solidFill>
                <a:latin typeface="Calibri" pitchFamily="34" charset="0"/>
              </a:rPr>
              <a:t>Outdoor Wireless Cube Camera</a:t>
            </a:r>
          </a:p>
        </p:txBody>
      </p:sp>
      <p:pic>
        <p:nvPicPr>
          <p:cNvPr id="108586" name="Picture 42" descr="IP8336W"/>
          <p:cNvPicPr>
            <a:picLocks noChangeAspect="1" noChangeArrowheads="1"/>
          </p:cNvPicPr>
          <p:nvPr/>
        </p:nvPicPr>
        <p:blipFill>
          <a:blip r:embed="rId4" cstate="print"/>
          <a:srcRect/>
          <a:stretch>
            <a:fillRect/>
          </a:stretch>
        </p:blipFill>
        <p:spPr bwMode="auto">
          <a:xfrm>
            <a:off x="1438275" y="2174875"/>
            <a:ext cx="2428875" cy="3149600"/>
          </a:xfrm>
          <a:prstGeom prst="rect">
            <a:avLst/>
          </a:prstGeom>
          <a:noFill/>
        </p:spPr>
      </p:pic>
      <p:pic>
        <p:nvPicPr>
          <p:cNvPr id="108587" name="Picture 43" descr="V&amp;C SERIES-02"/>
          <p:cNvPicPr>
            <a:picLocks noChangeAspect="1" noChangeArrowheads="1"/>
          </p:cNvPicPr>
          <p:nvPr/>
        </p:nvPicPr>
        <p:blipFill>
          <a:blip r:embed="rId5" cstate="print"/>
          <a:srcRect/>
          <a:stretch>
            <a:fillRect/>
          </a:stretch>
        </p:blipFill>
        <p:spPr bwMode="auto">
          <a:xfrm>
            <a:off x="179388" y="5767388"/>
            <a:ext cx="2836862" cy="757237"/>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7"/>
          <p:cNvSpPr>
            <a:spLocks noChangeArrowheads="1"/>
          </p:cNvSpPr>
          <p:nvPr/>
        </p:nvSpPr>
        <p:spPr bwMode="auto">
          <a:xfrm rot="-5400000">
            <a:off x="4032250" y="-3051175"/>
            <a:ext cx="1079500" cy="9144000"/>
          </a:xfrm>
          <a:prstGeom prst="rect">
            <a:avLst/>
          </a:prstGeom>
          <a:solidFill>
            <a:srgbClr val="C8E0FC"/>
          </a:solidFill>
          <a:ln w="9525">
            <a:noFill/>
            <a:miter lim="800000"/>
            <a:headEnd/>
            <a:tailEnd/>
          </a:ln>
        </p:spPr>
        <p:txBody>
          <a:bodyPr rot="10800000" wrap="none" anchor="ctr"/>
          <a:lstStyle/>
          <a:p>
            <a:endParaRPr lang="en-US" altLang="zh-TW" sz="4000">
              <a:ea typeface="SimHei" pitchFamily="2" charset="-122"/>
            </a:endParaRPr>
          </a:p>
        </p:txBody>
      </p:sp>
      <p:grpSp>
        <p:nvGrpSpPr>
          <p:cNvPr id="61442" name="Group 7"/>
          <p:cNvGrpSpPr>
            <a:grpSpLocks/>
          </p:cNvGrpSpPr>
          <p:nvPr/>
        </p:nvGrpSpPr>
        <p:grpSpPr bwMode="auto">
          <a:xfrm>
            <a:off x="971550" y="2492375"/>
            <a:ext cx="7272338" cy="3725863"/>
            <a:chOff x="673" y="831"/>
            <a:chExt cx="5135" cy="2654"/>
          </a:xfrm>
        </p:grpSpPr>
        <p:sp>
          <p:nvSpPr>
            <p:cNvPr id="61458" name="Freeform 8"/>
            <p:cNvSpPr>
              <a:spLocks/>
            </p:cNvSpPr>
            <p:nvPr/>
          </p:nvSpPr>
          <p:spPr bwMode="auto">
            <a:xfrm>
              <a:off x="2769" y="2342"/>
              <a:ext cx="49" cy="88"/>
            </a:xfrm>
            <a:custGeom>
              <a:avLst/>
              <a:gdLst>
                <a:gd name="T0" fmla="*/ 35 w 49"/>
                <a:gd name="T1" fmla="*/ 13 h 88"/>
                <a:gd name="T2" fmla="*/ 25 w 49"/>
                <a:gd name="T3" fmla="*/ 17 h 88"/>
                <a:gd name="T4" fmla="*/ 22 w 49"/>
                <a:gd name="T5" fmla="*/ 21 h 88"/>
                <a:gd name="T6" fmla="*/ 19 w 49"/>
                <a:gd name="T7" fmla="*/ 27 h 88"/>
                <a:gd name="T8" fmla="*/ 13 w 49"/>
                <a:gd name="T9" fmla="*/ 22 h 88"/>
                <a:gd name="T10" fmla="*/ 8 w 49"/>
                <a:gd name="T11" fmla="*/ 21 h 88"/>
                <a:gd name="T12" fmla="*/ 3 w 49"/>
                <a:gd name="T13" fmla="*/ 21 h 88"/>
                <a:gd name="T14" fmla="*/ 1 w 49"/>
                <a:gd name="T15" fmla="*/ 24 h 88"/>
                <a:gd name="T16" fmla="*/ 0 w 49"/>
                <a:gd name="T17" fmla="*/ 27 h 88"/>
                <a:gd name="T18" fmla="*/ 1 w 49"/>
                <a:gd name="T19" fmla="*/ 32 h 88"/>
                <a:gd name="T20" fmla="*/ 1 w 49"/>
                <a:gd name="T21" fmla="*/ 35 h 88"/>
                <a:gd name="T22" fmla="*/ 3 w 49"/>
                <a:gd name="T23" fmla="*/ 38 h 88"/>
                <a:gd name="T24" fmla="*/ 6 w 49"/>
                <a:gd name="T25" fmla="*/ 43 h 88"/>
                <a:gd name="T26" fmla="*/ 9 w 49"/>
                <a:gd name="T27" fmla="*/ 46 h 88"/>
                <a:gd name="T28" fmla="*/ 13 w 49"/>
                <a:gd name="T29" fmla="*/ 52 h 88"/>
                <a:gd name="T30" fmla="*/ 17 w 49"/>
                <a:gd name="T31" fmla="*/ 57 h 88"/>
                <a:gd name="T32" fmla="*/ 19 w 49"/>
                <a:gd name="T33" fmla="*/ 60 h 88"/>
                <a:gd name="T34" fmla="*/ 19 w 49"/>
                <a:gd name="T35" fmla="*/ 65 h 88"/>
                <a:gd name="T36" fmla="*/ 21 w 49"/>
                <a:gd name="T37" fmla="*/ 73 h 88"/>
                <a:gd name="T38" fmla="*/ 21 w 49"/>
                <a:gd name="T39" fmla="*/ 78 h 88"/>
                <a:gd name="T40" fmla="*/ 22 w 49"/>
                <a:gd name="T41" fmla="*/ 84 h 88"/>
                <a:gd name="T42" fmla="*/ 25 w 49"/>
                <a:gd name="T43" fmla="*/ 88 h 88"/>
                <a:gd name="T44" fmla="*/ 30 w 49"/>
                <a:gd name="T45" fmla="*/ 88 h 88"/>
                <a:gd name="T46" fmla="*/ 37 w 49"/>
                <a:gd name="T47" fmla="*/ 86 h 88"/>
                <a:gd name="T48" fmla="*/ 41 w 49"/>
                <a:gd name="T49" fmla="*/ 80 h 88"/>
                <a:gd name="T50" fmla="*/ 45 w 49"/>
                <a:gd name="T51" fmla="*/ 64 h 88"/>
                <a:gd name="T52" fmla="*/ 49 w 49"/>
                <a:gd name="T53" fmla="*/ 41 h 88"/>
                <a:gd name="T54" fmla="*/ 48 w 49"/>
                <a:gd name="T55" fmla="*/ 25 h 88"/>
                <a:gd name="T56" fmla="*/ 46 w 49"/>
                <a:gd name="T57" fmla="*/ 11 h 88"/>
                <a:gd name="T58" fmla="*/ 43 w 49"/>
                <a:gd name="T59" fmla="*/ 6 h 88"/>
                <a:gd name="T60" fmla="*/ 37 w 49"/>
                <a:gd name="T61" fmla="*/ 3 h 88"/>
                <a:gd name="T62" fmla="*/ 32 w 49"/>
                <a:gd name="T63" fmla="*/ 0 h 88"/>
                <a:gd name="T64" fmla="*/ 30 w 49"/>
                <a:gd name="T65" fmla="*/ 3 h 88"/>
                <a:gd name="T66" fmla="*/ 30 w 49"/>
                <a:gd name="T67" fmla="*/ 5 h 88"/>
                <a:gd name="T68" fmla="*/ 35 w 49"/>
                <a:gd name="T69" fmla="*/ 9 h 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
                <a:gd name="T106" fmla="*/ 0 h 88"/>
                <a:gd name="T107" fmla="*/ 49 w 49"/>
                <a:gd name="T108" fmla="*/ 88 h 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 h="88">
                  <a:moveTo>
                    <a:pt x="38" y="11"/>
                  </a:moveTo>
                  <a:lnTo>
                    <a:pt x="35" y="13"/>
                  </a:lnTo>
                  <a:lnTo>
                    <a:pt x="32" y="14"/>
                  </a:lnTo>
                  <a:lnTo>
                    <a:pt x="25" y="17"/>
                  </a:lnTo>
                  <a:lnTo>
                    <a:pt x="24" y="19"/>
                  </a:lnTo>
                  <a:lnTo>
                    <a:pt x="22" y="21"/>
                  </a:lnTo>
                  <a:lnTo>
                    <a:pt x="21" y="24"/>
                  </a:lnTo>
                  <a:lnTo>
                    <a:pt x="19" y="27"/>
                  </a:lnTo>
                  <a:lnTo>
                    <a:pt x="16" y="25"/>
                  </a:lnTo>
                  <a:lnTo>
                    <a:pt x="13" y="22"/>
                  </a:lnTo>
                  <a:lnTo>
                    <a:pt x="9" y="21"/>
                  </a:lnTo>
                  <a:lnTo>
                    <a:pt x="8" y="21"/>
                  </a:lnTo>
                  <a:lnTo>
                    <a:pt x="5" y="19"/>
                  </a:lnTo>
                  <a:lnTo>
                    <a:pt x="3" y="21"/>
                  </a:lnTo>
                  <a:lnTo>
                    <a:pt x="3" y="22"/>
                  </a:lnTo>
                  <a:lnTo>
                    <a:pt x="1" y="24"/>
                  </a:lnTo>
                  <a:lnTo>
                    <a:pt x="0" y="25"/>
                  </a:lnTo>
                  <a:lnTo>
                    <a:pt x="0" y="27"/>
                  </a:lnTo>
                  <a:lnTo>
                    <a:pt x="0" y="30"/>
                  </a:lnTo>
                  <a:lnTo>
                    <a:pt x="1" y="32"/>
                  </a:lnTo>
                  <a:lnTo>
                    <a:pt x="1" y="33"/>
                  </a:lnTo>
                  <a:lnTo>
                    <a:pt x="1" y="35"/>
                  </a:lnTo>
                  <a:lnTo>
                    <a:pt x="3" y="36"/>
                  </a:lnTo>
                  <a:lnTo>
                    <a:pt x="3" y="38"/>
                  </a:lnTo>
                  <a:lnTo>
                    <a:pt x="5" y="40"/>
                  </a:lnTo>
                  <a:lnTo>
                    <a:pt x="6" y="43"/>
                  </a:lnTo>
                  <a:lnTo>
                    <a:pt x="8" y="44"/>
                  </a:lnTo>
                  <a:lnTo>
                    <a:pt x="9" y="46"/>
                  </a:lnTo>
                  <a:lnTo>
                    <a:pt x="11" y="49"/>
                  </a:lnTo>
                  <a:lnTo>
                    <a:pt x="13" y="52"/>
                  </a:lnTo>
                  <a:lnTo>
                    <a:pt x="14" y="54"/>
                  </a:lnTo>
                  <a:lnTo>
                    <a:pt x="17" y="57"/>
                  </a:lnTo>
                  <a:lnTo>
                    <a:pt x="17" y="59"/>
                  </a:lnTo>
                  <a:lnTo>
                    <a:pt x="19" y="60"/>
                  </a:lnTo>
                  <a:lnTo>
                    <a:pt x="19" y="65"/>
                  </a:lnTo>
                  <a:lnTo>
                    <a:pt x="19" y="68"/>
                  </a:lnTo>
                  <a:lnTo>
                    <a:pt x="21" y="73"/>
                  </a:lnTo>
                  <a:lnTo>
                    <a:pt x="21" y="76"/>
                  </a:lnTo>
                  <a:lnTo>
                    <a:pt x="21" y="78"/>
                  </a:lnTo>
                  <a:lnTo>
                    <a:pt x="21" y="81"/>
                  </a:lnTo>
                  <a:lnTo>
                    <a:pt x="22" y="84"/>
                  </a:lnTo>
                  <a:lnTo>
                    <a:pt x="24" y="86"/>
                  </a:lnTo>
                  <a:lnTo>
                    <a:pt x="25" y="88"/>
                  </a:lnTo>
                  <a:lnTo>
                    <a:pt x="29" y="88"/>
                  </a:lnTo>
                  <a:lnTo>
                    <a:pt x="30" y="88"/>
                  </a:lnTo>
                  <a:lnTo>
                    <a:pt x="33" y="88"/>
                  </a:lnTo>
                  <a:lnTo>
                    <a:pt x="37" y="86"/>
                  </a:lnTo>
                  <a:lnTo>
                    <a:pt x="40" y="86"/>
                  </a:lnTo>
                  <a:lnTo>
                    <a:pt x="41" y="80"/>
                  </a:lnTo>
                  <a:lnTo>
                    <a:pt x="43" y="75"/>
                  </a:lnTo>
                  <a:lnTo>
                    <a:pt x="45" y="64"/>
                  </a:lnTo>
                  <a:lnTo>
                    <a:pt x="46" y="52"/>
                  </a:lnTo>
                  <a:lnTo>
                    <a:pt x="49" y="41"/>
                  </a:lnTo>
                  <a:lnTo>
                    <a:pt x="48" y="33"/>
                  </a:lnTo>
                  <a:lnTo>
                    <a:pt x="48" y="25"/>
                  </a:lnTo>
                  <a:lnTo>
                    <a:pt x="48" y="19"/>
                  </a:lnTo>
                  <a:lnTo>
                    <a:pt x="46" y="11"/>
                  </a:lnTo>
                  <a:lnTo>
                    <a:pt x="45" y="9"/>
                  </a:lnTo>
                  <a:lnTo>
                    <a:pt x="43" y="6"/>
                  </a:lnTo>
                  <a:lnTo>
                    <a:pt x="40" y="5"/>
                  </a:lnTo>
                  <a:lnTo>
                    <a:pt x="37" y="3"/>
                  </a:lnTo>
                  <a:lnTo>
                    <a:pt x="35" y="1"/>
                  </a:lnTo>
                  <a:lnTo>
                    <a:pt x="32" y="0"/>
                  </a:lnTo>
                  <a:lnTo>
                    <a:pt x="30" y="1"/>
                  </a:lnTo>
                  <a:lnTo>
                    <a:pt x="30" y="3"/>
                  </a:lnTo>
                  <a:lnTo>
                    <a:pt x="30" y="5"/>
                  </a:lnTo>
                  <a:lnTo>
                    <a:pt x="33" y="8"/>
                  </a:lnTo>
                  <a:lnTo>
                    <a:pt x="35" y="9"/>
                  </a:lnTo>
                  <a:lnTo>
                    <a:pt x="38" y="11"/>
                  </a:lnTo>
                  <a:close/>
                </a:path>
              </a:pathLst>
            </a:custGeom>
            <a:solidFill>
              <a:srgbClr val="5EA4F8">
                <a:alpha val="56078"/>
              </a:srgbClr>
            </a:solidFill>
            <a:ln w="9525">
              <a:noFill/>
              <a:round/>
              <a:headEnd/>
              <a:tailEnd/>
            </a:ln>
          </p:spPr>
          <p:txBody>
            <a:bodyPr/>
            <a:lstStyle/>
            <a:p>
              <a:endParaRPr lang="zh-TW" altLang="en-US"/>
            </a:p>
          </p:txBody>
        </p:sp>
        <p:sp>
          <p:nvSpPr>
            <p:cNvPr id="61459" name="Freeform 9"/>
            <p:cNvSpPr>
              <a:spLocks/>
            </p:cNvSpPr>
            <p:nvPr/>
          </p:nvSpPr>
          <p:spPr bwMode="auto">
            <a:xfrm>
              <a:off x="673" y="1913"/>
              <a:ext cx="1025" cy="1121"/>
            </a:xfrm>
            <a:custGeom>
              <a:avLst/>
              <a:gdLst>
                <a:gd name="T0" fmla="*/ 792 w 1025"/>
                <a:gd name="T1" fmla="*/ 130 h 1121"/>
                <a:gd name="T2" fmla="*/ 789 w 1025"/>
                <a:gd name="T3" fmla="*/ 176 h 1121"/>
                <a:gd name="T4" fmla="*/ 797 w 1025"/>
                <a:gd name="T5" fmla="*/ 219 h 1121"/>
                <a:gd name="T6" fmla="*/ 805 w 1025"/>
                <a:gd name="T7" fmla="*/ 242 h 1121"/>
                <a:gd name="T8" fmla="*/ 842 w 1025"/>
                <a:gd name="T9" fmla="*/ 341 h 1121"/>
                <a:gd name="T10" fmla="*/ 886 w 1025"/>
                <a:gd name="T11" fmla="*/ 387 h 1121"/>
                <a:gd name="T12" fmla="*/ 934 w 1025"/>
                <a:gd name="T13" fmla="*/ 413 h 1121"/>
                <a:gd name="T14" fmla="*/ 1003 w 1025"/>
                <a:gd name="T15" fmla="*/ 411 h 1121"/>
                <a:gd name="T16" fmla="*/ 1025 w 1025"/>
                <a:gd name="T17" fmla="*/ 427 h 1121"/>
                <a:gd name="T18" fmla="*/ 981 w 1025"/>
                <a:gd name="T19" fmla="*/ 448 h 1121"/>
                <a:gd name="T20" fmla="*/ 960 w 1025"/>
                <a:gd name="T21" fmla="*/ 496 h 1121"/>
                <a:gd name="T22" fmla="*/ 918 w 1025"/>
                <a:gd name="T23" fmla="*/ 539 h 1121"/>
                <a:gd name="T24" fmla="*/ 883 w 1025"/>
                <a:gd name="T25" fmla="*/ 590 h 1121"/>
                <a:gd name="T26" fmla="*/ 848 w 1025"/>
                <a:gd name="T27" fmla="*/ 614 h 1121"/>
                <a:gd name="T28" fmla="*/ 830 w 1025"/>
                <a:gd name="T29" fmla="*/ 662 h 1121"/>
                <a:gd name="T30" fmla="*/ 821 w 1025"/>
                <a:gd name="T31" fmla="*/ 756 h 1121"/>
                <a:gd name="T32" fmla="*/ 810 w 1025"/>
                <a:gd name="T33" fmla="*/ 817 h 1121"/>
                <a:gd name="T34" fmla="*/ 763 w 1025"/>
                <a:gd name="T35" fmla="*/ 848 h 1121"/>
                <a:gd name="T36" fmla="*/ 747 w 1025"/>
                <a:gd name="T37" fmla="*/ 892 h 1121"/>
                <a:gd name="T38" fmla="*/ 741 w 1025"/>
                <a:gd name="T39" fmla="*/ 927 h 1121"/>
                <a:gd name="T40" fmla="*/ 693 w 1025"/>
                <a:gd name="T41" fmla="*/ 967 h 1121"/>
                <a:gd name="T42" fmla="*/ 656 w 1025"/>
                <a:gd name="T43" fmla="*/ 1035 h 1121"/>
                <a:gd name="T44" fmla="*/ 619 w 1025"/>
                <a:gd name="T45" fmla="*/ 1081 h 1121"/>
                <a:gd name="T46" fmla="*/ 496 w 1025"/>
                <a:gd name="T47" fmla="*/ 1118 h 1121"/>
                <a:gd name="T48" fmla="*/ 450 w 1025"/>
                <a:gd name="T49" fmla="*/ 1105 h 1121"/>
                <a:gd name="T50" fmla="*/ 434 w 1025"/>
                <a:gd name="T51" fmla="*/ 1038 h 1121"/>
                <a:gd name="T52" fmla="*/ 414 w 1025"/>
                <a:gd name="T53" fmla="*/ 951 h 1121"/>
                <a:gd name="T54" fmla="*/ 413 w 1025"/>
                <a:gd name="T55" fmla="*/ 760 h 1121"/>
                <a:gd name="T56" fmla="*/ 435 w 1025"/>
                <a:gd name="T57" fmla="*/ 721 h 1121"/>
                <a:gd name="T58" fmla="*/ 416 w 1025"/>
                <a:gd name="T59" fmla="*/ 673 h 1121"/>
                <a:gd name="T60" fmla="*/ 376 w 1025"/>
                <a:gd name="T61" fmla="*/ 617 h 1121"/>
                <a:gd name="T62" fmla="*/ 366 w 1025"/>
                <a:gd name="T63" fmla="*/ 592 h 1121"/>
                <a:gd name="T64" fmla="*/ 373 w 1025"/>
                <a:gd name="T65" fmla="*/ 531 h 1121"/>
                <a:gd name="T66" fmla="*/ 344 w 1025"/>
                <a:gd name="T67" fmla="*/ 505 h 1121"/>
                <a:gd name="T68" fmla="*/ 323 w 1025"/>
                <a:gd name="T69" fmla="*/ 494 h 1121"/>
                <a:gd name="T70" fmla="*/ 290 w 1025"/>
                <a:gd name="T71" fmla="*/ 483 h 1121"/>
                <a:gd name="T72" fmla="*/ 243 w 1025"/>
                <a:gd name="T73" fmla="*/ 513 h 1121"/>
                <a:gd name="T74" fmla="*/ 232 w 1025"/>
                <a:gd name="T75" fmla="*/ 528 h 1121"/>
                <a:gd name="T76" fmla="*/ 125 w 1025"/>
                <a:gd name="T77" fmla="*/ 504 h 1121"/>
                <a:gd name="T78" fmla="*/ 74 w 1025"/>
                <a:gd name="T79" fmla="*/ 477 h 1121"/>
                <a:gd name="T80" fmla="*/ 40 w 1025"/>
                <a:gd name="T81" fmla="*/ 427 h 1121"/>
                <a:gd name="T82" fmla="*/ 2 w 1025"/>
                <a:gd name="T83" fmla="*/ 368 h 1121"/>
                <a:gd name="T84" fmla="*/ 24 w 1025"/>
                <a:gd name="T85" fmla="*/ 290 h 1121"/>
                <a:gd name="T86" fmla="*/ 32 w 1025"/>
                <a:gd name="T87" fmla="*/ 224 h 1121"/>
                <a:gd name="T88" fmla="*/ 30 w 1025"/>
                <a:gd name="T89" fmla="*/ 202 h 1121"/>
                <a:gd name="T90" fmla="*/ 40 w 1025"/>
                <a:gd name="T91" fmla="*/ 202 h 1121"/>
                <a:gd name="T92" fmla="*/ 61 w 1025"/>
                <a:gd name="T93" fmla="*/ 178 h 1121"/>
                <a:gd name="T94" fmla="*/ 104 w 1025"/>
                <a:gd name="T95" fmla="*/ 152 h 1121"/>
                <a:gd name="T96" fmla="*/ 131 w 1025"/>
                <a:gd name="T97" fmla="*/ 98 h 1121"/>
                <a:gd name="T98" fmla="*/ 162 w 1025"/>
                <a:gd name="T99" fmla="*/ 50 h 1121"/>
                <a:gd name="T100" fmla="*/ 195 w 1025"/>
                <a:gd name="T101" fmla="*/ 39 h 1121"/>
                <a:gd name="T102" fmla="*/ 229 w 1025"/>
                <a:gd name="T103" fmla="*/ 34 h 1121"/>
                <a:gd name="T104" fmla="*/ 254 w 1025"/>
                <a:gd name="T105" fmla="*/ 26 h 1121"/>
                <a:gd name="T106" fmla="*/ 274 w 1025"/>
                <a:gd name="T107" fmla="*/ 26 h 1121"/>
                <a:gd name="T108" fmla="*/ 322 w 1025"/>
                <a:gd name="T109" fmla="*/ 21 h 1121"/>
                <a:gd name="T110" fmla="*/ 376 w 1025"/>
                <a:gd name="T111" fmla="*/ 13 h 1121"/>
                <a:gd name="T112" fmla="*/ 402 w 1025"/>
                <a:gd name="T113" fmla="*/ 4 h 1121"/>
                <a:gd name="T114" fmla="*/ 464 w 1025"/>
                <a:gd name="T115" fmla="*/ 12 h 1121"/>
                <a:gd name="T116" fmla="*/ 496 w 1025"/>
                <a:gd name="T117" fmla="*/ 71 h 1121"/>
                <a:gd name="T118" fmla="*/ 544 w 1025"/>
                <a:gd name="T119" fmla="*/ 93 h 1121"/>
                <a:gd name="T120" fmla="*/ 605 w 1025"/>
                <a:gd name="T121" fmla="*/ 85 h 1121"/>
                <a:gd name="T122" fmla="*/ 626 w 1025"/>
                <a:gd name="T123" fmla="*/ 67 h 1121"/>
                <a:gd name="T124" fmla="*/ 749 w 1025"/>
                <a:gd name="T125" fmla="*/ 87 h 11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5"/>
                <a:gd name="T190" fmla="*/ 0 h 1121"/>
                <a:gd name="T191" fmla="*/ 1025 w 1025"/>
                <a:gd name="T192" fmla="*/ 1121 h 11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5" h="1121">
                  <a:moveTo>
                    <a:pt x="766" y="88"/>
                  </a:moveTo>
                  <a:lnTo>
                    <a:pt x="770" y="95"/>
                  </a:lnTo>
                  <a:lnTo>
                    <a:pt x="773" y="101"/>
                  </a:lnTo>
                  <a:lnTo>
                    <a:pt x="776" y="107"/>
                  </a:lnTo>
                  <a:lnTo>
                    <a:pt x="781" y="112"/>
                  </a:lnTo>
                  <a:lnTo>
                    <a:pt x="784" y="119"/>
                  </a:lnTo>
                  <a:lnTo>
                    <a:pt x="789" y="123"/>
                  </a:lnTo>
                  <a:lnTo>
                    <a:pt x="792" y="130"/>
                  </a:lnTo>
                  <a:lnTo>
                    <a:pt x="794" y="138"/>
                  </a:lnTo>
                  <a:lnTo>
                    <a:pt x="794" y="144"/>
                  </a:lnTo>
                  <a:lnTo>
                    <a:pt x="792" y="151"/>
                  </a:lnTo>
                  <a:lnTo>
                    <a:pt x="792" y="157"/>
                  </a:lnTo>
                  <a:lnTo>
                    <a:pt x="790" y="162"/>
                  </a:lnTo>
                  <a:lnTo>
                    <a:pt x="790" y="165"/>
                  </a:lnTo>
                  <a:lnTo>
                    <a:pt x="789" y="170"/>
                  </a:lnTo>
                  <a:lnTo>
                    <a:pt x="789" y="176"/>
                  </a:lnTo>
                  <a:lnTo>
                    <a:pt x="789" y="183"/>
                  </a:lnTo>
                  <a:lnTo>
                    <a:pt x="789" y="189"/>
                  </a:lnTo>
                  <a:lnTo>
                    <a:pt x="790" y="194"/>
                  </a:lnTo>
                  <a:lnTo>
                    <a:pt x="792" y="197"/>
                  </a:lnTo>
                  <a:lnTo>
                    <a:pt x="792" y="203"/>
                  </a:lnTo>
                  <a:lnTo>
                    <a:pt x="794" y="208"/>
                  </a:lnTo>
                  <a:lnTo>
                    <a:pt x="795" y="213"/>
                  </a:lnTo>
                  <a:lnTo>
                    <a:pt x="797" y="219"/>
                  </a:lnTo>
                  <a:lnTo>
                    <a:pt x="798" y="224"/>
                  </a:lnTo>
                  <a:lnTo>
                    <a:pt x="800" y="229"/>
                  </a:lnTo>
                  <a:lnTo>
                    <a:pt x="803" y="234"/>
                  </a:lnTo>
                  <a:lnTo>
                    <a:pt x="803" y="239"/>
                  </a:lnTo>
                  <a:lnTo>
                    <a:pt x="805" y="240"/>
                  </a:lnTo>
                  <a:lnTo>
                    <a:pt x="805" y="242"/>
                  </a:lnTo>
                  <a:lnTo>
                    <a:pt x="808" y="261"/>
                  </a:lnTo>
                  <a:lnTo>
                    <a:pt x="813" y="280"/>
                  </a:lnTo>
                  <a:lnTo>
                    <a:pt x="819" y="298"/>
                  </a:lnTo>
                  <a:lnTo>
                    <a:pt x="822" y="307"/>
                  </a:lnTo>
                  <a:lnTo>
                    <a:pt x="827" y="315"/>
                  </a:lnTo>
                  <a:lnTo>
                    <a:pt x="832" y="325"/>
                  </a:lnTo>
                  <a:lnTo>
                    <a:pt x="837" y="333"/>
                  </a:lnTo>
                  <a:lnTo>
                    <a:pt x="842" y="341"/>
                  </a:lnTo>
                  <a:lnTo>
                    <a:pt x="848" y="347"/>
                  </a:lnTo>
                  <a:lnTo>
                    <a:pt x="854" y="355"/>
                  </a:lnTo>
                  <a:lnTo>
                    <a:pt x="861" y="362"/>
                  </a:lnTo>
                  <a:lnTo>
                    <a:pt x="869" y="368"/>
                  </a:lnTo>
                  <a:lnTo>
                    <a:pt x="877" y="374"/>
                  </a:lnTo>
                  <a:lnTo>
                    <a:pt x="880" y="379"/>
                  </a:lnTo>
                  <a:lnTo>
                    <a:pt x="883" y="384"/>
                  </a:lnTo>
                  <a:lnTo>
                    <a:pt x="886" y="387"/>
                  </a:lnTo>
                  <a:lnTo>
                    <a:pt x="889" y="392"/>
                  </a:lnTo>
                  <a:lnTo>
                    <a:pt x="896" y="398"/>
                  </a:lnTo>
                  <a:lnTo>
                    <a:pt x="902" y="403"/>
                  </a:lnTo>
                  <a:lnTo>
                    <a:pt x="907" y="408"/>
                  </a:lnTo>
                  <a:lnTo>
                    <a:pt x="913" y="410"/>
                  </a:lnTo>
                  <a:lnTo>
                    <a:pt x="920" y="411"/>
                  </a:lnTo>
                  <a:lnTo>
                    <a:pt x="926" y="413"/>
                  </a:lnTo>
                  <a:lnTo>
                    <a:pt x="934" y="413"/>
                  </a:lnTo>
                  <a:lnTo>
                    <a:pt x="942" y="413"/>
                  </a:lnTo>
                  <a:lnTo>
                    <a:pt x="952" y="413"/>
                  </a:lnTo>
                  <a:lnTo>
                    <a:pt x="961" y="413"/>
                  </a:lnTo>
                  <a:lnTo>
                    <a:pt x="974" y="411"/>
                  </a:lnTo>
                  <a:lnTo>
                    <a:pt x="981" y="411"/>
                  </a:lnTo>
                  <a:lnTo>
                    <a:pt x="987" y="411"/>
                  </a:lnTo>
                  <a:lnTo>
                    <a:pt x="995" y="411"/>
                  </a:lnTo>
                  <a:lnTo>
                    <a:pt x="1003" y="411"/>
                  </a:lnTo>
                  <a:lnTo>
                    <a:pt x="1011" y="411"/>
                  </a:lnTo>
                  <a:lnTo>
                    <a:pt x="1019" y="413"/>
                  </a:lnTo>
                  <a:lnTo>
                    <a:pt x="1021" y="414"/>
                  </a:lnTo>
                  <a:lnTo>
                    <a:pt x="1022" y="416"/>
                  </a:lnTo>
                  <a:lnTo>
                    <a:pt x="1024" y="421"/>
                  </a:lnTo>
                  <a:lnTo>
                    <a:pt x="1025" y="424"/>
                  </a:lnTo>
                  <a:lnTo>
                    <a:pt x="1025" y="426"/>
                  </a:lnTo>
                  <a:lnTo>
                    <a:pt x="1025" y="427"/>
                  </a:lnTo>
                  <a:lnTo>
                    <a:pt x="1025" y="429"/>
                  </a:lnTo>
                  <a:lnTo>
                    <a:pt x="1021" y="434"/>
                  </a:lnTo>
                  <a:lnTo>
                    <a:pt x="1014" y="437"/>
                  </a:lnTo>
                  <a:lnTo>
                    <a:pt x="1008" y="438"/>
                  </a:lnTo>
                  <a:lnTo>
                    <a:pt x="1001" y="440"/>
                  </a:lnTo>
                  <a:lnTo>
                    <a:pt x="995" y="443"/>
                  </a:lnTo>
                  <a:lnTo>
                    <a:pt x="987" y="445"/>
                  </a:lnTo>
                  <a:lnTo>
                    <a:pt x="981" y="448"/>
                  </a:lnTo>
                  <a:lnTo>
                    <a:pt x="976" y="451"/>
                  </a:lnTo>
                  <a:lnTo>
                    <a:pt x="973" y="454"/>
                  </a:lnTo>
                  <a:lnTo>
                    <a:pt x="971" y="459"/>
                  </a:lnTo>
                  <a:lnTo>
                    <a:pt x="968" y="465"/>
                  </a:lnTo>
                  <a:lnTo>
                    <a:pt x="965" y="473"/>
                  </a:lnTo>
                  <a:lnTo>
                    <a:pt x="963" y="480"/>
                  </a:lnTo>
                  <a:lnTo>
                    <a:pt x="961" y="488"/>
                  </a:lnTo>
                  <a:lnTo>
                    <a:pt x="960" y="496"/>
                  </a:lnTo>
                  <a:lnTo>
                    <a:pt x="957" y="502"/>
                  </a:lnTo>
                  <a:lnTo>
                    <a:pt x="953" y="512"/>
                  </a:lnTo>
                  <a:lnTo>
                    <a:pt x="950" y="517"/>
                  </a:lnTo>
                  <a:lnTo>
                    <a:pt x="944" y="523"/>
                  </a:lnTo>
                  <a:lnTo>
                    <a:pt x="939" y="528"/>
                  </a:lnTo>
                  <a:lnTo>
                    <a:pt x="933" y="533"/>
                  </a:lnTo>
                  <a:lnTo>
                    <a:pt x="925" y="536"/>
                  </a:lnTo>
                  <a:lnTo>
                    <a:pt x="918" y="539"/>
                  </a:lnTo>
                  <a:lnTo>
                    <a:pt x="910" y="542"/>
                  </a:lnTo>
                  <a:lnTo>
                    <a:pt x="904" y="544"/>
                  </a:lnTo>
                  <a:lnTo>
                    <a:pt x="902" y="550"/>
                  </a:lnTo>
                  <a:lnTo>
                    <a:pt x="901" y="557"/>
                  </a:lnTo>
                  <a:lnTo>
                    <a:pt x="896" y="568"/>
                  </a:lnTo>
                  <a:lnTo>
                    <a:pt x="891" y="577"/>
                  </a:lnTo>
                  <a:lnTo>
                    <a:pt x="886" y="585"/>
                  </a:lnTo>
                  <a:lnTo>
                    <a:pt x="883" y="590"/>
                  </a:lnTo>
                  <a:lnTo>
                    <a:pt x="880" y="593"/>
                  </a:lnTo>
                  <a:lnTo>
                    <a:pt x="877" y="597"/>
                  </a:lnTo>
                  <a:lnTo>
                    <a:pt x="872" y="600"/>
                  </a:lnTo>
                  <a:lnTo>
                    <a:pt x="867" y="603"/>
                  </a:lnTo>
                  <a:lnTo>
                    <a:pt x="862" y="605"/>
                  </a:lnTo>
                  <a:lnTo>
                    <a:pt x="856" y="608"/>
                  </a:lnTo>
                  <a:lnTo>
                    <a:pt x="849" y="609"/>
                  </a:lnTo>
                  <a:lnTo>
                    <a:pt x="848" y="614"/>
                  </a:lnTo>
                  <a:lnTo>
                    <a:pt x="846" y="619"/>
                  </a:lnTo>
                  <a:lnTo>
                    <a:pt x="842" y="627"/>
                  </a:lnTo>
                  <a:lnTo>
                    <a:pt x="837" y="635"/>
                  </a:lnTo>
                  <a:lnTo>
                    <a:pt x="834" y="638"/>
                  </a:lnTo>
                  <a:lnTo>
                    <a:pt x="832" y="643"/>
                  </a:lnTo>
                  <a:lnTo>
                    <a:pt x="832" y="648"/>
                  </a:lnTo>
                  <a:lnTo>
                    <a:pt x="830" y="653"/>
                  </a:lnTo>
                  <a:lnTo>
                    <a:pt x="830" y="662"/>
                  </a:lnTo>
                  <a:lnTo>
                    <a:pt x="829" y="672"/>
                  </a:lnTo>
                  <a:lnTo>
                    <a:pt x="827" y="681"/>
                  </a:lnTo>
                  <a:lnTo>
                    <a:pt x="826" y="686"/>
                  </a:lnTo>
                  <a:lnTo>
                    <a:pt x="826" y="689"/>
                  </a:lnTo>
                  <a:lnTo>
                    <a:pt x="822" y="697"/>
                  </a:lnTo>
                  <a:lnTo>
                    <a:pt x="821" y="713"/>
                  </a:lnTo>
                  <a:lnTo>
                    <a:pt x="821" y="728"/>
                  </a:lnTo>
                  <a:lnTo>
                    <a:pt x="821" y="756"/>
                  </a:lnTo>
                  <a:lnTo>
                    <a:pt x="821" y="771"/>
                  </a:lnTo>
                  <a:lnTo>
                    <a:pt x="819" y="785"/>
                  </a:lnTo>
                  <a:lnTo>
                    <a:pt x="819" y="800"/>
                  </a:lnTo>
                  <a:lnTo>
                    <a:pt x="816" y="814"/>
                  </a:lnTo>
                  <a:lnTo>
                    <a:pt x="816" y="816"/>
                  </a:lnTo>
                  <a:lnTo>
                    <a:pt x="814" y="816"/>
                  </a:lnTo>
                  <a:lnTo>
                    <a:pt x="813" y="817"/>
                  </a:lnTo>
                  <a:lnTo>
                    <a:pt x="810" y="817"/>
                  </a:lnTo>
                  <a:lnTo>
                    <a:pt x="805" y="817"/>
                  </a:lnTo>
                  <a:lnTo>
                    <a:pt x="802" y="819"/>
                  </a:lnTo>
                  <a:lnTo>
                    <a:pt x="800" y="819"/>
                  </a:lnTo>
                  <a:lnTo>
                    <a:pt x="794" y="824"/>
                  </a:lnTo>
                  <a:lnTo>
                    <a:pt x="786" y="827"/>
                  </a:lnTo>
                  <a:lnTo>
                    <a:pt x="781" y="832"/>
                  </a:lnTo>
                  <a:lnTo>
                    <a:pt x="774" y="838"/>
                  </a:lnTo>
                  <a:lnTo>
                    <a:pt x="763" y="848"/>
                  </a:lnTo>
                  <a:lnTo>
                    <a:pt x="757" y="852"/>
                  </a:lnTo>
                  <a:lnTo>
                    <a:pt x="750" y="857"/>
                  </a:lnTo>
                  <a:lnTo>
                    <a:pt x="749" y="865"/>
                  </a:lnTo>
                  <a:lnTo>
                    <a:pt x="749" y="871"/>
                  </a:lnTo>
                  <a:lnTo>
                    <a:pt x="749" y="878"/>
                  </a:lnTo>
                  <a:lnTo>
                    <a:pt x="749" y="883"/>
                  </a:lnTo>
                  <a:lnTo>
                    <a:pt x="747" y="887"/>
                  </a:lnTo>
                  <a:lnTo>
                    <a:pt x="747" y="892"/>
                  </a:lnTo>
                  <a:lnTo>
                    <a:pt x="747" y="897"/>
                  </a:lnTo>
                  <a:lnTo>
                    <a:pt x="747" y="900"/>
                  </a:lnTo>
                  <a:lnTo>
                    <a:pt x="747" y="908"/>
                  </a:lnTo>
                  <a:lnTo>
                    <a:pt x="746" y="913"/>
                  </a:lnTo>
                  <a:lnTo>
                    <a:pt x="746" y="918"/>
                  </a:lnTo>
                  <a:lnTo>
                    <a:pt x="744" y="921"/>
                  </a:lnTo>
                  <a:lnTo>
                    <a:pt x="742" y="924"/>
                  </a:lnTo>
                  <a:lnTo>
                    <a:pt x="741" y="927"/>
                  </a:lnTo>
                  <a:lnTo>
                    <a:pt x="738" y="931"/>
                  </a:lnTo>
                  <a:lnTo>
                    <a:pt x="733" y="934"/>
                  </a:lnTo>
                  <a:lnTo>
                    <a:pt x="728" y="937"/>
                  </a:lnTo>
                  <a:lnTo>
                    <a:pt x="722" y="940"/>
                  </a:lnTo>
                  <a:lnTo>
                    <a:pt x="715" y="945"/>
                  </a:lnTo>
                  <a:lnTo>
                    <a:pt x="706" y="951"/>
                  </a:lnTo>
                  <a:lnTo>
                    <a:pt x="699" y="959"/>
                  </a:lnTo>
                  <a:lnTo>
                    <a:pt x="693" y="967"/>
                  </a:lnTo>
                  <a:lnTo>
                    <a:pt x="685" y="975"/>
                  </a:lnTo>
                  <a:lnTo>
                    <a:pt x="678" y="983"/>
                  </a:lnTo>
                  <a:lnTo>
                    <a:pt x="675" y="990"/>
                  </a:lnTo>
                  <a:lnTo>
                    <a:pt x="672" y="995"/>
                  </a:lnTo>
                  <a:lnTo>
                    <a:pt x="669" y="1004"/>
                  </a:lnTo>
                  <a:lnTo>
                    <a:pt x="664" y="1015"/>
                  </a:lnTo>
                  <a:lnTo>
                    <a:pt x="661" y="1025"/>
                  </a:lnTo>
                  <a:lnTo>
                    <a:pt x="656" y="1035"/>
                  </a:lnTo>
                  <a:lnTo>
                    <a:pt x="654" y="1039"/>
                  </a:lnTo>
                  <a:lnTo>
                    <a:pt x="651" y="1044"/>
                  </a:lnTo>
                  <a:lnTo>
                    <a:pt x="648" y="1049"/>
                  </a:lnTo>
                  <a:lnTo>
                    <a:pt x="643" y="1054"/>
                  </a:lnTo>
                  <a:lnTo>
                    <a:pt x="640" y="1057"/>
                  </a:lnTo>
                  <a:lnTo>
                    <a:pt x="635" y="1060"/>
                  </a:lnTo>
                  <a:lnTo>
                    <a:pt x="627" y="1071"/>
                  </a:lnTo>
                  <a:lnTo>
                    <a:pt x="619" y="1081"/>
                  </a:lnTo>
                  <a:lnTo>
                    <a:pt x="611" y="1089"/>
                  </a:lnTo>
                  <a:lnTo>
                    <a:pt x="602" y="1097"/>
                  </a:lnTo>
                  <a:lnTo>
                    <a:pt x="590" y="1105"/>
                  </a:lnTo>
                  <a:lnTo>
                    <a:pt x="581" y="1111"/>
                  </a:lnTo>
                  <a:lnTo>
                    <a:pt x="570" y="1118"/>
                  </a:lnTo>
                  <a:lnTo>
                    <a:pt x="558" y="1121"/>
                  </a:lnTo>
                  <a:lnTo>
                    <a:pt x="517" y="1119"/>
                  </a:lnTo>
                  <a:lnTo>
                    <a:pt x="496" y="1118"/>
                  </a:lnTo>
                  <a:lnTo>
                    <a:pt x="475" y="1116"/>
                  </a:lnTo>
                  <a:lnTo>
                    <a:pt x="469" y="1116"/>
                  </a:lnTo>
                  <a:lnTo>
                    <a:pt x="462" y="1114"/>
                  </a:lnTo>
                  <a:lnTo>
                    <a:pt x="461" y="1114"/>
                  </a:lnTo>
                  <a:lnTo>
                    <a:pt x="458" y="1113"/>
                  </a:lnTo>
                  <a:lnTo>
                    <a:pt x="454" y="1113"/>
                  </a:lnTo>
                  <a:lnTo>
                    <a:pt x="453" y="1110"/>
                  </a:lnTo>
                  <a:lnTo>
                    <a:pt x="450" y="1105"/>
                  </a:lnTo>
                  <a:lnTo>
                    <a:pt x="446" y="1100"/>
                  </a:lnTo>
                  <a:lnTo>
                    <a:pt x="443" y="1095"/>
                  </a:lnTo>
                  <a:lnTo>
                    <a:pt x="442" y="1089"/>
                  </a:lnTo>
                  <a:lnTo>
                    <a:pt x="440" y="1082"/>
                  </a:lnTo>
                  <a:lnTo>
                    <a:pt x="438" y="1076"/>
                  </a:lnTo>
                  <a:lnTo>
                    <a:pt x="435" y="1063"/>
                  </a:lnTo>
                  <a:lnTo>
                    <a:pt x="435" y="1051"/>
                  </a:lnTo>
                  <a:lnTo>
                    <a:pt x="434" y="1038"/>
                  </a:lnTo>
                  <a:lnTo>
                    <a:pt x="432" y="1023"/>
                  </a:lnTo>
                  <a:lnTo>
                    <a:pt x="430" y="1012"/>
                  </a:lnTo>
                  <a:lnTo>
                    <a:pt x="429" y="1004"/>
                  </a:lnTo>
                  <a:lnTo>
                    <a:pt x="427" y="996"/>
                  </a:lnTo>
                  <a:lnTo>
                    <a:pt x="422" y="982"/>
                  </a:lnTo>
                  <a:lnTo>
                    <a:pt x="418" y="966"/>
                  </a:lnTo>
                  <a:lnTo>
                    <a:pt x="416" y="958"/>
                  </a:lnTo>
                  <a:lnTo>
                    <a:pt x="414" y="951"/>
                  </a:lnTo>
                  <a:lnTo>
                    <a:pt x="413" y="915"/>
                  </a:lnTo>
                  <a:lnTo>
                    <a:pt x="411" y="879"/>
                  </a:lnTo>
                  <a:lnTo>
                    <a:pt x="410" y="844"/>
                  </a:lnTo>
                  <a:lnTo>
                    <a:pt x="410" y="808"/>
                  </a:lnTo>
                  <a:lnTo>
                    <a:pt x="410" y="795"/>
                  </a:lnTo>
                  <a:lnTo>
                    <a:pt x="410" y="780"/>
                  </a:lnTo>
                  <a:lnTo>
                    <a:pt x="411" y="766"/>
                  </a:lnTo>
                  <a:lnTo>
                    <a:pt x="413" y="760"/>
                  </a:lnTo>
                  <a:lnTo>
                    <a:pt x="414" y="753"/>
                  </a:lnTo>
                  <a:lnTo>
                    <a:pt x="416" y="748"/>
                  </a:lnTo>
                  <a:lnTo>
                    <a:pt x="419" y="742"/>
                  </a:lnTo>
                  <a:lnTo>
                    <a:pt x="424" y="737"/>
                  </a:lnTo>
                  <a:lnTo>
                    <a:pt x="427" y="732"/>
                  </a:lnTo>
                  <a:lnTo>
                    <a:pt x="430" y="728"/>
                  </a:lnTo>
                  <a:lnTo>
                    <a:pt x="434" y="723"/>
                  </a:lnTo>
                  <a:lnTo>
                    <a:pt x="435" y="721"/>
                  </a:lnTo>
                  <a:lnTo>
                    <a:pt x="437" y="720"/>
                  </a:lnTo>
                  <a:lnTo>
                    <a:pt x="434" y="712"/>
                  </a:lnTo>
                  <a:lnTo>
                    <a:pt x="432" y="705"/>
                  </a:lnTo>
                  <a:lnTo>
                    <a:pt x="429" y="699"/>
                  </a:lnTo>
                  <a:lnTo>
                    <a:pt x="427" y="692"/>
                  </a:lnTo>
                  <a:lnTo>
                    <a:pt x="422" y="683"/>
                  </a:lnTo>
                  <a:lnTo>
                    <a:pt x="416" y="673"/>
                  </a:lnTo>
                  <a:lnTo>
                    <a:pt x="411" y="664"/>
                  </a:lnTo>
                  <a:lnTo>
                    <a:pt x="403" y="654"/>
                  </a:lnTo>
                  <a:lnTo>
                    <a:pt x="397" y="643"/>
                  </a:lnTo>
                  <a:lnTo>
                    <a:pt x="392" y="638"/>
                  </a:lnTo>
                  <a:lnTo>
                    <a:pt x="387" y="632"/>
                  </a:lnTo>
                  <a:lnTo>
                    <a:pt x="384" y="629"/>
                  </a:lnTo>
                  <a:lnTo>
                    <a:pt x="381" y="622"/>
                  </a:lnTo>
                  <a:lnTo>
                    <a:pt x="376" y="617"/>
                  </a:lnTo>
                  <a:lnTo>
                    <a:pt x="373" y="613"/>
                  </a:lnTo>
                  <a:lnTo>
                    <a:pt x="370" y="606"/>
                  </a:lnTo>
                  <a:lnTo>
                    <a:pt x="368" y="603"/>
                  </a:lnTo>
                  <a:lnTo>
                    <a:pt x="366" y="601"/>
                  </a:lnTo>
                  <a:lnTo>
                    <a:pt x="366" y="600"/>
                  </a:lnTo>
                  <a:lnTo>
                    <a:pt x="365" y="600"/>
                  </a:lnTo>
                  <a:lnTo>
                    <a:pt x="366" y="592"/>
                  </a:lnTo>
                  <a:lnTo>
                    <a:pt x="368" y="582"/>
                  </a:lnTo>
                  <a:lnTo>
                    <a:pt x="371" y="573"/>
                  </a:lnTo>
                  <a:lnTo>
                    <a:pt x="373" y="563"/>
                  </a:lnTo>
                  <a:lnTo>
                    <a:pt x="374" y="553"/>
                  </a:lnTo>
                  <a:lnTo>
                    <a:pt x="374" y="544"/>
                  </a:lnTo>
                  <a:lnTo>
                    <a:pt x="374" y="541"/>
                  </a:lnTo>
                  <a:lnTo>
                    <a:pt x="373" y="536"/>
                  </a:lnTo>
                  <a:lnTo>
                    <a:pt x="373" y="531"/>
                  </a:lnTo>
                  <a:lnTo>
                    <a:pt x="371" y="528"/>
                  </a:lnTo>
                  <a:lnTo>
                    <a:pt x="368" y="523"/>
                  </a:lnTo>
                  <a:lnTo>
                    <a:pt x="366" y="518"/>
                  </a:lnTo>
                  <a:lnTo>
                    <a:pt x="363" y="515"/>
                  </a:lnTo>
                  <a:lnTo>
                    <a:pt x="360" y="512"/>
                  </a:lnTo>
                  <a:lnTo>
                    <a:pt x="355" y="509"/>
                  </a:lnTo>
                  <a:lnTo>
                    <a:pt x="350" y="507"/>
                  </a:lnTo>
                  <a:lnTo>
                    <a:pt x="344" y="505"/>
                  </a:lnTo>
                  <a:lnTo>
                    <a:pt x="339" y="504"/>
                  </a:lnTo>
                  <a:lnTo>
                    <a:pt x="334" y="502"/>
                  </a:lnTo>
                  <a:lnTo>
                    <a:pt x="330" y="501"/>
                  </a:lnTo>
                  <a:lnTo>
                    <a:pt x="328" y="501"/>
                  </a:lnTo>
                  <a:lnTo>
                    <a:pt x="326" y="501"/>
                  </a:lnTo>
                  <a:lnTo>
                    <a:pt x="323" y="494"/>
                  </a:lnTo>
                  <a:lnTo>
                    <a:pt x="318" y="489"/>
                  </a:lnTo>
                  <a:lnTo>
                    <a:pt x="315" y="486"/>
                  </a:lnTo>
                  <a:lnTo>
                    <a:pt x="310" y="485"/>
                  </a:lnTo>
                  <a:lnTo>
                    <a:pt x="307" y="483"/>
                  </a:lnTo>
                  <a:lnTo>
                    <a:pt x="302" y="481"/>
                  </a:lnTo>
                  <a:lnTo>
                    <a:pt x="299" y="481"/>
                  </a:lnTo>
                  <a:lnTo>
                    <a:pt x="294" y="481"/>
                  </a:lnTo>
                  <a:lnTo>
                    <a:pt x="290" y="483"/>
                  </a:lnTo>
                  <a:lnTo>
                    <a:pt x="286" y="483"/>
                  </a:lnTo>
                  <a:lnTo>
                    <a:pt x="277" y="486"/>
                  </a:lnTo>
                  <a:lnTo>
                    <a:pt x="266" y="491"/>
                  </a:lnTo>
                  <a:lnTo>
                    <a:pt x="254" y="494"/>
                  </a:lnTo>
                  <a:lnTo>
                    <a:pt x="250" y="502"/>
                  </a:lnTo>
                  <a:lnTo>
                    <a:pt x="246" y="507"/>
                  </a:lnTo>
                  <a:lnTo>
                    <a:pt x="245" y="512"/>
                  </a:lnTo>
                  <a:lnTo>
                    <a:pt x="243" y="513"/>
                  </a:lnTo>
                  <a:lnTo>
                    <a:pt x="243" y="515"/>
                  </a:lnTo>
                  <a:lnTo>
                    <a:pt x="243" y="521"/>
                  </a:lnTo>
                  <a:lnTo>
                    <a:pt x="242" y="523"/>
                  </a:lnTo>
                  <a:lnTo>
                    <a:pt x="242" y="525"/>
                  </a:lnTo>
                  <a:lnTo>
                    <a:pt x="240" y="526"/>
                  </a:lnTo>
                  <a:lnTo>
                    <a:pt x="238" y="528"/>
                  </a:lnTo>
                  <a:lnTo>
                    <a:pt x="235" y="528"/>
                  </a:lnTo>
                  <a:lnTo>
                    <a:pt x="232" y="528"/>
                  </a:lnTo>
                  <a:lnTo>
                    <a:pt x="229" y="528"/>
                  </a:lnTo>
                  <a:lnTo>
                    <a:pt x="226" y="526"/>
                  </a:lnTo>
                  <a:lnTo>
                    <a:pt x="218" y="525"/>
                  </a:lnTo>
                  <a:lnTo>
                    <a:pt x="211" y="521"/>
                  </a:lnTo>
                  <a:lnTo>
                    <a:pt x="197" y="518"/>
                  </a:lnTo>
                  <a:lnTo>
                    <a:pt x="182" y="515"/>
                  </a:lnTo>
                  <a:lnTo>
                    <a:pt x="154" y="509"/>
                  </a:lnTo>
                  <a:lnTo>
                    <a:pt x="125" y="504"/>
                  </a:lnTo>
                  <a:lnTo>
                    <a:pt x="110" y="502"/>
                  </a:lnTo>
                  <a:lnTo>
                    <a:pt x="96" y="501"/>
                  </a:lnTo>
                  <a:lnTo>
                    <a:pt x="93" y="497"/>
                  </a:lnTo>
                  <a:lnTo>
                    <a:pt x="90" y="496"/>
                  </a:lnTo>
                  <a:lnTo>
                    <a:pt x="83" y="491"/>
                  </a:lnTo>
                  <a:lnTo>
                    <a:pt x="80" y="486"/>
                  </a:lnTo>
                  <a:lnTo>
                    <a:pt x="77" y="481"/>
                  </a:lnTo>
                  <a:lnTo>
                    <a:pt x="74" y="477"/>
                  </a:lnTo>
                  <a:lnTo>
                    <a:pt x="69" y="472"/>
                  </a:lnTo>
                  <a:lnTo>
                    <a:pt x="64" y="467"/>
                  </a:lnTo>
                  <a:lnTo>
                    <a:pt x="61" y="464"/>
                  </a:lnTo>
                  <a:lnTo>
                    <a:pt x="58" y="462"/>
                  </a:lnTo>
                  <a:lnTo>
                    <a:pt x="53" y="453"/>
                  </a:lnTo>
                  <a:lnTo>
                    <a:pt x="50" y="443"/>
                  </a:lnTo>
                  <a:lnTo>
                    <a:pt x="45" y="435"/>
                  </a:lnTo>
                  <a:lnTo>
                    <a:pt x="40" y="427"/>
                  </a:lnTo>
                  <a:lnTo>
                    <a:pt x="35" y="421"/>
                  </a:lnTo>
                  <a:lnTo>
                    <a:pt x="29" y="413"/>
                  </a:lnTo>
                  <a:lnTo>
                    <a:pt x="21" y="408"/>
                  </a:lnTo>
                  <a:lnTo>
                    <a:pt x="13" y="402"/>
                  </a:lnTo>
                  <a:lnTo>
                    <a:pt x="8" y="392"/>
                  </a:lnTo>
                  <a:lnTo>
                    <a:pt x="5" y="384"/>
                  </a:lnTo>
                  <a:lnTo>
                    <a:pt x="2" y="376"/>
                  </a:lnTo>
                  <a:lnTo>
                    <a:pt x="2" y="368"/>
                  </a:lnTo>
                  <a:lnTo>
                    <a:pt x="0" y="360"/>
                  </a:lnTo>
                  <a:lnTo>
                    <a:pt x="2" y="352"/>
                  </a:lnTo>
                  <a:lnTo>
                    <a:pt x="3" y="344"/>
                  </a:lnTo>
                  <a:lnTo>
                    <a:pt x="5" y="336"/>
                  </a:lnTo>
                  <a:lnTo>
                    <a:pt x="8" y="330"/>
                  </a:lnTo>
                  <a:lnTo>
                    <a:pt x="10" y="322"/>
                  </a:lnTo>
                  <a:lnTo>
                    <a:pt x="18" y="306"/>
                  </a:lnTo>
                  <a:lnTo>
                    <a:pt x="24" y="290"/>
                  </a:lnTo>
                  <a:lnTo>
                    <a:pt x="27" y="283"/>
                  </a:lnTo>
                  <a:lnTo>
                    <a:pt x="30" y="275"/>
                  </a:lnTo>
                  <a:lnTo>
                    <a:pt x="30" y="264"/>
                  </a:lnTo>
                  <a:lnTo>
                    <a:pt x="30" y="253"/>
                  </a:lnTo>
                  <a:lnTo>
                    <a:pt x="32" y="245"/>
                  </a:lnTo>
                  <a:lnTo>
                    <a:pt x="32" y="237"/>
                  </a:lnTo>
                  <a:lnTo>
                    <a:pt x="32" y="231"/>
                  </a:lnTo>
                  <a:lnTo>
                    <a:pt x="32" y="224"/>
                  </a:lnTo>
                  <a:lnTo>
                    <a:pt x="32" y="219"/>
                  </a:lnTo>
                  <a:lnTo>
                    <a:pt x="32" y="215"/>
                  </a:lnTo>
                  <a:lnTo>
                    <a:pt x="32" y="210"/>
                  </a:lnTo>
                  <a:lnTo>
                    <a:pt x="32" y="208"/>
                  </a:lnTo>
                  <a:lnTo>
                    <a:pt x="32" y="205"/>
                  </a:lnTo>
                  <a:lnTo>
                    <a:pt x="30" y="203"/>
                  </a:lnTo>
                  <a:lnTo>
                    <a:pt x="30" y="202"/>
                  </a:lnTo>
                  <a:lnTo>
                    <a:pt x="30" y="200"/>
                  </a:lnTo>
                  <a:lnTo>
                    <a:pt x="30" y="202"/>
                  </a:lnTo>
                  <a:lnTo>
                    <a:pt x="32" y="203"/>
                  </a:lnTo>
                  <a:lnTo>
                    <a:pt x="34" y="203"/>
                  </a:lnTo>
                  <a:lnTo>
                    <a:pt x="37" y="203"/>
                  </a:lnTo>
                  <a:lnTo>
                    <a:pt x="38" y="202"/>
                  </a:lnTo>
                  <a:lnTo>
                    <a:pt x="40" y="202"/>
                  </a:lnTo>
                  <a:lnTo>
                    <a:pt x="43" y="200"/>
                  </a:lnTo>
                  <a:lnTo>
                    <a:pt x="45" y="199"/>
                  </a:lnTo>
                  <a:lnTo>
                    <a:pt x="48" y="195"/>
                  </a:lnTo>
                  <a:lnTo>
                    <a:pt x="51" y="192"/>
                  </a:lnTo>
                  <a:lnTo>
                    <a:pt x="54" y="189"/>
                  </a:lnTo>
                  <a:lnTo>
                    <a:pt x="58" y="184"/>
                  </a:lnTo>
                  <a:lnTo>
                    <a:pt x="59" y="179"/>
                  </a:lnTo>
                  <a:lnTo>
                    <a:pt x="61" y="178"/>
                  </a:lnTo>
                  <a:lnTo>
                    <a:pt x="62" y="176"/>
                  </a:lnTo>
                  <a:lnTo>
                    <a:pt x="66" y="173"/>
                  </a:lnTo>
                  <a:lnTo>
                    <a:pt x="69" y="171"/>
                  </a:lnTo>
                  <a:lnTo>
                    <a:pt x="77" y="167"/>
                  </a:lnTo>
                  <a:lnTo>
                    <a:pt x="85" y="162"/>
                  </a:lnTo>
                  <a:lnTo>
                    <a:pt x="93" y="157"/>
                  </a:lnTo>
                  <a:lnTo>
                    <a:pt x="101" y="154"/>
                  </a:lnTo>
                  <a:lnTo>
                    <a:pt x="104" y="152"/>
                  </a:lnTo>
                  <a:lnTo>
                    <a:pt x="107" y="151"/>
                  </a:lnTo>
                  <a:lnTo>
                    <a:pt x="109" y="149"/>
                  </a:lnTo>
                  <a:lnTo>
                    <a:pt x="110" y="149"/>
                  </a:lnTo>
                  <a:lnTo>
                    <a:pt x="112" y="149"/>
                  </a:lnTo>
                  <a:lnTo>
                    <a:pt x="118" y="131"/>
                  </a:lnTo>
                  <a:lnTo>
                    <a:pt x="125" y="114"/>
                  </a:lnTo>
                  <a:lnTo>
                    <a:pt x="131" y="98"/>
                  </a:lnTo>
                  <a:lnTo>
                    <a:pt x="139" y="82"/>
                  </a:lnTo>
                  <a:lnTo>
                    <a:pt x="142" y="77"/>
                  </a:lnTo>
                  <a:lnTo>
                    <a:pt x="144" y="72"/>
                  </a:lnTo>
                  <a:lnTo>
                    <a:pt x="149" y="63"/>
                  </a:lnTo>
                  <a:lnTo>
                    <a:pt x="150" y="58"/>
                  </a:lnTo>
                  <a:lnTo>
                    <a:pt x="154" y="55"/>
                  </a:lnTo>
                  <a:lnTo>
                    <a:pt x="157" y="51"/>
                  </a:lnTo>
                  <a:lnTo>
                    <a:pt x="162" y="50"/>
                  </a:lnTo>
                  <a:lnTo>
                    <a:pt x="166" y="48"/>
                  </a:lnTo>
                  <a:lnTo>
                    <a:pt x="170" y="47"/>
                  </a:lnTo>
                  <a:lnTo>
                    <a:pt x="176" y="45"/>
                  </a:lnTo>
                  <a:lnTo>
                    <a:pt x="181" y="43"/>
                  </a:lnTo>
                  <a:lnTo>
                    <a:pt x="184" y="42"/>
                  </a:lnTo>
                  <a:lnTo>
                    <a:pt x="187" y="40"/>
                  </a:lnTo>
                  <a:lnTo>
                    <a:pt x="190" y="40"/>
                  </a:lnTo>
                  <a:lnTo>
                    <a:pt x="195" y="39"/>
                  </a:lnTo>
                  <a:lnTo>
                    <a:pt x="198" y="37"/>
                  </a:lnTo>
                  <a:lnTo>
                    <a:pt x="200" y="37"/>
                  </a:lnTo>
                  <a:lnTo>
                    <a:pt x="203" y="37"/>
                  </a:lnTo>
                  <a:lnTo>
                    <a:pt x="206" y="37"/>
                  </a:lnTo>
                  <a:lnTo>
                    <a:pt x="211" y="36"/>
                  </a:lnTo>
                  <a:lnTo>
                    <a:pt x="218" y="36"/>
                  </a:lnTo>
                  <a:lnTo>
                    <a:pt x="224" y="34"/>
                  </a:lnTo>
                  <a:lnTo>
                    <a:pt x="229" y="34"/>
                  </a:lnTo>
                  <a:lnTo>
                    <a:pt x="234" y="32"/>
                  </a:lnTo>
                  <a:lnTo>
                    <a:pt x="237" y="32"/>
                  </a:lnTo>
                  <a:lnTo>
                    <a:pt x="240" y="31"/>
                  </a:lnTo>
                  <a:lnTo>
                    <a:pt x="243" y="29"/>
                  </a:lnTo>
                  <a:lnTo>
                    <a:pt x="245" y="29"/>
                  </a:lnTo>
                  <a:lnTo>
                    <a:pt x="250" y="28"/>
                  </a:lnTo>
                  <a:lnTo>
                    <a:pt x="253" y="26"/>
                  </a:lnTo>
                  <a:lnTo>
                    <a:pt x="254" y="26"/>
                  </a:lnTo>
                  <a:lnTo>
                    <a:pt x="256" y="26"/>
                  </a:lnTo>
                  <a:lnTo>
                    <a:pt x="258" y="26"/>
                  </a:lnTo>
                  <a:lnTo>
                    <a:pt x="259" y="26"/>
                  </a:lnTo>
                  <a:lnTo>
                    <a:pt x="261" y="26"/>
                  </a:lnTo>
                  <a:lnTo>
                    <a:pt x="264" y="26"/>
                  </a:lnTo>
                  <a:lnTo>
                    <a:pt x="269" y="26"/>
                  </a:lnTo>
                  <a:lnTo>
                    <a:pt x="270" y="26"/>
                  </a:lnTo>
                  <a:lnTo>
                    <a:pt x="274" y="26"/>
                  </a:lnTo>
                  <a:lnTo>
                    <a:pt x="278" y="26"/>
                  </a:lnTo>
                  <a:lnTo>
                    <a:pt x="282" y="26"/>
                  </a:lnTo>
                  <a:lnTo>
                    <a:pt x="286" y="26"/>
                  </a:lnTo>
                  <a:lnTo>
                    <a:pt x="293" y="24"/>
                  </a:lnTo>
                  <a:lnTo>
                    <a:pt x="299" y="24"/>
                  </a:lnTo>
                  <a:lnTo>
                    <a:pt x="306" y="24"/>
                  </a:lnTo>
                  <a:lnTo>
                    <a:pt x="314" y="23"/>
                  </a:lnTo>
                  <a:lnTo>
                    <a:pt x="322" y="21"/>
                  </a:lnTo>
                  <a:lnTo>
                    <a:pt x="325" y="21"/>
                  </a:lnTo>
                  <a:lnTo>
                    <a:pt x="330" y="21"/>
                  </a:lnTo>
                  <a:lnTo>
                    <a:pt x="341" y="20"/>
                  </a:lnTo>
                  <a:lnTo>
                    <a:pt x="352" y="18"/>
                  </a:lnTo>
                  <a:lnTo>
                    <a:pt x="363" y="15"/>
                  </a:lnTo>
                  <a:lnTo>
                    <a:pt x="368" y="15"/>
                  </a:lnTo>
                  <a:lnTo>
                    <a:pt x="373" y="13"/>
                  </a:lnTo>
                  <a:lnTo>
                    <a:pt x="376" y="13"/>
                  </a:lnTo>
                  <a:lnTo>
                    <a:pt x="379" y="12"/>
                  </a:lnTo>
                  <a:lnTo>
                    <a:pt x="382" y="12"/>
                  </a:lnTo>
                  <a:lnTo>
                    <a:pt x="386" y="12"/>
                  </a:lnTo>
                  <a:lnTo>
                    <a:pt x="387" y="12"/>
                  </a:lnTo>
                  <a:lnTo>
                    <a:pt x="392" y="8"/>
                  </a:lnTo>
                  <a:lnTo>
                    <a:pt x="397" y="5"/>
                  </a:lnTo>
                  <a:lnTo>
                    <a:pt x="402" y="4"/>
                  </a:lnTo>
                  <a:lnTo>
                    <a:pt x="406" y="2"/>
                  </a:lnTo>
                  <a:lnTo>
                    <a:pt x="411" y="2"/>
                  </a:lnTo>
                  <a:lnTo>
                    <a:pt x="416" y="0"/>
                  </a:lnTo>
                  <a:lnTo>
                    <a:pt x="424" y="0"/>
                  </a:lnTo>
                  <a:lnTo>
                    <a:pt x="434" y="2"/>
                  </a:lnTo>
                  <a:lnTo>
                    <a:pt x="443" y="5"/>
                  </a:lnTo>
                  <a:lnTo>
                    <a:pt x="454" y="8"/>
                  </a:lnTo>
                  <a:lnTo>
                    <a:pt x="464" y="12"/>
                  </a:lnTo>
                  <a:lnTo>
                    <a:pt x="469" y="18"/>
                  </a:lnTo>
                  <a:lnTo>
                    <a:pt x="474" y="26"/>
                  </a:lnTo>
                  <a:lnTo>
                    <a:pt x="477" y="32"/>
                  </a:lnTo>
                  <a:lnTo>
                    <a:pt x="480" y="39"/>
                  </a:lnTo>
                  <a:lnTo>
                    <a:pt x="485" y="50"/>
                  </a:lnTo>
                  <a:lnTo>
                    <a:pt x="490" y="61"/>
                  </a:lnTo>
                  <a:lnTo>
                    <a:pt x="493" y="66"/>
                  </a:lnTo>
                  <a:lnTo>
                    <a:pt x="496" y="71"/>
                  </a:lnTo>
                  <a:lnTo>
                    <a:pt x="501" y="74"/>
                  </a:lnTo>
                  <a:lnTo>
                    <a:pt x="506" y="79"/>
                  </a:lnTo>
                  <a:lnTo>
                    <a:pt x="510" y="82"/>
                  </a:lnTo>
                  <a:lnTo>
                    <a:pt x="518" y="87"/>
                  </a:lnTo>
                  <a:lnTo>
                    <a:pt x="526" y="90"/>
                  </a:lnTo>
                  <a:lnTo>
                    <a:pt x="531" y="91"/>
                  </a:lnTo>
                  <a:lnTo>
                    <a:pt x="536" y="93"/>
                  </a:lnTo>
                  <a:lnTo>
                    <a:pt x="544" y="93"/>
                  </a:lnTo>
                  <a:lnTo>
                    <a:pt x="552" y="93"/>
                  </a:lnTo>
                  <a:lnTo>
                    <a:pt x="570" y="93"/>
                  </a:lnTo>
                  <a:lnTo>
                    <a:pt x="578" y="91"/>
                  </a:lnTo>
                  <a:lnTo>
                    <a:pt x="586" y="91"/>
                  </a:lnTo>
                  <a:lnTo>
                    <a:pt x="594" y="90"/>
                  </a:lnTo>
                  <a:lnTo>
                    <a:pt x="602" y="88"/>
                  </a:lnTo>
                  <a:lnTo>
                    <a:pt x="603" y="87"/>
                  </a:lnTo>
                  <a:lnTo>
                    <a:pt x="605" y="85"/>
                  </a:lnTo>
                  <a:lnTo>
                    <a:pt x="606" y="83"/>
                  </a:lnTo>
                  <a:lnTo>
                    <a:pt x="608" y="80"/>
                  </a:lnTo>
                  <a:lnTo>
                    <a:pt x="610" y="75"/>
                  </a:lnTo>
                  <a:lnTo>
                    <a:pt x="611" y="74"/>
                  </a:lnTo>
                  <a:lnTo>
                    <a:pt x="613" y="71"/>
                  </a:lnTo>
                  <a:lnTo>
                    <a:pt x="616" y="69"/>
                  </a:lnTo>
                  <a:lnTo>
                    <a:pt x="621" y="67"/>
                  </a:lnTo>
                  <a:lnTo>
                    <a:pt x="626" y="67"/>
                  </a:lnTo>
                  <a:lnTo>
                    <a:pt x="629" y="66"/>
                  </a:lnTo>
                  <a:lnTo>
                    <a:pt x="648" y="69"/>
                  </a:lnTo>
                  <a:lnTo>
                    <a:pt x="664" y="72"/>
                  </a:lnTo>
                  <a:lnTo>
                    <a:pt x="682" y="75"/>
                  </a:lnTo>
                  <a:lnTo>
                    <a:pt x="698" y="79"/>
                  </a:lnTo>
                  <a:lnTo>
                    <a:pt x="714" y="82"/>
                  </a:lnTo>
                  <a:lnTo>
                    <a:pt x="731" y="85"/>
                  </a:lnTo>
                  <a:lnTo>
                    <a:pt x="749" y="87"/>
                  </a:lnTo>
                  <a:lnTo>
                    <a:pt x="766" y="88"/>
                  </a:lnTo>
                  <a:close/>
                </a:path>
              </a:pathLst>
            </a:custGeom>
            <a:solidFill>
              <a:srgbClr val="5EA4F8">
                <a:alpha val="56078"/>
              </a:srgbClr>
            </a:solidFill>
            <a:ln w="9525">
              <a:noFill/>
              <a:round/>
              <a:headEnd/>
              <a:tailEnd/>
            </a:ln>
          </p:spPr>
          <p:txBody>
            <a:bodyPr/>
            <a:lstStyle/>
            <a:p>
              <a:endParaRPr lang="zh-TW" altLang="en-US"/>
            </a:p>
          </p:txBody>
        </p:sp>
        <p:sp>
          <p:nvSpPr>
            <p:cNvPr id="61460" name="Freeform 10"/>
            <p:cNvSpPr>
              <a:spLocks/>
            </p:cNvSpPr>
            <p:nvPr/>
          </p:nvSpPr>
          <p:spPr bwMode="auto">
            <a:xfrm>
              <a:off x="3796" y="895"/>
              <a:ext cx="2012" cy="2590"/>
            </a:xfrm>
            <a:custGeom>
              <a:avLst/>
              <a:gdLst>
                <a:gd name="T0" fmla="*/ 21 w 2012"/>
                <a:gd name="T1" fmla="*/ 277 h 2590"/>
                <a:gd name="T2" fmla="*/ 54 w 2012"/>
                <a:gd name="T3" fmla="*/ 371 h 2590"/>
                <a:gd name="T4" fmla="*/ 56 w 2012"/>
                <a:gd name="T5" fmla="*/ 539 h 2590"/>
                <a:gd name="T6" fmla="*/ 94 w 2012"/>
                <a:gd name="T7" fmla="*/ 608 h 2590"/>
                <a:gd name="T8" fmla="*/ 232 w 2012"/>
                <a:gd name="T9" fmla="*/ 500 h 2590"/>
                <a:gd name="T10" fmla="*/ 421 w 2012"/>
                <a:gd name="T11" fmla="*/ 558 h 2590"/>
                <a:gd name="T12" fmla="*/ 549 w 2012"/>
                <a:gd name="T13" fmla="*/ 671 h 2590"/>
                <a:gd name="T14" fmla="*/ 617 w 2012"/>
                <a:gd name="T15" fmla="*/ 942 h 2590"/>
                <a:gd name="T16" fmla="*/ 790 w 2012"/>
                <a:gd name="T17" fmla="*/ 1159 h 2590"/>
                <a:gd name="T18" fmla="*/ 816 w 2012"/>
                <a:gd name="T19" fmla="*/ 1125 h 2590"/>
                <a:gd name="T20" fmla="*/ 944 w 2012"/>
                <a:gd name="T21" fmla="*/ 1293 h 2590"/>
                <a:gd name="T22" fmla="*/ 1246 w 2012"/>
                <a:gd name="T23" fmla="*/ 1424 h 2590"/>
                <a:gd name="T24" fmla="*/ 1337 w 2012"/>
                <a:gd name="T25" fmla="*/ 1565 h 2590"/>
                <a:gd name="T26" fmla="*/ 1355 w 2012"/>
                <a:gd name="T27" fmla="*/ 1704 h 2590"/>
                <a:gd name="T28" fmla="*/ 1488 w 2012"/>
                <a:gd name="T29" fmla="*/ 1899 h 2590"/>
                <a:gd name="T30" fmla="*/ 1475 w 2012"/>
                <a:gd name="T31" fmla="*/ 2463 h 2590"/>
                <a:gd name="T32" fmla="*/ 1608 w 2012"/>
                <a:gd name="T33" fmla="*/ 2588 h 2590"/>
                <a:gd name="T34" fmla="*/ 1537 w 2012"/>
                <a:gd name="T35" fmla="*/ 2491 h 2590"/>
                <a:gd name="T36" fmla="*/ 1611 w 2012"/>
                <a:gd name="T37" fmla="*/ 2375 h 2590"/>
                <a:gd name="T38" fmla="*/ 1812 w 2012"/>
                <a:gd name="T39" fmla="*/ 2013 h 2590"/>
                <a:gd name="T40" fmla="*/ 2012 w 2012"/>
                <a:gd name="T41" fmla="*/ 1650 h 2590"/>
                <a:gd name="T42" fmla="*/ 1796 w 2012"/>
                <a:gd name="T43" fmla="*/ 1541 h 2590"/>
                <a:gd name="T44" fmla="*/ 1729 w 2012"/>
                <a:gd name="T45" fmla="*/ 1487 h 2590"/>
                <a:gd name="T46" fmla="*/ 1376 w 2012"/>
                <a:gd name="T47" fmla="*/ 1407 h 2590"/>
                <a:gd name="T48" fmla="*/ 1209 w 2012"/>
                <a:gd name="T49" fmla="*/ 1309 h 2590"/>
                <a:gd name="T50" fmla="*/ 1131 w 2012"/>
                <a:gd name="T51" fmla="*/ 1265 h 2590"/>
                <a:gd name="T52" fmla="*/ 1072 w 2012"/>
                <a:gd name="T53" fmla="*/ 1161 h 2590"/>
                <a:gd name="T54" fmla="*/ 1270 w 2012"/>
                <a:gd name="T55" fmla="*/ 1161 h 2590"/>
                <a:gd name="T56" fmla="*/ 1384 w 2012"/>
                <a:gd name="T57" fmla="*/ 1282 h 2590"/>
                <a:gd name="T58" fmla="*/ 1307 w 2012"/>
                <a:gd name="T59" fmla="*/ 1177 h 2590"/>
                <a:gd name="T60" fmla="*/ 1409 w 2012"/>
                <a:gd name="T61" fmla="*/ 948 h 2590"/>
                <a:gd name="T62" fmla="*/ 1532 w 2012"/>
                <a:gd name="T63" fmla="*/ 871 h 2590"/>
                <a:gd name="T64" fmla="*/ 1580 w 2012"/>
                <a:gd name="T65" fmla="*/ 732 h 2590"/>
                <a:gd name="T66" fmla="*/ 1672 w 2012"/>
                <a:gd name="T67" fmla="*/ 791 h 2590"/>
                <a:gd name="T68" fmla="*/ 1580 w 2012"/>
                <a:gd name="T69" fmla="*/ 628 h 2590"/>
                <a:gd name="T70" fmla="*/ 1500 w 2012"/>
                <a:gd name="T71" fmla="*/ 556 h 2590"/>
                <a:gd name="T72" fmla="*/ 1342 w 2012"/>
                <a:gd name="T73" fmla="*/ 460 h 2590"/>
                <a:gd name="T74" fmla="*/ 1281 w 2012"/>
                <a:gd name="T75" fmla="*/ 552 h 2590"/>
                <a:gd name="T76" fmla="*/ 1294 w 2012"/>
                <a:gd name="T77" fmla="*/ 687 h 2590"/>
                <a:gd name="T78" fmla="*/ 1222 w 2012"/>
                <a:gd name="T79" fmla="*/ 624 h 2590"/>
                <a:gd name="T80" fmla="*/ 1061 w 2012"/>
                <a:gd name="T81" fmla="*/ 486 h 2590"/>
                <a:gd name="T82" fmla="*/ 1115 w 2012"/>
                <a:gd name="T83" fmla="*/ 373 h 2590"/>
                <a:gd name="T84" fmla="*/ 1153 w 2012"/>
                <a:gd name="T85" fmla="*/ 413 h 2590"/>
                <a:gd name="T86" fmla="*/ 1211 w 2012"/>
                <a:gd name="T87" fmla="*/ 278 h 2590"/>
                <a:gd name="T88" fmla="*/ 1286 w 2012"/>
                <a:gd name="T89" fmla="*/ 289 h 2590"/>
                <a:gd name="T90" fmla="*/ 1384 w 2012"/>
                <a:gd name="T91" fmla="*/ 379 h 2590"/>
                <a:gd name="T92" fmla="*/ 1451 w 2012"/>
                <a:gd name="T93" fmla="*/ 435 h 2590"/>
                <a:gd name="T94" fmla="*/ 1448 w 2012"/>
                <a:gd name="T95" fmla="*/ 331 h 2590"/>
                <a:gd name="T96" fmla="*/ 1424 w 2012"/>
                <a:gd name="T97" fmla="*/ 216 h 2590"/>
                <a:gd name="T98" fmla="*/ 1390 w 2012"/>
                <a:gd name="T99" fmla="*/ 158 h 2590"/>
                <a:gd name="T100" fmla="*/ 1201 w 2012"/>
                <a:gd name="T101" fmla="*/ 46 h 2590"/>
                <a:gd name="T102" fmla="*/ 1136 w 2012"/>
                <a:gd name="T103" fmla="*/ 46 h 2590"/>
                <a:gd name="T104" fmla="*/ 1158 w 2012"/>
                <a:gd name="T105" fmla="*/ 210 h 2590"/>
                <a:gd name="T106" fmla="*/ 1037 w 2012"/>
                <a:gd name="T107" fmla="*/ 142 h 2590"/>
                <a:gd name="T108" fmla="*/ 944 w 2012"/>
                <a:gd name="T109" fmla="*/ 264 h 2590"/>
                <a:gd name="T110" fmla="*/ 741 w 2012"/>
                <a:gd name="T111" fmla="*/ 82 h 2590"/>
                <a:gd name="T112" fmla="*/ 678 w 2012"/>
                <a:gd name="T113" fmla="*/ 23 h 2590"/>
                <a:gd name="T114" fmla="*/ 577 w 2012"/>
                <a:gd name="T115" fmla="*/ 131 h 2590"/>
                <a:gd name="T116" fmla="*/ 680 w 2012"/>
                <a:gd name="T117" fmla="*/ 130 h 2590"/>
                <a:gd name="T118" fmla="*/ 739 w 2012"/>
                <a:gd name="T119" fmla="*/ 234 h 2590"/>
                <a:gd name="T120" fmla="*/ 777 w 2012"/>
                <a:gd name="T121" fmla="*/ 254 h 2590"/>
                <a:gd name="T122" fmla="*/ 485 w 2012"/>
                <a:gd name="T123" fmla="*/ 195 h 2590"/>
                <a:gd name="T124" fmla="*/ 128 w 2012"/>
                <a:gd name="T125" fmla="*/ 142 h 25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12"/>
                <a:gd name="T190" fmla="*/ 0 h 2590"/>
                <a:gd name="T191" fmla="*/ 2012 w 2012"/>
                <a:gd name="T192" fmla="*/ 2590 h 259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12" h="2590">
                  <a:moveTo>
                    <a:pt x="120" y="139"/>
                  </a:moveTo>
                  <a:lnTo>
                    <a:pt x="115" y="141"/>
                  </a:lnTo>
                  <a:lnTo>
                    <a:pt x="110" y="141"/>
                  </a:lnTo>
                  <a:lnTo>
                    <a:pt x="99" y="142"/>
                  </a:lnTo>
                  <a:lnTo>
                    <a:pt x="94" y="144"/>
                  </a:lnTo>
                  <a:lnTo>
                    <a:pt x="89" y="144"/>
                  </a:lnTo>
                  <a:lnTo>
                    <a:pt x="86" y="147"/>
                  </a:lnTo>
                  <a:lnTo>
                    <a:pt x="81" y="150"/>
                  </a:lnTo>
                  <a:lnTo>
                    <a:pt x="77" y="155"/>
                  </a:lnTo>
                  <a:lnTo>
                    <a:pt x="72" y="160"/>
                  </a:lnTo>
                  <a:lnTo>
                    <a:pt x="67" y="166"/>
                  </a:lnTo>
                  <a:lnTo>
                    <a:pt x="64" y="173"/>
                  </a:lnTo>
                  <a:lnTo>
                    <a:pt x="56" y="186"/>
                  </a:lnTo>
                  <a:lnTo>
                    <a:pt x="49" y="200"/>
                  </a:lnTo>
                  <a:lnTo>
                    <a:pt x="48" y="202"/>
                  </a:lnTo>
                  <a:lnTo>
                    <a:pt x="45" y="203"/>
                  </a:lnTo>
                  <a:lnTo>
                    <a:pt x="40" y="208"/>
                  </a:lnTo>
                  <a:lnTo>
                    <a:pt x="35" y="211"/>
                  </a:lnTo>
                  <a:lnTo>
                    <a:pt x="29" y="214"/>
                  </a:lnTo>
                  <a:lnTo>
                    <a:pt x="24" y="218"/>
                  </a:lnTo>
                  <a:lnTo>
                    <a:pt x="19" y="219"/>
                  </a:lnTo>
                  <a:lnTo>
                    <a:pt x="17" y="221"/>
                  </a:lnTo>
                  <a:lnTo>
                    <a:pt x="16" y="221"/>
                  </a:lnTo>
                  <a:lnTo>
                    <a:pt x="13" y="227"/>
                  </a:lnTo>
                  <a:lnTo>
                    <a:pt x="9" y="232"/>
                  </a:lnTo>
                  <a:lnTo>
                    <a:pt x="8" y="237"/>
                  </a:lnTo>
                  <a:lnTo>
                    <a:pt x="6" y="241"/>
                  </a:lnTo>
                  <a:lnTo>
                    <a:pt x="6" y="246"/>
                  </a:lnTo>
                  <a:lnTo>
                    <a:pt x="6" y="249"/>
                  </a:lnTo>
                  <a:lnTo>
                    <a:pt x="8" y="254"/>
                  </a:lnTo>
                  <a:lnTo>
                    <a:pt x="9" y="257"/>
                  </a:lnTo>
                  <a:lnTo>
                    <a:pt x="13" y="265"/>
                  </a:lnTo>
                  <a:lnTo>
                    <a:pt x="17" y="273"/>
                  </a:lnTo>
                  <a:lnTo>
                    <a:pt x="21" y="277"/>
                  </a:lnTo>
                  <a:lnTo>
                    <a:pt x="22" y="281"/>
                  </a:lnTo>
                  <a:lnTo>
                    <a:pt x="24" y="288"/>
                  </a:lnTo>
                  <a:lnTo>
                    <a:pt x="27" y="293"/>
                  </a:lnTo>
                  <a:lnTo>
                    <a:pt x="22" y="299"/>
                  </a:lnTo>
                  <a:lnTo>
                    <a:pt x="19" y="304"/>
                  </a:lnTo>
                  <a:lnTo>
                    <a:pt x="16" y="309"/>
                  </a:lnTo>
                  <a:lnTo>
                    <a:pt x="13" y="312"/>
                  </a:lnTo>
                  <a:lnTo>
                    <a:pt x="11" y="315"/>
                  </a:lnTo>
                  <a:lnTo>
                    <a:pt x="9" y="317"/>
                  </a:lnTo>
                  <a:lnTo>
                    <a:pt x="6" y="320"/>
                  </a:lnTo>
                  <a:lnTo>
                    <a:pt x="5" y="323"/>
                  </a:lnTo>
                  <a:lnTo>
                    <a:pt x="5" y="325"/>
                  </a:lnTo>
                  <a:lnTo>
                    <a:pt x="5" y="328"/>
                  </a:lnTo>
                  <a:lnTo>
                    <a:pt x="3" y="329"/>
                  </a:lnTo>
                  <a:lnTo>
                    <a:pt x="1" y="333"/>
                  </a:lnTo>
                  <a:lnTo>
                    <a:pt x="1" y="337"/>
                  </a:lnTo>
                  <a:lnTo>
                    <a:pt x="0" y="342"/>
                  </a:lnTo>
                  <a:lnTo>
                    <a:pt x="0" y="347"/>
                  </a:lnTo>
                  <a:lnTo>
                    <a:pt x="1" y="350"/>
                  </a:lnTo>
                  <a:lnTo>
                    <a:pt x="5" y="353"/>
                  </a:lnTo>
                  <a:lnTo>
                    <a:pt x="6" y="357"/>
                  </a:lnTo>
                  <a:lnTo>
                    <a:pt x="8" y="358"/>
                  </a:lnTo>
                  <a:lnTo>
                    <a:pt x="9" y="361"/>
                  </a:lnTo>
                  <a:lnTo>
                    <a:pt x="11" y="361"/>
                  </a:lnTo>
                  <a:lnTo>
                    <a:pt x="14" y="363"/>
                  </a:lnTo>
                  <a:lnTo>
                    <a:pt x="16" y="363"/>
                  </a:lnTo>
                  <a:lnTo>
                    <a:pt x="19" y="363"/>
                  </a:lnTo>
                  <a:lnTo>
                    <a:pt x="21" y="363"/>
                  </a:lnTo>
                  <a:lnTo>
                    <a:pt x="24" y="361"/>
                  </a:lnTo>
                  <a:lnTo>
                    <a:pt x="27" y="360"/>
                  </a:lnTo>
                  <a:lnTo>
                    <a:pt x="30" y="358"/>
                  </a:lnTo>
                  <a:lnTo>
                    <a:pt x="38" y="353"/>
                  </a:lnTo>
                  <a:lnTo>
                    <a:pt x="46" y="360"/>
                  </a:lnTo>
                  <a:lnTo>
                    <a:pt x="49" y="363"/>
                  </a:lnTo>
                  <a:lnTo>
                    <a:pt x="53" y="366"/>
                  </a:lnTo>
                  <a:lnTo>
                    <a:pt x="54" y="371"/>
                  </a:lnTo>
                  <a:lnTo>
                    <a:pt x="56" y="376"/>
                  </a:lnTo>
                  <a:lnTo>
                    <a:pt x="57" y="379"/>
                  </a:lnTo>
                  <a:lnTo>
                    <a:pt x="59" y="384"/>
                  </a:lnTo>
                  <a:lnTo>
                    <a:pt x="59" y="389"/>
                  </a:lnTo>
                  <a:lnTo>
                    <a:pt x="59" y="393"/>
                  </a:lnTo>
                  <a:lnTo>
                    <a:pt x="57" y="398"/>
                  </a:lnTo>
                  <a:lnTo>
                    <a:pt x="57" y="401"/>
                  </a:lnTo>
                  <a:lnTo>
                    <a:pt x="54" y="406"/>
                  </a:lnTo>
                  <a:lnTo>
                    <a:pt x="51" y="411"/>
                  </a:lnTo>
                  <a:lnTo>
                    <a:pt x="48" y="416"/>
                  </a:lnTo>
                  <a:lnTo>
                    <a:pt x="43" y="419"/>
                  </a:lnTo>
                  <a:lnTo>
                    <a:pt x="40" y="422"/>
                  </a:lnTo>
                  <a:lnTo>
                    <a:pt x="35" y="424"/>
                  </a:lnTo>
                  <a:lnTo>
                    <a:pt x="27" y="427"/>
                  </a:lnTo>
                  <a:lnTo>
                    <a:pt x="17" y="432"/>
                  </a:lnTo>
                  <a:lnTo>
                    <a:pt x="9" y="435"/>
                  </a:lnTo>
                  <a:lnTo>
                    <a:pt x="8" y="446"/>
                  </a:lnTo>
                  <a:lnTo>
                    <a:pt x="6" y="457"/>
                  </a:lnTo>
                  <a:lnTo>
                    <a:pt x="5" y="462"/>
                  </a:lnTo>
                  <a:lnTo>
                    <a:pt x="5" y="467"/>
                  </a:lnTo>
                  <a:lnTo>
                    <a:pt x="6" y="473"/>
                  </a:lnTo>
                  <a:lnTo>
                    <a:pt x="6" y="478"/>
                  </a:lnTo>
                  <a:lnTo>
                    <a:pt x="8" y="483"/>
                  </a:lnTo>
                  <a:lnTo>
                    <a:pt x="9" y="488"/>
                  </a:lnTo>
                  <a:lnTo>
                    <a:pt x="13" y="491"/>
                  </a:lnTo>
                  <a:lnTo>
                    <a:pt x="14" y="496"/>
                  </a:lnTo>
                  <a:lnTo>
                    <a:pt x="19" y="499"/>
                  </a:lnTo>
                  <a:lnTo>
                    <a:pt x="22" y="502"/>
                  </a:lnTo>
                  <a:lnTo>
                    <a:pt x="27" y="505"/>
                  </a:lnTo>
                  <a:lnTo>
                    <a:pt x="32" y="507"/>
                  </a:lnTo>
                  <a:lnTo>
                    <a:pt x="35" y="515"/>
                  </a:lnTo>
                  <a:lnTo>
                    <a:pt x="38" y="521"/>
                  </a:lnTo>
                  <a:lnTo>
                    <a:pt x="41" y="528"/>
                  </a:lnTo>
                  <a:lnTo>
                    <a:pt x="46" y="532"/>
                  </a:lnTo>
                  <a:lnTo>
                    <a:pt x="51" y="536"/>
                  </a:lnTo>
                  <a:lnTo>
                    <a:pt x="56" y="539"/>
                  </a:lnTo>
                  <a:lnTo>
                    <a:pt x="62" y="542"/>
                  </a:lnTo>
                  <a:lnTo>
                    <a:pt x="70" y="545"/>
                  </a:lnTo>
                  <a:lnTo>
                    <a:pt x="72" y="544"/>
                  </a:lnTo>
                  <a:lnTo>
                    <a:pt x="73" y="542"/>
                  </a:lnTo>
                  <a:lnTo>
                    <a:pt x="73" y="539"/>
                  </a:lnTo>
                  <a:lnTo>
                    <a:pt x="78" y="534"/>
                  </a:lnTo>
                  <a:lnTo>
                    <a:pt x="80" y="531"/>
                  </a:lnTo>
                  <a:lnTo>
                    <a:pt x="81" y="529"/>
                  </a:lnTo>
                  <a:lnTo>
                    <a:pt x="83" y="528"/>
                  </a:lnTo>
                  <a:lnTo>
                    <a:pt x="86" y="526"/>
                  </a:lnTo>
                  <a:lnTo>
                    <a:pt x="88" y="526"/>
                  </a:lnTo>
                  <a:lnTo>
                    <a:pt x="89" y="528"/>
                  </a:lnTo>
                  <a:lnTo>
                    <a:pt x="91" y="529"/>
                  </a:lnTo>
                  <a:lnTo>
                    <a:pt x="91" y="531"/>
                  </a:lnTo>
                  <a:lnTo>
                    <a:pt x="91" y="532"/>
                  </a:lnTo>
                  <a:lnTo>
                    <a:pt x="93" y="536"/>
                  </a:lnTo>
                  <a:lnTo>
                    <a:pt x="93" y="539"/>
                  </a:lnTo>
                  <a:lnTo>
                    <a:pt x="93" y="542"/>
                  </a:lnTo>
                  <a:lnTo>
                    <a:pt x="93" y="545"/>
                  </a:lnTo>
                  <a:lnTo>
                    <a:pt x="93" y="550"/>
                  </a:lnTo>
                  <a:lnTo>
                    <a:pt x="91" y="556"/>
                  </a:lnTo>
                  <a:lnTo>
                    <a:pt x="89" y="561"/>
                  </a:lnTo>
                  <a:lnTo>
                    <a:pt x="88" y="566"/>
                  </a:lnTo>
                  <a:lnTo>
                    <a:pt x="85" y="571"/>
                  </a:lnTo>
                  <a:lnTo>
                    <a:pt x="83" y="576"/>
                  </a:lnTo>
                  <a:lnTo>
                    <a:pt x="83" y="577"/>
                  </a:lnTo>
                  <a:lnTo>
                    <a:pt x="81" y="577"/>
                  </a:lnTo>
                  <a:lnTo>
                    <a:pt x="81" y="579"/>
                  </a:lnTo>
                  <a:lnTo>
                    <a:pt x="85" y="585"/>
                  </a:lnTo>
                  <a:lnTo>
                    <a:pt x="86" y="592"/>
                  </a:lnTo>
                  <a:lnTo>
                    <a:pt x="88" y="596"/>
                  </a:lnTo>
                  <a:lnTo>
                    <a:pt x="91" y="601"/>
                  </a:lnTo>
                  <a:lnTo>
                    <a:pt x="93" y="604"/>
                  </a:lnTo>
                  <a:lnTo>
                    <a:pt x="94" y="608"/>
                  </a:lnTo>
                  <a:lnTo>
                    <a:pt x="96" y="609"/>
                  </a:lnTo>
                  <a:lnTo>
                    <a:pt x="99" y="611"/>
                  </a:lnTo>
                  <a:lnTo>
                    <a:pt x="101" y="611"/>
                  </a:lnTo>
                  <a:lnTo>
                    <a:pt x="104" y="611"/>
                  </a:lnTo>
                  <a:lnTo>
                    <a:pt x="107" y="609"/>
                  </a:lnTo>
                  <a:lnTo>
                    <a:pt x="110" y="608"/>
                  </a:lnTo>
                  <a:lnTo>
                    <a:pt x="115" y="606"/>
                  </a:lnTo>
                  <a:lnTo>
                    <a:pt x="120" y="603"/>
                  </a:lnTo>
                  <a:lnTo>
                    <a:pt x="125" y="600"/>
                  </a:lnTo>
                  <a:lnTo>
                    <a:pt x="131" y="595"/>
                  </a:lnTo>
                  <a:lnTo>
                    <a:pt x="134" y="590"/>
                  </a:lnTo>
                  <a:lnTo>
                    <a:pt x="137" y="587"/>
                  </a:lnTo>
                  <a:lnTo>
                    <a:pt x="144" y="580"/>
                  </a:lnTo>
                  <a:lnTo>
                    <a:pt x="152" y="574"/>
                  </a:lnTo>
                  <a:lnTo>
                    <a:pt x="158" y="569"/>
                  </a:lnTo>
                  <a:lnTo>
                    <a:pt x="166" y="566"/>
                  </a:lnTo>
                  <a:lnTo>
                    <a:pt x="174" y="561"/>
                  </a:lnTo>
                  <a:lnTo>
                    <a:pt x="182" y="556"/>
                  </a:lnTo>
                  <a:lnTo>
                    <a:pt x="192" y="552"/>
                  </a:lnTo>
                  <a:lnTo>
                    <a:pt x="193" y="544"/>
                  </a:lnTo>
                  <a:lnTo>
                    <a:pt x="197" y="539"/>
                  </a:lnTo>
                  <a:lnTo>
                    <a:pt x="198" y="534"/>
                  </a:lnTo>
                  <a:lnTo>
                    <a:pt x="198" y="531"/>
                  </a:lnTo>
                  <a:lnTo>
                    <a:pt x="200" y="528"/>
                  </a:lnTo>
                  <a:lnTo>
                    <a:pt x="201" y="524"/>
                  </a:lnTo>
                  <a:lnTo>
                    <a:pt x="201" y="523"/>
                  </a:lnTo>
                  <a:lnTo>
                    <a:pt x="201" y="521"/>
                  </a:lnTo>
                  <a:lnTo>
                    <a:pt x="203" y="518"/>
                  </a:lnTo>
                  <a:lnTo>
                    <a:pt x="203" y="515"/>
                  </a:lnTo>
                  <a:lnTo>
                    <a:pt x="205" y="513"/>
                  </a:lnTo>
                  <a:lnTo>
                    <a:pt x="205" y="510"/>
                  </a:lnTo>
                  <a:lnTo>
                    <a:pt x="206" y="507"/>
                  </a:lnTo>
                  <a:lnTo>
                    <a:pt x="206" y="502"/>
                  </a:lnTo>
                  <a:lnTo>
                    <a:pt x="208" y="496"/>
                  </a:lnTo>
                  <a:lnTo>
                    <a:pt x="219" y="499"/>
                  </a:lnTo>
                  <a:lnTo>
                    <a:pt x="232" y="500"/>
                  </a:lnTo>
                  <a:lnTo>
                    <a:pt x="243" y="502"/>
                  </a:lnTo>
                  <a:lnTo>
                    <a:pt x="254" y="500"/>
                  </a:lnTo>
                  <a:lnTo>
                    <a:pt x="267" y="499"/>
                  </a:lnTo>
                  <a:lnTo>
                    <a:pt x="278" y="497"/>
                  </a:lnTo>
                  <a:lnTo>
                    <a:pt x="289" y="494"/>
                  </a:lnTo>
                  <a:lnTo>
                    <a:pt x="302" y="491"/>
                  </a:lnTo>
                  <a:lnTo>
                    <a:pt x="309" y="491"/>
                  </a:lnTo>
                  <a:lnTo>
                    <a:pt x="315" y="491"/>
                  </a:lnTo>
                  <a:lnTo>
                    <a:pt x="329" y="491"/>
                  </a:lnTo>
                  <a:lnTo>
                    <a:pt x="336" y="491"/>
                  </a:lnTo>
                  <a:lnTo>
                    <a:pt x="344" y="492"/>
                  </a:lnTo>
                  <a:lnTo>
                    <a:pt x="350" y="494"/>
                  </a:lnTo>
                  <a:lnTo>
                    <a:pt x="357" y="496"/>
                  </a:lnTo>
                  <a:lnTo>
                    <a:pt x="360" y="497"/>
                  </a:lnTo>
                  <a:lnTo>
                    <a:pt x="361" y="500"/>
                  </a:lnTo>
                  <a:lnTo>
                    <a:pt x="361" y="502"/>
                  </a:lnTo>
                  <a:lnTo>
                    <a:pt x="363" y="505"/>
                  </a:lnTo>
                  <a:lnTo>
                    <a:pt x="365" y="513"/>
                  </a:lnTo>
                  <a:lnTo>
                    <a:pt x="366" y="515"/>
                  </a:lnTo>
                  <a:lnTo>
                    <a:pt x="368" y="518"/>
                  </a:lnTo>
                  <a:lnTo>
                    <a:pt x="371" y="521"/>
                  </a:lnTo>
                  <a:lnTo>
                    <a:pt x="374" y="523"/>
                  </a:lnTo>
                  <a:lnTo>
                    <a:pt x="384" y="528"/>
                  </a:lnTo>
                  <a:lnTo>
                    <a:pt x="392" y="531"/>
                  </a:lnTo>
                  <a:lnTo>
                    <a:pt x="397" y="532"/>
                  </a:lnTo>
                  <a:lnTo>
                    <a:pt x="401" y="534"/>
                  </a:lnTo>
                  <a:lnTo>
                    <a:pt x="403" y="539"/>
                  </a:lnTo>
                  <a:lnTo>
                    <a:pt x="406" y="544"/>
                  </a:lnTo>
                  <a:lnTo>
                    <a:pt x="408" y="547"/>
                  </a:lnTo>
                  <a:lnTo>
                    <a:pt x="409" y="548"/>
                  </a:lnTo>
                  <a:lnTo>
                    <a:pt x="411" y="550"/>
                  </a:lnTo>
                  <a:lnTo>
                    <a:pt x="413" y="552"/>
                  </a:lnTo>
                  <a:lnTo>
                    <a:pt x="416" y="555"/>
                  </a:lnTo>
                  <a:lnTo>
                    <a:pt x="417" y="555"/>
                  </a:lnTo>
                  <a:lnTo>
                    <a:pt x="419" y="556"/>
                  </a:lnTo>
                  <a:lnTo>
                    <a:pt x="421" y="558"/>
                  </a:lnTo>
                  <a:lnTo>
                    <a:pt x="424" y="560"/>
                  </a:lnTo>
                  <a:lnTo>
                    <a:pt x="429" y="563"/>
                  </a:lnTo>
                  <a:lnTo>
                    <a:pt x="432" y="564"/>
                  </a:lnTo>
                  <a:lnTo>
                    <a:pt x="438" y="569"/>
                  </a:lnTo>
                  <a:lnTo>
                    <a:pt x="445" y="572"/>
                  </a:lnTo>
                  <a:lnTo>
                    <a:pt x="446" y="574"/>
                  </a:lnTo>
                  <a:lnTo>
                    <a:pt x="449" y="576"/>
                  </a:lnTo>
                  <a:lnTo>
                    <a:pt x="456" y="580"/>
                  </a:lnTo>
                  <a:lnTo>
                    <a:pt x="457" y="582"/>
                  </a:lnTo>
                  <a:lnTo>
                    <a:pt x="459" y="584"/>
                  </a:lnTo>
                  <a:lnTo>
                    <a:pt x="461" y="584"/>
                  </a:lnTo>
                  <a:lnTo>
                    <a:pt x="467" y="592"/>
                  </a:lnTo>
                  <a:lnTo>
                    <a:pt x="470" y="598"/>
                  </a:lnTo>
                  <a:lnTo>
                    <a:pt x="473" y="603"/>
                  </a:lnTo>
                  <a:lnTo>
                    <a:pt x="477" y="608"/>
                  </a:lnTo>
                  <a:lnTo>
                    <a:pt x="478" y="611"/>
                  </a:lnTo>
                  <a:lnTo>
                    <a:pt x="481" y="614"/>
                  </a:lnTo>
                  <a:lnTo>
                    <a:pt x="483" y="616"/>
                  </a:lnTo>
                  <a:lnTo>
                    <a:pt x="485" y="619"/>
                  </a:lnTo>
                  <a:lnTo>
                    <a:pt x="486" y="620"/>
                  </a:lnTo>
                  <a:lnTo>
                    <a:pt x="488" y="622"/>
                  </a:lnTo>
                  <a:lnTo>
                    <a:pt x="491" y="625"/>
                  </a:lnTo>
                  <a:lnTo>
                    <a:pt x="494" y="628"/>
                  </a:lnTo>
                  <a:lnTo>
                    <a:pt x="497" y="632"/>
                  </a:lnTo>
                  <a:lnTo>
                    <a:pt x="502" y="636"/>
                  </a:lnTo>
                  <a:lnTo>
                    <a:pt x="509" y="643"/>
                  </a:lnTo>
                  <a:lnTo>
                    <a:pt x="517" y="651"/>
                  </a:lnTo>
                  <a:lnTo>
                    <a:pt x="520" y="654"/>
                  </a:lnTo>
                  <a:lnTo>
                    <a:pt x="525" y="657"/>
                  </a:lnTo>
                  <a:lnTo>
                    <a:pt x="531" y="660"/>
                  </a:lnTo>
                  <a:lnTo>
                    <a:pt x="536" y="665"/>
                  </a:lnTo>
                  <a:lnTo>
                    <a:pt x="541" y="667"/>
                  </a:lnTo>
                  <a:lnTo>
                    <a:pt x="545" y="670"/>
                  </a:lnTo>
                  <a:lnTo>
                    <a:pt x="547" y="670"/>
                  </a:lnTo>
                  <a:lnTo>
                    <a:pt x="549" y="671"/>
                  </a:lnTo>
                  <a:lnTo>
                    <a:pt x="552" y="679"/>
                  </a:lnTo>
                  <a:lnTo>
                    <a:pt x="553" y="684"/>
                  </a:lnTo>
                  <a:lnTo>
                    <a:pt x="555" y="689"/>
                  </a:lnTo>
                  <a:lnTo>
                    <a:pt x="555" y="692"/>
                  </a:lnTo>
                  <a:lnTo>
                    <a:pt x="557" y="695"/>
                  </a:lnTo>
                  <a:lnTo>
                    <a:pt x="557" y="699"/>
                  </a:lnTo>
                  <a:lnTo>
                    <a:pt x="557" y="700"/>
                  </a:lnTo>
                  <a:lnTo>
                    <a:pt x="558" y="702"/>
                  </a:lnTo>
                  <a:lnTo>
                    <a:pt x="560" y="705"/>
                  </a:lnTo>
                  <a:lnTo>
                    <a:pt x="561" y="707"/>
                  </a:lnTo>
                  <a:lnTo>
                    <a:pt x="563" y="707"/>
                  </a:lnTo>
                  <a:lnTo>
                    <a:pt x="565" y="708"/>
                  </a:lnTo>
                  <a:lnTo>
                    <a:pt x="568" y="710"/>
                  </a:lnTo>
                  <a:lnTo>
                    <a:pt x="573" y="713"/>
                  </a:lnTo>
                  <a:lnTo>
                    <a:pt x="577" y="716"/>
                  </a:lnTo>
                  <a:lnTo>
                    <a:pt x="579" y="723"/>
                  </a:lnTo>
                  <a:lnTo>
                    <a:pt x="582" y="731"/>
                  </a:lnTo>
                  <a:lnTo>
                    <a:pt x="589" y="743"/>
                  </a:lnTo>
                  <a:lnTo>
                    <a:pt x="595" y="755"/>
                  </a:lnTo>
                  <a:lnTo>
                    <a:pt x="603" y="767"/>
                  </a:lnTo>
                  <a:lnTo>
                    <a:pt x="609" y="779"/>
                  </a:lnTo>
                  <a:lnTo>
                    <a:pt x="616" y="791"/>
                  </a:lnTo>
                  <a:lnTo>
                    <a:pt x="622" y="806"/>
                  </a:lnTo>
                  <a:lnTo>
                    <a:pt x="624" y="812"/>
                  </a:lnTo>
                  <a:lnTo>
                    <a:pt x="627" y="820"/>
                  </a:lnTo>
                  <a:lnTo>
                    <a:pt x="625" y="831"/>
                  </a:lnTo>
                  <a:lnTo>
                    <a:pt x="624" y="843"/>
                  </a:lnTo>
                  <a:lnTo>
                    <a:pt x="621" y="865"/>
                  </a:lnTo>
                  <a:lnTo>
                    <a:pt x="617" y="887"/>
                  </a:lnTo>
                  <a:lnTo>
                    <a:pt x="616" y="898"/>
                  </a:lnTo>
                  <a:lnTo>
                    <a:pt x="616" y="910"/>
                  </a:lnTo>
                  <a:lnTo>
                    <a:pt x="616" y="921"/>
                  </a:lnTo>
                  <a:lnTo>
                    <a:pt x="616" y="932"/>
                  </a:lnTo>
                  <a:lnTo>
                    <a:pt x="617" y="942"/>
                  </a:lnTo>
                  <a:lnTo>
                    <a:pt x="621" y="951"/>
                  </a:lnTo>
                  <a:lnTo>
                    <a:pt x="625" y="961"/>
                  </a:lnTo>
                  <a:lnTo>
                    <a:pt x="629" y="966"/>
                  </a:lnTo>
                  <a:lnTo>
                    <a:pt x="632" y="970"/>
                  </a:lnTo>
                  <a:lnTo>
                    <a:pt x="635" y="974"/>
                  </a:lnTo>
                  <a:lnTo>
                    <a:pt x="638" y="978"/>
                  </a:lnTo>
                  <a:lnTo>
                    <a:pt x="643" y="982"/>
                  </a:lnTo>
                  <a:lnTo>
                    <a:pt x="648" y="985"/>
                  </a:lnTo>
                  <a:lnTo>
                    <a:pt x="654" y="993"/>
                  </a:lnTo>
                  <a:lnTo>
                    <a:pt x="661" y="1001"/>
                  </a:lnTo>
                  <a:lnTo>
                    <a:pt x="667" y="1007"/>
                  </a:lnTo>
                  <a:lnTo>
                    <a:pt x="673" y="1015"/>
                  </a:lnTo>
                  <a:lnTo>
                    <a:pt x="680" y="1022"/>
                  </a:lnTo>
                  <a:lnTo>
                    <a:pt x="688" y="1028"/>
                  </a:lnTo>
                  <a:lnTo>
                    <a:pt x="696" y="1034"/>
                  </a:lnTo>
                  <a:lnTo>
                    <a:pt x="704" y="1041"/>
                  </a:lnTo>
                  <a:lnTo>
                    <a:pt x="709" y="1049"/>
                  </a:lnTo>
                  <a:lnTo>
                    <a:pt x="715" y="1058"/>
                  </a:lnTo>
                  <a:lnTo>
                    <a:pt x="720" y="1066"/>
                  </a:lnTo>
                  <a:lnTo>
                    <a:pt x="725" y="1074"/>
                  </a:lnTo>
                  <a:lnTo>
                    <a:pt x="729" y="1081"/>
                  </a:lnTo>
                  <a:lnTo>
                    <a:pt x="736" y="1085"/>
                  </a:lnTo>
                  <a:lnTo>
                    <a:pt x="739" y="1089"/>
                  </a:lnTo>
                  <a:lnTo>
                    <a:pt x="744" y="1092"/>
                  </a:lnTo>
                  <a:lnTo>
                    <a:pt x="747" y="1093"/>
                  </a:lnTo>
                  <a:lnTo>
                    <a:pt x="753" y="1095"/>
                  </a:lnTo>
                  <a:lnTo>
                    <a:pt x="755" y="1103"/>
                  </a:lnTo>
                  <a:lnTo>
                    <a:pt x="758" y="1109"/>
                  </a:lnTo>
                  <a:lnTo>
                    <a:pt x="761" y="1116"/>
                  </a:lnTo>
                  <a:lnTo>
                    <a:pt x="766" y="1122"/>
                  </a:lnTo>
                  <a:lnTo>
                    <a:pt x="769" y="1127"/>
                  </a:lnTo>
                  <a:lnTo>
                    <a:pt x="774" y="1133"/>
                  </a:lnTo>
                  <a:lnTo>
                    <a:pt x="781" y="1138"/>
                  </a:lnTo>
                  <a:lnTo>
                    <a:pt x="785" y="1145"/>
                  </a:lnTo>
                  <a:lnTo>
                    <a:pt x="789" y="1153"/>
                  </a:lnTo>
                  <a:lnTo>
                    <a:pt x="790" y="1159"/>
                  </a:lnTo>
                  <a:lnTo>
                    <a:pt x="792" y="1164"/>
                  </a:lnTo>
                  <a:lnTo>
                    <a:pt x="793" y="1169"/>
                  </a:lnTo>
                  <a:lnTo>
                    <a:pt x="793" y="1172"/>
                  </a:lnTo>
                  <a:lnTo>
                    <a:pt x="795" y="1175"/>
                  </a:lnTo>
                  <a:lnTo>
                    <a:pt x="797" y="1177"/>
                  </a:lnTo>
                  <a:lnTo>
                    <a:pt x="797" y="1178"/>
                  </a:lnTo>
                  <a:lnTo>
                    <a:pt x="798" y="1180"/>
                  </a:lnTo>
                  <a:lnTo>
                    <a:pt x="801" y="1181"/>
                  </a:lnTo>
                  <a:lnTo>
                    <a:pt x="803" y="1183"/>
                  </a:lnTo>
                  <a:lnTo>
                    <a:pt x="806" y="1186"/>
                  </a:lnTo>
                  <a:lnTo>
                    <a:pt x="811" y="1188"/>
                  </a:lnTo>
                  <a:lnTo>
                    <a:pt x="816" y="1191"/>
                  </a:lnTo>
                  <a:lnTo>
                    <a:pt x="822" y="1194"/>
                  </a:lnTo>
                  <a:lnTo>
                    <a:pt x="830" y="1199"/>
                  </a:lnTo>
                  <a:lnTo>
                    <a:pt x="835" y="1202"/>
                  </a:lnTo>
                  <a:lnTo>
                    <a:pt x="840" y="1205"/>
                  </a:lnTo>
                  <a:lnTo>
                    <a:pt x="845" y="1210"/>
                  </a:lnTo>
                  <a:lnTo>
                    <a:pt x="851" y="1213"/>
                  </a:lnTo>
                  <a:lnTo>
                    <a:pt x="856" y="1217"/>
                  </a:lnTo>
                  <a:lnTo>
                    <a:pt x="859" y="1220"/>
                  </a:lnTo>
                  <a:lnTo>
                    <a:pt x="861" y="1220"/>
                  </a:lnTo>
                  <a:lnTo>
                    <a:pt x="862" y="1221"/>
                  </a:lnTo>
                  <a:lnTo>
                    <a:pt x="859" y="1210"/>
                  </a:lnTo>
                  <a:lnTo>
                    <a:pt x="856" y="1199"/>
                  </a:lnTo>
                  <a:lnTo>
                    <a:pt x="853" y="1189"/>
                  </a:lnTo>
                  <a:lnTo>
                    <a:pt x="848" y="1181"/>
                  </a:lnTo>
                  <a:lnTo>
                    <a:pt x="843" y="1172"/>
                  </a:lnTo>
                  <a:lnTo>
                    <a:pt x="838" y="1164"/>
                  </a:lnTo>
                  <a:lnTo>
                    <a:pt x="832" y="1154"/>
                  </a:lnTo>
                  <a:lnTo>
                    <a:pt x="824" y="1145"/>
                  </a:lnTo>
                  <a:lnTo>
                    <a:pt x="822" y="1141"/>
                  </a:lnTo>
                  <a:lnTo>
                    <a:pt x="821" y="1137"/>
                  </a:lnTo>
                  <a:lnTo>
                    <a:pt x="819" y="1130"/>
                  </a:lnTo>
                  <a:lnTo>
                    <a:pt x="816" y="1125"/>
                  </a:lnTo>
                  <a:lnTo>
                    <a:pt x="813" y="1121"/>
                  </a:lnTo>
                  <a:lnTo>
                    <a:pt x="811" y="1116"/>
                  </a:lnTo>
                  <a:lnTo>
                    <a:pt x="811" y="1109"/>
                  </a:lnTo>
                  <a:lnTo>
                    <a:pt x="811" y="1103"/>
                  </a:lnTo>
                  <a:lnTo>
                    <a:pt x="813" y="1100"/>
                  </a:lnTo>
                  <a:lnTo>
                    <a:pt x="813" y="1095"/>
                  </a:lnTo>
                  <a:lnTo>
                    <a:pt x="819" y="1103"/>
                  </a:lnTo>
                  <a:lnTo>
                    <a:pt x="821" y="1108"/>
                  </a:lnTo>
                  <a:lnTo>
                    <a:pt x="824" y="1111"/>
                  </a:lnTo>
                  <a:lnTo>
                    <a:pt x="829" y="1114"/>
                  </a:lnTo>
                  <a:lnTo>
                    <a:pt x="832" y="1117"/>
                  </a:lnTo>
                  <a:lnTo>
                    <a:pt x="837" y="1119"/>
                  </a:lnTo>
                  <a:lnTo>
                    <a:pt x="838" y="1121"/>
                  </a:lnTo>
                  <a:lnTo>
                    <a:pt x="841" y="1122"/>
                  </a:lnTo>
                  <a:lnTo>
                    <a:pt x="841" y="1124"/>
                  </a:lnTo>
                  <a:lnTo>
                    <a:pt x="843" y="1127"/>
                  </a:lnTo>
                  <a:lnTo>
                    <a:pt x="843" y="1130"/>
                  </a:lnTo>
                  <a:lnTo>
                    <a:pt x="845" y="1135"/>
                  </a:lnTo>
                  <a:lnTo>
                    <a:pt x="845" y="1137"/>
                  </a:lnTo>
                  <a:lnTo>
                    <a:pt x="846" y="1140"/>
                  </a:lnTo>
                  <a:lnTo>
                    <a:pt x="859" y="1156"/>
                  </a:lnTo>
                  <a:lnTo>
                    <a:pt x="873" y="1172"/>
                  </a:lnTo>
                  <a:lnTo>
                    <a:pt x="880" y="1178"/>
                  </a:lnTo>
                  <a:lnTo>
                    <a:pt x="885" y="1183"/>
                  </a:lnTo>
                  <a:lnTo>
                    <a:pt x="897" y="1193"/>
                  </a:lnTo>
                  <a:lnTo>
                    <a:pt x="902" y="1197"/>
                  </a:lnTo>
                  <a:lnTo>
                    <a:pt x="907" y="1204"/>
                  </a:lnTo>
                  <a:lnTo>
                    <a:pt x="913" y="1209"/>
                  </a:lnTo>
                  <a:lnTo>
                    <a:pt x="918" y="1217"/>
                  </a:lnTo>
                  <a:lnTo>
                    <a:pt x="921" y="1229"/>
                  </a:lnTo>
                  <a:lnTo>
                    <a:pt x="925" y="1244"/>
                  </a:lnTo>
                  <a:lnTo>
                    <a:pt x="928" y="1258"/>
                  </a:lnTo>
                  <a:lnTo>
                    <a:pt x="934" y="1272"/>
                  </a:lnTo>
                  <a:lnTo>
                    <a:pt x="937" y="1280"/>
                  </a:lnTo>
                  <a:lnTo>
                    <a:pt x="941" y="1287"/>
                  </a:lnTo>
                  <a:lnTo>
                    <a:pt x="944" y="1293"/>
                  </a:lnTo>
                  <a:lnTo>
                    <a:pt x="949" y="1298"/>
                  </a:lnTo>
                  <a:lnTo>
                    <a:pt x="953" y="1303"/>
                  </a:lnTo>
                  <a:lnTo>
                    <a:pt x="960" y="1308"/>
                  </a:lnTo>
                  <a:lnTo>
                    <a:pt x="966" y="1312"/>
                  </a:lnTo>
                  <a:lnTo>
                    <a:pt x="973" y="1316"/>
                  </a:lnTo>
                  <a:lnTo>
                    <a:pt x="984" y="1319"/>
                  </a:lnTo>
                  <a:lnTo>
                    <a:pt x="997" y="1322"/>
                  </a:lnTo>
                  <a:lnTo>
                    <a:pt x="1008" y="1324"/>
                  </a:lnTo>
                  <a:lnTo>
                    <a:pt x="1021" y="1327"/>
                  </a:lnTo>
                  <a:lnTo>
                    <a:pt x="1033" y="1328"/>
                  </a:lnTo>
                  <a:lnTo>
                    <a:pt x="1045" y="1332"/>
                  </a:lnTo>
                  <a:lnTo>
                    <a:pt x="1056" y="1336"/>
                  </a:lnTo>
                  <a:lnTo>
                    <a:pt x="1061" y="1340"/>
                  </a:lnTo>
                  <a:lnTo>
                    <a:pt x="1067" y="1343"/>
                  </a:lnTo>
                  <a:lnTo>
                    <a:pt x="1072" y="1346"/>
                  </a:lnTo>
                  <a:lnTo>
                    <a:pt x="1078" y="1349"/>
                  </a:lnTo>
                  <a:lnTo>
                    <a:pt x="1088" y="1356"/>
                  </a:lnTo>
                  <a:lnTo>
                    <a:pt x="1097" y="1360"/>
                  </a:lnTo>
                  <a:lnTo>
                    <a:pt x="1105" y="1365"/>
                  </a:lnTo>
                  <a:lnTo>
                    <a:pt x="1115" y="1367"/>
                  </a:lnTo>
                  <a:lnTo>
                    <a:pt x="1125" y="1370"/>
                  </a:lnTo>
                  <a:lnTo>
                    <a:pt x="1129" y="1372"/>
                  </a:lnTo>
                  <a:lnTo>
                    <a:pt x="1136" y="1373"/>
                  </a:lnTo>
                  <a:lnTo>
                    <a:pt x="1142" y="1375"/>
                  </a:lnTo>
                  <a:lnTo>
                    <a:pt x="1149" y="1375"/>
                  </a:lnTo>
                  <a:lnTo>
                    <a:pt x="1164" y="1386"/>
                  </a:lnTo>
                  <a:lnTo>
                    <a:pt x="1180" y="1396"/>
                  </a:lnTo>
                  <a:lnTo>
                    <a:pt x="1198" y="1405"/>
                  </a:lnTo>
                  <a:lnTo>
                    <a:pt x="1214" y="1415"/>
                  </a:lnTo>
                  <a:lnTo>
                    <a:pt x="1219" y="1416"/>
                  </a:lnTo>
                  <a:lnTo>
                    <a:pt x="1225" y="1418"/>
                  </a:lnTo>
                  <a:lnTo>
                    <a:pt x="1230" y="1420"/>
                  </a:lnTo>
                  <a:lnTo>
                    <a:pt x="1235" y="1421"/>
                  </a:lnTo>
                  <a:lnTo>
                    <a:pt x="1240" y="1423"/>
                  </a:lnTo>
                  <a:lnTo>
                    <a:pt x="1244" y="1424"/>
                  </a:lnTo>
                  <a:lnTo>
                    <a:pt x="1246" y="1424"/>
                  </a:lnTo>
                  <a:lnTo>
                    <a:pt x="1248" y="1424"/>
                  </a:lnTo>
                  <a:lnTo>
                    <a:pt x="1254" y="1436"/>
                  </a:lnTo>
                  <a:lnTo>
                    <a:pt x="1260" y="1444"/>
                  </a:lnTo>
                  <a:lnTo>
                    <a:pt x="1264" y="1452"/>
                  </a:lnTo>
                  <a:lnTo>
                    <a:pt x="1268" y="1458"/>
                  </a:lnTo>
                  <a:lnTo>
                    <a:pt x="1272" y="1463"/>
                  </a:lnTo>
                  <a:lnTo>
                    <a:pt x="1275" y="1468"/>
                  </a:lnTo>
                  <a:lnTo>
                    <a:pt x="1278" y="1471"/>
                  </a:lnTo>
                  <a:lnTo>
                    <a:pt x="1281" y="1474"/>
                  </a:lnTo>
                  <a:lnTo>
                    <a:pt x="1286" y="1475"/>
                  </a:lnTo>
                  <a:lnTo>
                    <a:pt x="1289" y="1477"/>
                  </a:lnTo>
                  <a:lnTo>
                    <a:pt x="1296" y="1479"/>
                  </a:lnTo>
                  <a:lnTo>
                    <a:pt x="1302" y="1480"/>
                  </a:lnTo>
                  <a:lnTo>
                    <a:pt x="1308" y="1482"/>
                  </a:lnTo>
                  <a:lnTo>
                    <a:pt x="1313" y="1482"/>
                  </a:lnTo>
                  <a:lnTo>
                    <a:pt x="1318" y="1482"/>
                  </a:lnTo>
                  <a:lnTo>
                    <a:pt x="1323" y="1483"/>
                  </a:lnTo>
                  <a:lnTo>
                    <a:pt x="1329" y="1483"/>
                  </a:lnTo>
                  <a:lnTo>
                    <a:pt x="1334" y="1485"/>
                  </a:lnTo>
                  <a:lnTo>
                    <a:pt x="1342" y="1485"/>
                  </a:lnTo>
                  <a:lnTo>
                    <a:pt x="1352" y="1519"/>
                  </a:lnTo>
                  <a:lnTo>
                    <a:pt x="1353" y="1520"/>
                  </a:lnTo>
                  <a:lnTo>
                    <a:pt x="1353" y="1523"/>
                  </a:lnTo>
                  <a:lnTo>
                    <a:pt x="1356" y="1528"/>
                  </a:lnTo>
                  <a:lnTo>
                    <a:pt x="1356" y="1531"/>
                  </a:lnTo>
                  <a:lnTo>
                    <a:pt x="1356" y="1533"/>
                  </a:lnTo>
                  <a:lnTo>
                    <a:pt x="1358" y="1535"/>
                  </a:lnTo>
                  <a:lnTo>
                    <a:pt x="1356" y="1536"/>
                  </a:lnTo>
                  <a:lnTo>
                    <a:pt x="1355" y="1539"/>
                  </a:lnTo>
                  <a:lnTo>
                    <a:pt x="1352" y="1544"/>
                  </a:lnTo>
                  <a:lnTo>
                    <a:pt x="1347" y="1551"/>
                  </a:lnTo>
                  <a:lnTo>
                    <a:pt x="1342" y="1559"/>
                  </a:lnTo>
                  <a:lnTo>
                    <a:pt x="1337" y="1565"/>
                  </a:lnTo>
                  <a:lnTo>
                    <a:pt x="1332" y="1573"/>
                  </a:lnTo>
                  <a:lnTo>
                    <a:pt x="1328" y="1579"/>
                  </a:lnTo>
                  <a:lnTo>
                    <a:pt x="1324" y="1584"/>
                  </a:lnTo>
                  <a:lnTo>
                    <a:pt x="1323" y="1587"/>
                  </a:lnTo>
                  <a:lnTo>
                    <a:pt x="1321" y="1592"/>
                  </a:lnTo>
                  <a:lnTo>
                    <a:pt x="1318" y="1600"/>
                  </a:lnTo>
                  <a:lnTo>
                    <a:pt x="1316" y="1608"/>
                  </a:lnTo>
                  <a:lnTo>
                    <a:pt x="1313" y="1618"/>
                  </a:lnTo>
                  <a:lnTo>
                    <a:pt x="1313" y="1619"/>
                  </a:lnTo>
                  <a:lnTo>
                    <a:pt x="1312" y="1623"/>
                  </a:lnTo>
                  <a:lnTo>
                    <a:pt x="1310" y="1627"/>
                  </a:lnTo>
                  <a:lnTo>
                    <a:pt x="1310" y="1631"/>
                  </a:lnTo>
                  <a:lnTo>
                    <a:pt x="1308" y="1632"/>
                  </a:lnTo>
                  <a:lnTo>
                    <a:pt x="1308" y="1634"/>
                  </a:lnTo>
                  <a:lnTo>
                    <a:pt x="1310" y="1639"/>
                  </a:lnTo>
                  <a:lnTo>
                    <a:pt x="1312" y="1642"/>
                  </a:lnTo>
                  <a:lnTo>
                    <a:pt x="1313" y="1648"/>
                  </a:lnTo>
                  <a:lnTo>
                    <a:pt x="1315" y="1653"/>
                  </a:lnTo>
                  <a:lnTo>
                    <a:pt x="1316" y="1658"/>
                  </a:lnTo>
                  <a:lnTo>
                    <a:pt x="1316" y="1661"/>
                  </a:lnTo>
                  <a:lnTo>
                    <a:pt x="1318" y="1664"/>
                  </a:lnTo>
                  <a:lnTo>
                    <a:pt x="1320" y="1666"/>
                  </a:lnTo>
                  <a:lnTo>
                    <a:pt x="1320" y="1667"/>
                  </a:lnTo>
                  <a:lnTo>
                    <a:pt x="1323" y="1672"/>
                  </a:lnTo>
                  <a:lnTo>
                    <a:pt x="1324" y="1675"/>
                  </a:lnTo>
                  <a:lnTo>
                    <a:pt x="1326" y="1678"/>
                  </a:lnTo>
                  <a:lnTo>
                    <a:pt x="1329" y="1682"/>
                  </a:lnTo>
                  <a:lnTo>
                    <a:pt x="1332" y="1686"/>
                  </a:lnTo>
                  <a:lnTo>
                    <a:pt x="1336" y="1693"/>
                  </a:lnTo>
                  <a:lnTo>
                    <a:pt x="1342" y="1699"/>
                  </a:lnTo>
                  <a:lnTo>
                    <a:pt x="1342" y="1701"/>
                  </a:lnTo>
                  <a:lnTo>
                    <a:pt x="1345" y="1702"/>
                  </a:lnTo>
                  <a:lnTo>
                    <a:pt x="1348" y="1702"/>
                  </a:lnTo>
                  <a:lnTo>
                    <a:pt x="1353" y="1704"/>
                  </a:lnTo>
                  <a:lnTo>
                    <a:pt x="1355" y="1704"/>
                  </a:lnTo>
                  <a:lnTo>
                    <a:pt x="1358" y="1706"/>
                  </a:lnTo>
                  <a:lnTo>
                    <a:pt x="1361" y="1707"/>
                  </a:lnTo>
                  <a:lnTo>
                    <a:pt x="1366" y="1710"/>
                  </a:lnTo>
                  <a:lnTo>
                    <a:pt x="1374" y="1717"/>
                  </a:lnTo>
                  <a:lnTo>
                    <a:pt x="1377" y="1720"/>
                  </a:lnTo>
                  <a:lnTo>
                    <a:pt x="1379" y="1725"/>
                  </a:lnTo>
                  <a:lnTo>
                    <a:pt x="1382" y="1730"/>
                  </a:lnTo>
                  <a:lnTo>
                    <a:pt x="1385" y="1733"/>
                  </a:lnTo>
                  <a:lnTo>
                    <a:pt x="1387" y="1734"/>
                  </a:lnTo>
                  <a:lnTo>
                    <a:pt x="1390" y="1734"/>
                  </a:lnTo>
                  <a:lnTo>
                    <a:pt x="1393" y="1736"/>
                  </a:lnTo>
                  <a:lnTo>
                    <a:pt x="1398" y="1736"/>
                  </a:lnTo>
                  <a:lnTo>
                    <a:pt x="1400" y="1738"/>
                  </a:lnTo>
                  <a:lnTo>
                    <a:pt x="1401" y="1738"/>
                  </a:lnTo>
                  <a:lnTo>
                    <a:pt x="1403" y="1739"/>
                  </a:lnTo>
                  <a:lnTo>
                    <a:pt x="1404" y="1741"/>
                  </a:lnTo>
                  <a:lnTo>
                    <a:pt x="1404" y="1746"/>
                  </a:lnTo>
                  <a:lnTo>
                    <a:pt x="1406" y="1750"/>
                  </a:lnTo>
                  <a:lnTo>
                    <a:pt x="1408" y="1755"/>
                  </a:lnTo>
                  <a:lnTo>
                    <a:pt x="1414" y="1766"/>
                  </a:lnTo>
                  <a:lnTo>
                    <a:pt x="1420" y="1776"/>
                  </a:lnTo>
                  <a:lnTo>
                    <a:pt x="1428" y="1784"/>
                  </a:lnTo>
                  <a:lnTo>
                    <a:pt x="1436" y="1792"/>
                  </a:lnTo>
                  <a:lnTo>
                    <a:pt x="1446" y="1800"/>
                  </a:lnTo>
                  <a:lnTo>
                    <a:pt x="1456" y="1805"/>
                  </a:lnTo>
                  <a:lnTo>
                    <a:pt x="1467" y="1811"/>
                  </a:lnTo>
                  <a:lnTo>
                    <a:pt x="1478" y="1816"/>
                  </a:lnTo>
                  <a:lnTo>
                    <a:pt x="1483" y="1824"/>
                  </a:lnTo>
                  <a:lnTo>
                    <a:pt x="1488" y="1832"/>
                  </a:lnTo>
                  <a:lnTo>
                    <a:pt x="1489" y="1842"/>
                  </a:lnTo>
                  <a:lnTo>
                    <a:pt x="1491" y="1851"/>
                  </a:lnTo>
                  <a:lnTo>
                    <a:pt x="1492" y="1861"/>
                  </a:lnTo>
                  <a:lnTo>
                    <a:pt x="1491" y="1870"/>
                  </a:lnTo>
                  <a:lnTo>
                    <a:pt x="1491" y="1880"/>
                  </a:lnTo>
                  <a:lnTo>
                    <a:pt x="1489" y="1889"/>
                  </a:lnTo>
                  <a:lnTo>
                    <a:pt x="1488" y="1899"/>
                  </a:lnTo>
                  <a:lnTo>
                    <a:pt x="1486" y="1910"/>
                  </a:lnTo>
                  <a:lnTo>
                    <a:pt x="1481" y="1929"/>
                  </a:lnTo>
                  <a:lnTo>
                    <a:pt x="1476" y="1950"/>
                  </a:lnTo>
                  <a:lnTo>
                    <a:pt x="1475" y="1960"/>
                  </a:lnTo>
                  <a:lnTo>
                    <a:pt x="1473" y="1969"/>
                  </a:lnTo>
                  <a:lnTo>
                    <a:pt x="1475" y="2030"/>
                  </a:lnTo>
                  <a:lnTo>
                    <a:pt x="1475" y="2089"/>
                  </a:lnTo>
                  <a:lnTo>
                    <a:pt x="1476" y="2150"/>
                  </a:lnTo>
                  <a:lnTo>
                    <a:pt x="1476" y="2180"/>
                  </a:lnTo>
                  <a:lnTo>
                    <a:pt x="1478" y="2211"/>
                  </a:lnTo>
                  <a:lnTo>
                    <a:pt x="1480" y="2216"/>
                  </a:lnTo>
                  <a:lnTo>
                    <a:pt x="1481" y="2220"/>
                  </a:lnTo>
                  <a:lnTo>
                    <a:pt x="1483" y="2227"/>
                  </a:lnTo>
                  <a:lnTo>
                    <a:pt x="1484" y="2232"/>
                  </a:lnTo>
                  <a:lnTo>
                    <a:pt x="1486" y="2236"/>
                  </a:lnTo>
                  <a:lnTo>
                    <a:pt x="1488" y="2241"/>
                  </a:lnTo>
                  <a:lnTo>
                    <a:pt x="1489" y="2241"/>
                  </a:lnTo>
                  <a:lnTo>
                    <a:pt x="1489" y="2243"/>
                  </a:lnTo>
                  <a:lnTo>
                    <a:pt x="1489" y="2244"/>
                  </a:lnTo>
                  <a:lnTo>
                    <a:pt x="1489" y="2254"/>
                  </a:lnTo>
                  <a:lnTo>
                    <a:pt x="1489" y="2264"/>
                  </a:lnTo>
                  <a:lnTo>
                    <a:pt x="1488" y="2283"/>
                  </a:lnTo>
                  <a:lnTo>
                    <a:pt x="1486" y="2300"/>
                  </a:lnTo>
                  <a:lnTo>
                    <a:pt x="1484" y="2318"/>
                  </a:lnTo>
                  <a:lnTo>
                    <a:pt x="1483" y="2334"/>
                  </a:lnTo>
                  <a:lnTo>
                    <a:pt x="1481" y="2351"/>
                  </a:lnTo>
                  <a:lnTo>
                    <a:pt x="1478" y="2369"/>
                  </a:lnTo>
                  <a:lnTo>
                    <a:pt x="1473" y="2387"/>
                  </a:lnTo>
                  <a:lnTo>
                    <a:pt x="1473" y="2399"/>
                  </a:lnTo>
                  <a:lnTo>
                    <a:pt x="1473" y="2412"/>
                  </a:lnTo>
                  <a:lnTo>
                    <a:pt x="1473" y="2425"/>
                  </a:lnTo>
                  <a:lnTo>
                    <a:pt x="1473" y="2439"/>
                  </a:lnTo>
                  <a:lnTo>
                    <a:pt x="1473" y="2452"/>
                  </a:lnTo>
                  <a:lnTo>
                    <a:pt x="1473" y="2457"/>
                  </a:lnTo>
                  <a:lnTo>
                    <a:pt x="1475" y="2463"/>
                  </a:lnTo>
                  <a:lnTo>
                    <a:pt x="1476" y="2470"/>
                  </a:lnTo>
                  <a:lnTo>
                    <a:pt x="1478" y="2475"/>
                  </a:lnTo>
                  <a:lnTo>
                    <a:pt x="1481" y="2481"/>
                  </a:lnTo>
                  <a:lnTo>
                    <a:pt x="1484" y="2486"/>
                  </a:lnTo>
                  <a:lnTo>
                    <a:pt x="1488" y="2489"/>
                  </a:lnTo>
                  <a:lnTo>
                    <a:pt x="1491" y="2491"/>
                  </a:lnTo>
                  <a:lnTo>
                    <a:pt x="1496" y="2492"/>
                  </a:lnTo>
                  <a:lnTo>
                    <a:pt x="1502" y="2492"/>
                  </a:lnTo>
                  <a:lnTo>
                    <a:pt x="1512" y="2491"/>
                  </a:lnTo>
                  <a:lnTo>
                    <a:pt x="1518" y="2491"/>
                  </a:lnTo>
                  <a:lnTo>
                    <a:pt x="1523" y="2492"/>
                  </a:lnTo>
                  <a:lnTo>
                    <a:pt x="1534" y="2524"/>
                  </a:lnTo>
                  <a:lnTo>
                    <a:pt x="1534" y="2527"/>
                  </a:lnTo>
                  <a:lnTo>
                    <a:pt x="1536" y="2529"/>
                  </a:lnTo>
                  <a:lnTo>
                    <a:pt x="1537" y="2535"/>
                  </a:lnTo>
                  <a:lnTo>
                    <a:pt x="1537" y="2537"/>
                  </a:lnTo>
                  <a:lnTo>
                    <a:pt x="1539" y="2538"/>
                  </a:lnTo>
                  <a:lnTo>
                    <a:pt x="1539" y="2540"/>
                  </a:lnTo>
                  <a:lnTo>
                    <a:pt x="1540" y="2550"/>
                  </a:lnTo>
                  <a:lnTo>
                    <a:pt x="1542" y="2558"/>
                  </a:lnTo>
                  <a:lnTo>
                    <a:pt x="1544" y="2564"/>
                  </a:lnTo>
                  <a:lnTo>
                    <a:pt x="1545" y="2569"/>
                  </a:lnTo>
                  <a:lnTo>
                    <a:pt x="1547" y="2574"/>
                  </a:lnTo>
                  <a:lnTo>
                    <a:pt x="1548" y="2577"/>
                  </a:lnTo>
                  <a:lnTo>
                    <a:pt x="1550" y="2580"/>
                  </a:lnTo>
                  <a:lnTo>
                    <a:pt x="1553" y="2582"/>
                  </a:lnTo>
                  <a:lnTo>
                    <a:pt x="1556" y="2583"/>
                  </a:lnTo>
                  <a:lnTo>
                    <a:pt x="1560" y="2585"/>
                  </a:lnTo>
                  <a:lnTo>
                    <a:pt x="1564" y="2586"/>
                  </a:lnTo>
                  <a:lnTo>
                    <a:pt x="1569" y="2586"/>
                  </a:lnTo>
                  <a:lnTo>
                    <a:pt x="1576" y="2588"/>
                  </a:lnTo>
                  <a:lnTo>
                    <a:pt x="1582" y="2588"/>
                  </a:lnTo>
                  <a:lnTo>
                    <a:pt x="1590" y="2590"/>
                  </a:lnTo>
                  <a:lnTo>
                    <a:pt x="1600" y="2590"/>
                  </a:lnTo>
                  <a:lnTo>
                    <a:pt x="1608" y="2588"/>
                  </a:lnTo>
                  <a:lnTo>
                    <a:pt x="1612" y="2588"/>
                  </a:lnTo>
                  <a:lnTo>
                    <a:pt x="1617" y="2586"/>
                  </a:lnTo>
                  <a:lnTo>
                    <a:pt x="1622" y="2585"/>
                  </a:lnTo>
                  <a:lnTo>
                    <a:pt x="1625" y="2585"/>
                  </a:lnTo>
                  <a:lnTo>
                    <a:pt x="1627" y="2583"/>
                  </a:lnTo>
                  <a:lnTo>
                    <a:pt x="1627" y="2582"/>
                  </a:lnTo>
                  <a:lnTo>
                    <a:pt x="1627" y="2580"/>
                  </a:lnTo>
                  <a:lnTo>
                    <a:pt x="1627" y="2577"/>
                  </a:lnTo>
                  <a:lnTo>
                    <a:pt x="1627" y="2575"/>
                  </a:lnTo>
                  <a:lnTo>
                    <a:pt x="1625" y="2572"/>
                  </a:lnTo>
                  <a:lnTo>
                    <a:pt x="1624" y="2569"/>
                  </a:lnTo>
                  <a:lnTo>
                    <a:pt x="1622" y="2564"/>
                  </a:lnTo>
                  <a:lnTo>
                    <a:pt x="1620" y="2559"/>
                  </a:lnTo>
                  <a:lnTo>
                    <a:pt x="1619" y="2553"/>
                  </a:lnTo>
                  <a:lnTo>
                    <a:pt x="1616" y="2546"/>
                  </a:lnTo>
                  <a:lnTo>
                    <a:pt x="1617" y="2542"/>
                  </a:lnTo>
                  <a:lnTo>
                    <a:pt x="1619" y="2537"/>
                  </a:lnTo>
                  <a:lnTo>
                    <a:pt x="1619" y="2534"/>
                  </a:lnTo>
                  <a:lnTo>
                    <a:pt x="1619" y="2530"/>
                  </a:lnTo>
                  <a:lnTo>
                    <a:pt x="1619" y="2527"/>
                  </a:lnTo>
                  <a:lnTo>
                    <a:pt x="1617" y="2524"/>
                  </a:lnTo>
                  <a:lnTo>
                    <a:pt x="1614" y="2519"/>
                  </a:lnTo>
                  <a:lnTo>
                    <a:pt x="1611" y="2514"/>
                  </a:lnTo>
                  <a:lnTo>
                    <a:pt x="1606" y="2511"/>
                  </a:lnTo>
                  <a:lnTo>
                    <a:pt x="1600" y="2508"/>
                  </a:lnTo>
                  <a:lnTo>
                    <a:pt x="1593" y="2506"/>
                  </a:lnTo>
                  <a:lnTo>
                    <a:pt x="1585" y="2505"/>
                  </a:lnTo>
                  <a:lnTo>
                    <a:pt x="1577" y="2505"/>
                  </a:lnTo>
                  <a:lnTo>
                    <a:pt x="1561" y="2503"/>
                  </a:lnTo>
                  <a:lnTo>
                    <a:pt x="1553" y="2503"/>
                  </a:lnTo>
                  <a:lnTo>
                    <a:pt x="1547" y="2503"/>
                  </a:lnTo>
                  <a:lnTo>
                    <a:pt x="1540" y="2503"/>
                  </a:lnTo>
                  <a:lnTo>
                    <a:pt x="1534" y="2502"/>
                  </a:lnTo>
                  <a:lnTo>
                    <a:pt x="1536" y="2497"/>
                  </a:lnTo>
                  <a:lnTo>
                    <a:pt x="1536" y="2494"/>
                  </a:lnTo>
                  <a:lnTo>
                    <a:pt x="1537" y="2491"/>
                  </a:lnTo>
                  <a:lnTo>
                    <a:pt x="1537" y="2489"/>
                  </a:lnTo>
                  <a:lnTo>
                    <a:pt x="1539" y="2487"/>
                  </a:lnTo>
                  <a:lnTo>
                    <a:pt x="1539" y="2486"/>
                  </a:lnTo>
                  <a:lnTo>
                    <a:pt x="1540" y="2486"/>
                  </a:lnTo>
                  <a:lnTo>
                    <a:pt x="1542" y="2486"/>
                  </a:lnTo>
                  <a:lnTo>
                    <a:pt x="1544" y="2486"/>
                  </a:lnTo>
                  <a:lnTo>
                    <a:pt x="1545" y="2486"/>
                  </a:lnTo>
                  <a:lnTo>
                    <a:pt x="1548" y="2484"/>
                  </a:lnTo>
                  <a:lnTo>
                    <a:pt x="1552" y="2483"/>
                  </a:lnTo>
                  <a:lnTo>
                    <a:pt x="1556" y="2481"/>
                  </a:lnTo>
                  <a:lnTo>
                    <a:pt x="1561" y="2478"/>
                  </a:lnTo>
                  <a:lnTo>
                    <a:pt x="1566" y="2475"/>
                  </a:lnTo>
                  <a:lnTo>
                    <a:pt x="1571" y="2470"/>
                  </a:lnTo>
                  <a:lnTo>
                    <a:pt x="1577" y="2467"/>
                  </a:lnTo>
                  <a:lnTo>
                    <a:pt x="1582" y="2463"/>
                  </a:lnTo>
                  <a:lnTo>
                    <a:pt x="1585" y="2460"/>
                  </a:lnTo>
                  <a:lnTo>
                    <a:pt x="1587" y="2460"/>
                  </a:lnTo>
                  <a:lnTo>
                    <a:pt x="1588" y="2459"/>
                  </a:lnTo>
                  <a:lnTo>
                    <a:pt x="1592" y="2446"/>
                  </a:lnTo>
                  <a:lnTo>
                    <a:pt x="1593" y="2433"/>
                  </a:lnTo>
                  <a:lnTo>
                    <a:pt x="1596" y="2420"/>
                  </a:lnTo>
                  <a:lnTo>
                    <a:pt x="1600" y="2409"/>
                  </a:lnTo>
                  <a:lnTo>
                    <a:pt x="1601" y="2404"/>
                  </a:lnTo>
                  <a:lnTo>
                    <a:pt x="1603" y="2399"/>
                  </a:lnTo>
                  <a:lnTo>
                    <a:pt x="1604" y="2393"/>
                  </a:lnTo>
                  <a:lnTo>
                    <a:pt x="1606" y="2388"/>
                  </a:lnTo>
                  <a:lnTo>
                    <a:pt x="1608" y="2383"/>
                  </a:lnTo>
                  <a:lnTo>
                    <a:pt x="1609" y="2380"/>
                  </a:lnTo>
                  <a:lnTo>
                    <a:pt x="1609" y="2379"/>
                  </a:lnTo>
                  <a:lnTo>
                    <a:pt x="1611" y="2377"/>
                  </a:lnTo>
                  <a:lnTo>
                    <a:pt x="1611" y="2375"/>
                  </a:lnTo>
                  <a:lnTo>
                    <a:pt x="1612" y="2343"/>
                  </a:lnTo>
                  <a:lnTo>
                    <a:pt x="1612" y="2313"/>
                  </a:lnTo>
                  <a:lnTo>
                    <a:pt x="1614" y="2281"/>
                  </a:lnTo>
                  <a:lnTo>
                    <a:pt x="1616" y="2249"/>
                  </a:lnTo>
                  <a:lnTo>
                    <a:pt x="1617" y="2246"/>
                  </a:lnTo>
                  <a:lnTo>
                    <a:pt x="1617" y="2241"/>
                  </a:lnTo>
                  <a:lnTo>
                    <a:pt x="1620" y="2235"/>
                  </a:lnTo>
                  <a:lnTo>
                    <a:pt x="1625" y="2230"/>
                  </a:lnTo>
                  <a:lnTo>
                    <a:pt x="1630" y="2224"/>
                  </a:lnTo>
                  <a:lnTo>
                    <a:pt x="1636" y="2219"/>
                  </a:lnTo>
                  <a:lnTo>
                    <a:pt x="1643" y="2216"/>
                  </a:lnTo>
                  <a:lnTo>
                    <a:pt x="1651" y="2211"/>
                  </a:lnTo>
                  <a:lnTo>
                    <a:pt x="1659" y="2208"/>
                  </a:lnTo>
                  <a:lnTo>
                    <a:pt x="1676" y="2201"/>
                  </a:lnTo>
                  <a:lnTo>
                    <a:pt x="1692" y="2196"/>
                  </a:lnTo>
                  <a:lnTo>
                    <a:pt x="1700" y="2193"/>
                  </a:lnTo>
                  <a:lnTo>
                    <a:pt x="1708" y="2190"/>
                  </a:lnTo>
                  <a:lnTo>
                    <a:pt x="1715" y="2187"/>
                  </a:lnTo>
                  <a:lnTo>
                    <a:pt x="1721" y="2184"/>
                  </a:lnTo>
                  <a:lnTo>
                    <a:pt x="1726" y="2169"/>
                  </a:lnTo>
                  <a:lnTo>
                    <a:pt x="1732" y="2155"/>
                  </a:lnTo>
                  <a:lnTo>
                    <a:pt x="1739" y="2140"/>
                  </a:lnTo>
                  <a:lnTo>
                    <a:pt x="1745" y="2126"/>
                  </a:lnTo>
                  <a:lnTo>
                    <a:pt x="1758" y="2097"/>
                  </a:lnTo>
                  <a:lnTo>
                    <a:pt x="1764" y="2083"/>
                  </a:lnTo>
                  <a:lnTo>
                    <a:pt x="1771" y="2069"/>
                  </a:lnTo>
                  <a:lnTo>
                    <a:pt x="1771" y="2065"/>
                  </a:lnTo>
                  <a:lnTo>
                    <a:pt x="1774" y="2064"/>
                  </a:lnTo>
                  <a:lnTo>
                    <a:pt x="1777" y="2059"/>
                  </a:lnTo>
                  <a:lnTo>
                    <a:pt x="1782" y="2056"/>
                  </a:lnTo>
                  <a:lnTo>
                    <a:pt x="1785" y="2054"/>
                  </a:lnTo>
                  <a:lnTo>
                    <a:pt x="1787" y="2051"/>
                  </a:lnTo>
                  <a:lnTo>
                    <a:pt x="1793" y="2043"/>
                  </a:lnTo>
                  <a:lnTo>
                    <a:pt x="1798" y="2035"/>
                  </a:lnTo>
                  <a:lnTo>
                    <a:pt x="1809" y="2019"/>
                  </a:lnTo>
                  <a:lnTo>
                    <a:pt x="1812" y="2013"/>
                  </a:lnTo>
                  <a:lnTo>
                    <a:pt x="1816" y="2006"/>
                  </a:lnTo>
                  <a:lnTo>
                    <a:pt x="1824" y="1995"/>
                  </a:lnTo>
                  <a:lnTo>
                    <a:pt x="1827" y="1989"/>
                  </a:lnTo>
                  <a:lnTo>
                    <a:pt x="1830" y="1984"/>
                  </a:lnTo>
                  <a:lnTo>
                    <a:pt x="1836" y="1979"/>
                  </a:lnTo>
                  <a:lnTo>
                    <a:pt x="1841" y="1974"/>
                  </a:lnTo>
                  <a:lnTo>
                    <a:pt x="1844" y="1969"/>
                  </a:lnTo>
                  <a:lnTo>
                    <a:pt x="1846" y="1963"/>
                  </a:lnTo>
                  <a:lnTo>
                    <a:pt x="1849" y="1958"/>
                  </a:lnTo>
                  <a:lnTo>
                    <a:pt x="1852" y="1953"/>
                  </a:lnTo>
                  <a:lnTo>
                    <a:pt x="1860" y="1945"/>
                  </a:lnTo>
                  <a:lnTo>
                    <a:pt x="1868" y="1939"/>
                  </a:lnTo>
                  <a:lnTo>
                    <a:pt x="1878" y="1933"/>
                  </a:lnTo>
                  <a:lnTo>
                    <a:pt x="1888" y="1926"/>
                  </a:lnTo>
                  <a:lnTo>
                    <a:pt x="1897" y="1920"/>
                  </a:lnTo>
                  <a:lnTo>
                    <a:pt x="1908" y="1913"/>
                  </a:lnTo>
                  <a:lnTo>
                    <a:pt x="1915" y="1905"/>
                  </a:lnTo>
                  <a:lnTo>
                    <a:pt x="1921" y="1897"/>
                  </a:lnTo>
                  <a:lnTo>
                    <a:pt x="1929" y="1889"/>
                  </a:lnTo>
                  <a:lnTo>
                    <a:pt x="1936" y="1882"/>
                  </a:lnTo>
                  <a:lnTo>
                    <a:pt x="1940" y="1874"/>
                  </a:lnTo>
                  <a:lnTo>
                    <a:pt x="1944" y="1864"/>
                  </a:lnTo>
                  <a:lnTo>
                    <a:pt x="1947" y="1856"/>
                  </a:lnTo>
                  <a:lnTo>
                    <a:pt x="1952" y="1848"/>
                  </a:lnTo>
                  <a:lnTo>
                    <a:pt x="1961" y="1814"/>
                  </a:lnTo>
                  <a:lnTo>
                    <a:pt x="1969" y="1782"/>
                  </a:lnTo>
                  <a:lnTo>
                    <a:pt x="1980" y="1749"/>
                  </a:lnTo>
                  <a:lnTo>
                    <a:pt x="1990" y="1717"/>
                  </a:lnTo>
                  <a:lnTo>
                    <a:pt x="2008" y="1667"/>
                  </a:lnTo>
                  <a:lnTo>
                    <a:pt x="2008" y="1664"/>
                  </a:lnTo>
                  <a:lnTo>
                    <a:pt x="2009" y="1663"/>
                  </a:lnTo>
                  <a:lnTo>
                    <a:pt x="2011" y="1656"/>
                  </a:lnTo>
                  <a:lnTo>
                    <a:pt x="2011" y="1655"/>
                  </a:lnTo>
                  <a:lnTo>
                    <a:pt x="2012" y="1653"/>
                  </a:lnTo>
                  <a:lnTo>
                    <a:pt x="2012" y="1651"/>
                  </a:lnTo>
                  <a:lnTo>
                    <a:pt x="2012" y="1650"/>
                  </a:lnTo>
                  <a:lnTo>
                    <a:pt x="2009" y="1643"/>
                  </a:lnTo>
                  <a:lnTo>
                    <a:pt x="2004" y="1637"/>
                  </a:lnTo>
                  <a:lnTo>
                    <a:pt x="2000" y="1631"/>
                  </a:lnTo>
                  <a:lnTo>
                    <a:pt x="1995" y="1626"/>
                  </a:lnTo>
                  <a:lnTo>
                    <a:pt x="1988" y="1619"/>
                  </a:lnTo>
                  <a:lnTo>
                    <a:pt x="1982" y="1615"/>
                  </a:lnTo>
                  <a:lnTo>
                    <a:pt x="1976" y="1610"/>
                  </a:lnTo>
                  <a:lnTo>
                    <a:pt x="1968" y="1607"/>
                  </a:lnTo>
                  <a:lnTo>
                    <a:pt x="1964" y="1605"/>
                  </a:lnTo>
                  <a:lnTo>
                    <a:pt x="1960" y="1603"/>
                  </a:lnTo>
                  <a:lnTo>
                    <a:pt x="1952" y="1602"/>
                  </a:lnTo>
                  <a:lnTo>
                    <a:pt x="1944" y="1599"/>
                  </a:lnTo>
                  <a:lnTo>
                    <a:pt x="1939" y="1597"/>
                  </a:lnTo>
                  <a:lnTo>
                    <a:pt x="1936" y="1595"/>
                  </a:lnTo>
                  <a:lnTo>
                    <a:pt x="1931" y="1592"/>
                  </a:lnTo>
                  <a:lnTo>
                    <a:pt x="1928" y="1589"/>
                  </a:lnTo>
                  <a:lnTo>
                    <a:pt x="1923" y="1586"/>
                  </a:lnTo>
                  <a:lnTo>
                    <a:pt x="1921" y="1584"/>
                  </a:lnTo>
                  <a:lnTo>
                    <a:pt x="1920" y="1584"/>
                  </a:lnTo>
                  <a:lnTo>
                    <a:pt x="1908" y="1583"/>
                  </a:lnTo>
                  <a:lnTo>
                    <a:pt x="1899" y="1581"/>
                  </a:lnTo>
                  <a:lnTo>
                    <a:pt x="1878" y="1581"/>
                  </a:lnTo>
                  <a:lnTo>
                    <a:pt x="1857" y="1579"/>
                  </a:lnTo>
                  <a:lnTo>
                    <a:pt x="1836" y="1579"/>
                  </a:lnTo>
                  <a:lnTo>
                    <a:pt x="1833" y="1575"/>
                  </a:lnTo>
                  <a:lnTo>
                    <a:pt x="1832" y="1570"/>
                  </a:lnTo>
                  <a:lnTo>
                    <a:pt x="1828" y="1567"/>
                  </a:lnTo>
                  <a:lnTo>
                    <a:pt x="1825" y="1562"/>
                  </a:lnTo>
                  <a:lnTo>
                    <a:pt x="1824" y="1562"/>
                  </a:lnTo>
                  <a:lnTo>
                    <a:pt x="1822" y="1560"/>
                  </a:lnTo>
                  <a:lnTo>
                    <a:pt x="1817" y="1560"/>
                  </a:lnTo>
                  <a:lnTo>
                    <a:pt x="1812" y="1559"/>
                  </a:lnTo>
                  <a:lnTo>
                    <a:pt x="1811" y="1559"/>
                  </a:lnTo>
                  <a:lnTo>
                    <a:pt x="1809" y="1557"/>
                  </a:lnTo>
                  <a:lnTo>
                    <a:pt x="1803" y="1549"/>
                  </a:lnTo>
                  <a:lnTo>
                    <a:pt x="1796" y="1541"/>
                  </a:lnTo>
                  <a:lnTo>
                    <a:pt x="1792" y="1533"/>
                  </a:lnTo>
                  <a:lnTo>
                    <a:pt x="1787" y="1523"/>
                  </a:lnTo>
                  <a:lnTo>
                    <a:pt x="1785" y="1522"/>
                  </a:lnTo>
                  <a:lnTo>
                    <a:pt x="1784" y="1520"/>
                  </a:lnTo>
                  <a:lnTo>
                    <a:pt x="1779" y="1519"/>
                  </a:lnTo>
                  <a:lnTo>
                    <a:pt x="1774" y="1515"/>
                  </a:lnTo>
                  <a:lnTo>
                    <a:pt x="1768" y="1514"/>
                  </a:lnTo>
                  <a:lnTo>
                    <a:pt x="1763" y="1514"/>
                  </a:lnTo>
                  <a:lnTo>
                    <a:pt x="1758" y="1514"/>
                  </a:lnTo>
                  <a:lnTo>
                    <a:pt x="1756" y="1512"/>
                  </a:lnTo>
                  <a:lnTo>
                    <a:pt x="1755" y="1512"/>
                  </a:lnTo>
                  <a:lnTo>
                    <a:pt x="1753" y="1512"/>
                  </a:lnTo>
                  <a:lnTo>
                    <a:pt x="1753" y="1509"/>
                  </a:lnTo>
                  <a:lnTo>
                    <a:pt x="1752" y="1506"/>
                  </a:lnTo>
                  <a:lnTo>
                    <a:pt x="1750" y="1503"/>
                  </a:lnTo>
                  <a:lnTo>
                    <a:pt x="1750" y="1501"/>
                  </a:lnTo>
                  <a:lnTo>
                    <a:pt x="1750" y="1498"/>
                  </a:lnTo>
                  <a:lnTo>
                    <a:pt x="1748" y="1496"/>
                  </a:lnTo>
                  <a:lnTo>
                    <a:pt x="1748" y="1495"/>
                  </a:lnTo>
                  <a:lnTo>
                    <a:pt x="1748" y="1496"/>
                  </a:lnTo>
                  <a:lnTo>
                    <a:pt x="1748" y="1498"/>
                  </a:lnTo>
                  <a:lnTo>
                    <a:pt x="1748" y="1499"/>
                  </a:lnTo>
                  <a:lnTo>
                    <a:pt x="1747" y="1499"/>
                  </a:lnTo>
                  <a:lnTo>
                    <a:pt x="1745" y="1501"/>
                  </a:lnTo>
                  <a:lnTo>
                    <a:pt x="1744" y="1499"/>
                  </a:lnTo>
                  <a:lnTo>
                    <a:pt x="1740" y="1498"/>
                  </a:lnTo>
                  <a:lnTo>
                    <a:pt x="1739" y="1498"/>
                  </a:lnTo>
                  <a:lnTo>
                    <a:pt x="1737" y="1496"/>
                  </a:lnTo>
                  <a:lnTo>
                    <a:pt x="1734" y="1493"/>
                  </a:lnTo>
                  <a:lnTo>
                    <a:pt x="1732" y="1491"/>
                  </a:lnTo>
                  <a:lnTo>
                    <a:pt x="1731" y="1490"/>
                  </a:lnTo>
                  <a:lnTo>
                    <a:pt x="1729" y="1487"/>
                  </a:lnTo>
                  <a:lnTo>
                    <a:pt x="1729" y="1482"/>
                  </a:lnTo>
                  <a:lnTo>
                    <a:pt x="1728" y="1479"/>
                  </a:lnTo>
                  <a:lnTo>
                    <a:pt x="1728" y="1475"/>
                  </a:lnTo>
                  <a:lnTo>
                    <a:pt x="1726" y="1474"/>
                  </a:lnTo>
                  <a:lnTo>
                    <a:pt x="1721" y="1471"/>
                  </a:lnTo>
                  <a:lnTo>
                    <a:pt x="1716" y="1468"/>
                  </a:lnTo>
                  <a:lnTo>
                    <a:pt x="1710" y="1464"/>
                  </a:lnTo>
                  <a:lnTo>
                    <a:pt x="1702" y="1463"/>
                  </a:lnTo>
                  <a:lnTo>
                    <a:pt x="1696" y="1460"/>
                  </a:lnTo>
                  <a:lnTo>
                    <a:pt x="1689" y="1458"/>
                  </a:lnTo>
                  <a:lnTo>
                    <a:pt x="1683" y="1455"/>
                  </a:lnTo>
                  <a:lnTo>
                    <a:pt x="1676" y="1453"/>
                  </a:lnTo>
                  <a:lnTo>
                    <a:pt x="1665" y="1447"/>
                  </a:lnTo>
                  <a:lnTo>
                    <a:pt x="1656" y="1440"/>
                  </a:lnTo>
                  <a:lnTo>
                    <a:pt x="1646" y="1436"/>
                  </a:lnTo>
                  <a:lnTo>
                    <a:pt x="1636" y="1429"/>
                  </a:lnTo>
                  <a:lnTo>
                    <a:pt x="1619" y="1420"/>
                  </a:lnTo>
                  <a:lnTo>
                    <a:pt x="1601" y="1410"/>
                  </a:lnTo>
                  <a:lnTo>
                    <a:pt x="1584" y="1402"/>
                  </a:lnTo>
                  <a:lnTo>
                    <a:pt x="1574" y="1399"/>
                  </a:lnTo>
                  <a:lnTo>
                    <a:pt x="1563" y="1396"/>
                  </a:lnTo>
                  <a:lnTo>
                    <a:pt x="1553" y="1392"/>
                  </a:lnTo>
                  <a:lnTo>
                    <a:pt x="1542" y="1391"/>
                  </a:lnTo>
                  <a:lnTo>
                    <a:pt x="1531" y="1388"/>
                  </a:lnTo>
                  <a:lnTo>
                    <a:pt x="1518" y="1386"/>
                  </a:lnTo>
                  <a:lnTo>
                    <a:pt x="1492" y="1388"/>
                  </a:lnTo>
                  <a:lnTo>
                    <a:pt x="1468" y="1389"/>
                  </a:lnTo>
                  <a:lnTo>
                    <a:pt x="1443" y="1389"/>
                  </a:lnTo>
                  <a:lnTo>
                    <a:pt x="1419" y="1392"/>
                  </a:lnTo>
                  <a:lnTo>
                    <a:pt x="1409" y="1394"/>
                  </a:lnTo>
                  <a:lnTo>
                    <a:pt x="1401" y="1397"/>
                  </a:lnTo>
                  <a:lnTo>
                    <a:pt x="1393" y="1400"/>
                  </a:lnTo>
                  <a:lnTo>
                    <a:pt x="1385" y="1404"/>
                  </a:lnTo>
                  <a:lnTo>
                    <a:pt x="1384" y="1404"/>
                  </a:lnTo>
                  <a:lnTo>
                    <a:pt x="1380" y="1405"/>
                  </a:lnTo>
                  <a:lnTo>
                    <a:pt x="1376" y="1407"/>
                  </a:lnTo>
                  <a:lnTo>
                    <a:pt x="1372" y="1407"/>
                  </a:lnTo>
                  <a:lnTo>
                    <a:pt x="1371" y="1408"/>
                  </a:lnTo>
                  <a:lnTo>
                    <a:pt x="1369" y="1408"/>
                  </a:lnTo>
                  <a:lnTo>
                    <a:pt x="1348" y="1405"/>
                  </a:lnTo>
                  <a:lnTo>
                    <a:pt x="1328" y="1402"/>
                  </a:lnTo>
                  <a:lnTo>
                    <a:pt x="1307" y="1397"/>
                  </a:lnTo>
                  <a:lnTo>
                    <a:pt x="1297" y="1396"/>
                  </a:lnTo>
                  <a:lnTo>
                    <a:pt x="1286" y="1392"/>
                  </a:lnTo>
                  <a:lnTo>
                    <a:pt x="1281" y="1388"/>
                  </a:lnTo>
                  <a:lnTo>
                    <a:pt x="1278" y="1383"/>
                  </a:lnTo>
                  <a:lnTo>
                    <a:pt x="1275" y="1380"/>
                  </a:lnTo>
                  <a:lnTo>
                    <a:pt x="1272" y="1378"/>
                  </a:lnTo>
                  <a:lnTo>
                    <a:pt x="1270" y="1375"/>
                  </a:lnTo>
                  <a:lnTo>
                    <a:pt x="1268" y="1373"/>
                  </a:lnTo>
                  <a:lnTo>
                    <a:pt x="1267" y="1370"/>
                  </a:lnTo>
                  <a:lnTo>
                    <a:pt x="1265" y="1367"/>
                  </a:lnTo>
                  <a:lnTo>
                    <a:pt x="1265" y="1364"/>
                  </a:lnTo>
                  <a:lnTo>
                    <a:pt x="1264" y="1360"/>
                  </a:lnTo>
                  <a:lnTo>
                    <a:pt x="1262" y="1356"/>
                  </a:lnTo>
                  <a:lnTo>
                    <a:pt x="1260" y="1351"/>
                  </a:lnTo>
                  <a:lnTo>
                    <a:pt x="1259" y="1344"/>
                  </a:lnTo>
                  <a:lnTo>
                    <a:pt x="1257" y="1340"/>
                  </a:lnTo>
                  <a:lnTo>
                    <a:pt x="1257" y="1336"/>
                  </a:lnTo>
                  <a:lnTo>
                    <a:pt x="1256" y="1332"/>
                  </a:lnTo>
                  <a:lnTo>
                    <a:pt x="1254" y="1325"/>
                  </a:lnTo>
                  <a:lnTo>
                    <a:pt x="1252" y="1324"/>
                  </a:lnTo>
                  <a:lnTo>
                    <a:pt x="1249" y="1322"/>
                  </a:lnTo>
                  <a:lnTo>
                    <a:pt x="1248" y="1322"/>
                  </a:lnTo>
                  <a:lnTo>
                    <a:pt x="1244" y="1322"/>
                  </a:lnTo>
                  <a:lnTo>
                    <a:pt x="1238" y="1322"/>
                  </a:lnTo>
                  <a:lnTo>
                    <a:pt x="1235" y="1320"/>
                  </a:lnTo>
                  <a:lnTo>
                    <a:pt x="1232" y="1320"/>
                  </a:lnTo>
                  <a:lnTo>
                    <a:pt x="1225" y="1319"/>
                  </a:lnTo>
                  <a:lnTo>
                    <a:pt x="1220" y="1316"/>
                  </a:lnTo>
                  <a:lnTo>
                    <a:pt x="1209" y="1309"/>
                  </a:lnTo>
                  <a:lnTo>
                    <a:pt x="1208" y="1304"/>
                  </a:lnTo>
                  <a:lnTo>
                    <a:pt x="1206" y="1300"/>
                  </a:lnTo>
                  <a:lnTo>
                    <a:pt x="1206" y="1295"/>
                  </a:lnTo>
                  <a:lnTo>
                    <a:pt x="1206" y="1290"/>
                  </a:lnTo>
                  <a:lnTo>
                    <a:pt x="1206" y="1284"/>
                  </a:lnTo>
                  <a:lnTo>
                    <a:pt x="1206" y="1276"/>
                  </a:lnTo>
                  <a:lnTo>
                    <a:pt x="1208" y="1269"/>
                  </a:lnTo>
                  <a:lnTo>
                    <a:pt x="1206" y="1265"/>
                  </a:lnTo>
                  <a:lnTo>
                    <a:pt x="1206" y="1261"/>
                  </a:lnTo>
                  <a:lnTo>
                    <a:pt x="1204" y="1257"/>
                  </a:lnTo>
                  <a:lnTo>
                    <a:pt x="1203" y="1253"/>
                  </a:lnTo>
                  <a:lnTo>
                    <a:pt x="1201" y="1249"/>
                  </a:lnTo>
                  <a:lnTo>
                    <a:pt x="1198" y="1244"/>
                  </a:lnTo>
                  <a:lnTo>
                    <a:pt x="1190" y="1244"/>
                  </a:lnTo>
                  <a:lnTo>
                    <a:pt x="1182" y="1244"/>
                  </a:lnTo>
                  <a:lnTo>
                    <a:pt x="1168" y="1244"/>
                  </a:lnTo>
                  <a:lnTo>
                    <a:pt x="1160" y="1244"/>
                  </a:lnTo>
                  <a:lnTo>
                    <a:pt x="1152" y="1245"/>
                  </a:lnTo>
                  <a:lnTo>
                    <a:pt x="1145" y="1247"/>
                  </a:lnTo>
                  <a:lnTo>
                    <a:pt x="1137" y="1249"/>
                  </a:lnTo>
                  <a:lnTo>
                    <a:pt x="1137" y="1250"/>
                  </a:lnTo>
                  <a:lnTo>
                    <a:pt x="1136" y="1252"/>
                  </a:lnTo>
                  <a:lnTo>
                    <a:pt x="1137" y="1253"/>
                  </a:lnTo>
                  <a:lnTo>
                    <a:pt x="1139" y="1258"/>
                  </a:lnTo>
                  <a:lnTo>
                    <a:pt x="1141" y="1261"/>
                  </a:lnTo>
                  <a:lnTo>
                    <a:pt x="1144" y="1265"/>
                  </a:lnTo>
                  <a:lnTo>
                    <a:pt x="1145" y="1268"/>
                  </a:lnTo>
                  <a:lnTo>
                    <a:pt x="1145" y="1269"/>
                  </a:lnTo>
                  <a:lnTo>
                    <a:pt x="1145" y="1271"/>
                  </a:lnTo>
                  <a:lnTo>
                    <a:pt x="1144" y="1271"/>
                  </a:lnTo>
                  <a:lnTo>
                    <a:pt x="1141" y="1271"/>
                  </a:lnTo>
                  <a:lnTo>
                    <a:pt x="1139" y="1271"/>
                  </a:lnTo>
                  <a:lnTo>
                    <a:pt x="1134" y="1268"/>
                  </a:lnTo>
                  <a:lnTo>
                    <a:pt x="1131" y="1265"/>
                  </a:lnTo>
                  <a:lnTo>
                    <a:pt x="1126" y="1261"/>
                  </a:lnTo>
                  <a:lnTo>
                    <a:pt x="1123" y="1258"/>
                  </a:lnTo>
                  <a:lnTo>
                    <a:pt x="1120" y="1255"/>
                  </a:lnTo>
                  <a:lnTo>
                    <a:pt x="1115" y="1252"/>
                  </a:lnTo>
                  <a:lnTo>
                    <a:pt x="1110" y="1249"/>
                  </a:lnTo>
                  <a:lnTo>
                    <a:pt x="1105" y="1247"/>
                  </a:lnTo>
                  <a:lnTo>
                    <a:pt x="1102" y="1247"/>
                  </a:lnTo>
                  <a:lnTo>
                    <a:pt x="1099" y="1245"/>
                  </a:lnTo>
                  <a:lnTo>
                    <a:pt x="1096" y="1244"/>
                  </a:lnTo>
                  <a:lnTo>
                    <a:pt x="1094" y="1244"/>
                  </a:lnTo>
                  <a:lnTo>
                    <a:pt x="1093" y="1244"/>
                  </a:lnTo>
                  <a:lnTo>
                    <a:pt x="1089" y="1242"/>
                  </a:lnTo>
                  <a:lnTo>
                    <a:pt x="1088" y="1242"/>
                  </a:lnTo>
                  <a:lnTo>
                    <a:pt x="1086" y="1242"/>
                  </a:lnTo>
                  <a:lnTo>
                    <a:pt x="1083" y="1242"/>
                  </a:lnTo>
                  <a:lnTo>
                    <a:pt x="1081" y="1241"/>
                  </a:lnTo>
                  <a:lnTo>
                    <a:pt x="1077" y="1241"/>
                  </a:lnTo>
                  <a:lnTo>
                    <a:pt x="1073" y="1241"/>
                  </a:lnTo>
                  <a:lnTo>
                    <a:pt x="1067" y="1239"/>
                  </a:lnTo>
                  <a:lnTo>
                    <a:pt x="1061" y="1237"/>
                  </a:lnTo>
                  <a:lnTo>
                    <a:pt x="1057" y="1229"/>
                  </a:lnTo>
                  <a:lnTo>
                    <a:pt x="1054" y="1221"/>
                  </a:lnTo>
                  <a:lnTo>
                    <a:pt x="1053" y="1213"/>
                  </a:lnTo>
                  <a:lnTo>
                    <a:pt x="1049" y="1205"/>
                  </a:lnTo>
                  <a:lnTo>
                    <a:pt x="1049" y="1197"/>
                  </a:lnTo>
                  <a:lnTo>
                    <a:pt x="1049" y="1194"/>
                  </a:lnTo>
                  <a:lnTo>
                    <a:pt x="1049" y="1189"/>
                  </a:lnTo>
                  <a:lnTo>
                    <a:pt x="1049" y="1186"/>
                  </a:lnTo>
                  <a:lnTo>
                    <a:pt x="1051" y="1181"/>
                  </a:lnTo>
                  <a:lnTo>
                    <a:pt x="1053" y="1177"/>
                  </a:lnTo>
                  <a:lnTo>
                    <a:pt x="1056" y="1172"/>
                  </a:lnTo>
                  <a:lnTo>
                    <a:pt x="1057" y="1170"/>
                  </a:lnTo>
                  <a:lnTo>
                    <a:pt x="1059" y="1169"/>
                  </a:lnTo>
                  <a:lnTo>
                    <a:pt x="1062" y="1165"/>
                  </a:lnTo>
                  <a:lnTo>
                    <a:pt x="1065" y="1164"/>
                  </a:lnTo>
                  <a:lnTo>
                    <a:pt x="1072" y="1161"/>
                  </a:lnTo>
                  <a:lnTo>
                    <a:pt x="1081" y="1157"/>
                  </a:lnTo>
                  <a:lnTo>
                    <a:pt x="1089" y="1154"/>
                  </a:lnTo>
                  <a:lnTo>
                    <a:pt x="1093" y="1154"/>
                  </a:lnTo>
                  <a:lnTo>
                    <a:pt x="1096" y="1153"/>
                  </a:lnTo>
                  <a:lnTo>
                    <a:pt x="1099" y="1151"/>
                  </a:lnTo>
                  <a:lnTo>
                    <a:pt x="1102" y="1151"/>
                  </a:lnTo>
                  <a:lnTo>
                    <a:pt x="1104" y="1151"/>
                  </a:lnTo>
                  <a:lnTo>
                    <a:pt x="1105" y="1149"/>
                  </a:lnTo>
                  <a:lnTo>
                    <a:pt x="1110" y="1146"/>
                  </a:lnTo>
                  <a:lnTo>
                    <a:pt x="1117" y="1145"/>
                  </a:lnTo>
                  <a:lnTo>
                    <a:pt x="1129" y="1140"/>
                  </a:lnTo>
                  <a:lnTo>
                    <a:pt x="1142" y="1135"/>
                  </a:lnTo>
                  <a:lnTo>
                    <a:pt x="1149" y="1132"/>
                  </a:lnTo>
                  <a:lnTo>
                    <a:pt x="1155" y="1129"/>
                  </a:lnTo>
                  <a:lnTo>
                    <a:pt x="1169" y="1119"/>
                  </a:lnTo>
                  <a:lnTo>
                    <a:pt x="1187" y="1109"/>
                  </a:lnTo>
                  <a:lnTo>
                    <a:pt x="1203" y="1101"/>
                  </a:lnTo>
                  <a:lnTo>
                    <a:pt x="1211" y="1098"/>
                  </a:lnTo>
                  <a:lnTo>
                    <a:pt x="1220" y="1095"/>
                  </a:lnTo>
                  <a:lnTo>
                    <a:pt x="1225" y="1097"/>
                  </a:lnTo>
                  <a:lnTo>
                    <a:pt x="1230" y="1098"/>
                  </a:lnTo>
                  <a:lnTo>
                    <a:pt x="1235" y="1101"/>
                  </a:lnTo>
                  <a:lnTo>
                    <a:pt x="1240" y="1103"/>
                  </a:lnTo>
                  <a:lnTo>
                    <a:pt x="1243" y="1105"/>
                  </a:lnTo>
                  <a:lnTo>
                    <a:pt x="1246" y="1106"/>
                  </a:lnTo>
                  <a:lnTo>
                    <a:pt x="1251" y="1111"/>
                  </a:lnTo>
                  <a:lnTo>
                    <a:pt x="1254" y="1117"/>
                  </a:lnTo>
                  <a:lnTo>
                    <a:pt x="1256" y="1121"/>
                  </a:lnTo>
                  <a:lnTo>
                    <a:pt x="1257" y="1124"/>
                  </a:lnTo>
                  <a:lnTo>
                    <a:pt x="1259" y="1129"/>
                  </a:lnTo>
                  <a:lnTo>
                    <a:pt x="1260" y="1133"/>
                  </a:lnTo>
                  <a:lnTo>
                    <a:pt x="1262" y="1138"/>
                  </a:lnTo>
                  <a:lnTo>
                    <a:pt x="1264" y="1145"/>
                  </a:lnTo>
                  <a:lnTo>
                    <a:pt x="1265" y="1149"/>
                  </a:lnTo>
                  <a:lnTo>
                    <a:pt x="1267" y="1154"/>
                  </a:lnTo>
                  <a:lnTo>
                    <a:pt x="1270" y="1161"/>
                  </a:lnTo>
                  <a:lnTo>
                    <a:pt x="1272" y="1165"/>
                  </a:lnTo>
                  <a:lnTo>
                    <a:pt x="1273" y="1170"/>
                  </a:lnTo>
                  <a:lnTo>
                    <a:pt x="1275" y="1173"/>
                  </a:lnTo>
                  <a:lnTo>
                    <a:pt x="1275" y="1175"/>
                  </a:lnTo>
                  <a:lnTo>
                    <a:pt x="1275" y="1177"/>
                  </a:lnTo>
                  <a:lnTo>
                    <a:pt x="1275" y="1178"/>
                  </a:lnTo>
                  <a:lnTo>
                    <a:pt x="1272" y="1189"/>
                  </a:lnTo>
                  <a:lnTo>
                    <a:pt x="1268" y="1199"/>
                  </a:lnTo>
                  <a:lnTo>
                    <a:pt x="1267" y="1209"/>
                  </a:lnTo>
                  <a:lnTo>
                    <a:pt x="1267" y="1213"/>
                  </a:lnTo>
                  <a:lnTo>
                    <a:pt x="1265" y="1217"/>
                  </a:lnTo>
                  <a:lnTo>
                    <a:pt x="1267" y="1221"/>
                  </a:lnTo>
                  <a:lnTo>
                    <a:pt x="1267" y="1225"/>
                  </a:lnTo>
                  <a:lnTo>
                    <a:pt x="1268" y="1229"/>
                  </a:lnTo>
                  <a:lnTo>
                    <a:pt x="1272" y="1233"/>
                  </a:lnTo>
                  <a:lnTo>
                    <a:pt x="1275" y="1236"/>
                  </a:lnTo>
                  <a:lnTo>
                    <a:pt x="1280" y="1239"/>
                  </a:lnTo>
                  <a:lnTo>
                    <a:pt x="1284" y="1241"/>
                  </a:lnTo>
                  <a:lnTo>
                    <a:pt x="1292" y="1244"/>
                  </a:lnTo>
                  <a:lnTo>
                    <a:pt x="1299" y="1245"/>
                  </a:lnTo>
                  <a:lnTo>
                    <a:pt x="1305" y="1247"/>
                  </a:lnTo>
                  <a:lnTo>
                    <a:pt x="1320" y="1249"/>
                  </a:lnTo>
                  <a:lnTo>
                    <a:pt x="1328" y="1255"/>
                  </a:lnTo>
                  <a:lnTo>
                    <a:pt x="1336" y="1261"/>
                  </a:lnTo>
                  <a:lnTo>
                    <a:pt x="1344" y="1266"/>
                  </a:lnTo>
                  <a:lnTo>
                    <a:pt x="1347" y="1269"/>
                  </a:lnTo>
                  <a:lnTo>
                    <a:pt x="1352" y="1271"/>
                  </a:lnTo>
                  <a:lnTo>
                    <a:pt x="1356" y="1272"/>
                  </a:lnTo>
                  <a:lnTo>
                    <a:pt x="1363" y="1274"/>
                  </a:lnTo>
                  <a:lnTo>
                    <a:pt x="1368" y="1276"/>
                  </a:lnTo>
                  <a:lnTo>
                    <a:pt x="1372" y="1277"/>
                  </a:lnTo>
                  <a:lnTo>
                    <a:pt x="1377" y="1279"/>
                  </a:lnTo>
                  <a:lnTo>
                    <a:pt x="1382" y="1280"/>
                  </a:lnTo>
                  <a:lnTo>
                    <a:pt x="1384" y="1280"/>
                  </a:lnTo>
                  <a:lnTo>
                    <a:pt x="1384" y="1282"/>
                  </a:lnTo>
                  <a:lnTo>
                    <a:pt x="1385" y="1282"/>
                  </a:lnTo>
                  <a:lnTo>
                    <a:pt x="1388" y="1277"/>
                  </a:lnTo>
                  <a:lnTo>
                    <a:pt x="1390" y="1274"/>
                  </a:lnTo>
                  <a:lnTo>
                    <a:pt x="1392" y="1269"/>
                  </a:lnTo>
                  <a:lnTo>
                    <a:pt x="1393" y="1266"/>
                  </a:lnTo>
                  <a:lnTo>
                    <a:pt x="1393" y="1263"/>
                  </a:lnTo>
                  <a:lnTo>
                    <a:pt x="1393" y="1260"/>
                  </a:lnTo>
                  <a:lnTo>
                    <a:pt x="1393" y="1258"/>
                  </a:lnTo>
                  <a:lnTo>
                    <a:pt x="1393" y="1255"/>
                  </a:lnTo>
                  <a:lnTo>
                    <a:pt x="1392" y="1253"/>
                  </a:lnTo>
                  <a:lnTo>
                    <a:pt x="1390" y="1250"/>
                  </a:lnTo>
                  <a:lnTo>
                    <a:pt x="1385" y="1247"/>
                  </a:lnTo>
                  <a:lnTo>
                    <a:pt x="1380" y="1245"/>
                  </a:lnTo>
                  <a:lnTo>
                    <a:pt x="1374" y="1242"/>
                  </a:lnTo>
                  <a:lnTo>
                    <a:pt x="1368" y="1241"/>
                  </a:lnTo>
                  <a:lnTo>
                    <a:pt x="1360" y="1241"/>
                  </a:lnTo>
                  <a:lnTo>
                    <a:pt x="1344" y="1237"/>
                  </a:lnTo>
                  <a:lnTo>
                    <a:pt x="1336" y="1237"/>
                  </a:lnTo>
                  <a:lnTo>
                    <a:pt x="1328" y="1236"/>
                  </a:lnTo>
                  <a:lnTo>
                    <a:pt x="1320" y="1234"/>
                  </a:lnTo>
                  <a:lnTo>
                    <a:pt x="1313" y="1233"/>
                  </a:lnTo>
                  <a:lnTo>
                    <a:pt x="1310" y="1228"/>
                  </a:lnTo>
                  <a:lnTo>
                    <a:pt x="1307" y="1223"/>
                  </a:lnTo>
                  <a:lnTo>
                    <a:pt x="1305" y="1218"/>
                  </a:lnTo>
                  <a:lnTo>
                    <a:pt x="1304" y="1215"/>
                  </a:lnTo>
                  <a:lnTo>
                    <a:pt x="1302" y="1210"/>
                  </a:lnTo>
                  <a:lnTo>
                    <a:pt x="1300" y="1207"/>
                  </a:lnTo>
                  <a:lnTo>
                    <a:pt x="1300" y="1204"/>
                  </a:lnTo>
                  <a:lnTo>
                    <a:pt x="1300" y="1199"/>
                  </a:lnTo>
                  <a:lnTo>
                    <a:pt x="1300" y="1196"/>
                  </a:lnTo>
                  <a:lnTo>
                    <a:pt x="1300" y="1193"/>
                  </a:lnTo>
                  <a:lnTo>
                    <a:pt x="1302" y="1188"/>
                  </a:lnTo>
                  <a:lnTo>
                    <a:pt x="1304" y="1185"/>
                  </a:lnTo>
                  <a:lnTo>
                    <a:pt x="1305" y="1180"/>
                  </a:lnTo>
                  <a:lnTo>
                    <a:pt x="1307" y="1177"/>
                  </a:lnTo>
                  <a:lnTo>
                    <a:pt x="1310" y="1172"/>
                  </a:lnTo>
                  <a:lnTo>
                    <a:pt x="1313" y="1167"/>
                  </a:lnTo>
                  <a:lnTo>
                    <a:pt x="1310" y="1151"/>
                  </a:lnTo>
                  <a:lnTo>
                    <a:pt x="1307" y="1135"/>
                  </a:lnTo>
                  <a:lnTo>
                    <a:pt x="1305" y="1127"/>
                  </a:lnTo>
                  <a:lnTo>
                    <a:pt x="1305" y="1121"/>
                  </a:lnTo>
                  <a:lnTo>
                    <a:pt x="1304" y="1113"/>
                  </a:lnTo>
                  <a:lnTo>
                    <a:pt x="1305" y="1106"/>
                  </a:lnTo>
                  <a:lnTo>
                    <a:pt x="1305" y="1100"/>
                  </a:lnTo>
                  <a:lnTo>
                    <a:pt x="1307" y="1092"/>
                  </a:lnTo>
                  <a:lnTo>
                    <a:pt x="1310" y="1085"/>
                  </a:lnTo>
                  <a:lnTo>
                    <a:pt x="1313" y="1079"/>
                  </a:lnTo>
                  <a:lnTo>
                    <a:pt x="1316" y="1074"/>
                  </a:lnTo>
                  <a:lnTo>
                    <a:pt x="1323" y="1068"/>
                  </a:lnTo>
                  <a:lnTo>
                    <a:pt x="1328" y="1061"/>
                  </a:lnTo>
                  <a:lnTo>
                    <a:pt x="1336" y="1057"/>
                  </a:lnTo>
                  <a:lnTo>
                    <a:pt x="1339" y="1047"/>
                  </a:lnTo>
                  <a:lnTo>
                    <a:pt x="1342" y="1039"/>
                  </a:lnTo>
                  <a:lnTo>
                    <a:pt x="1345" y="1030"/>
                  </a:lnTo>
                  <a:lnTo>
                    <a:pt x="1348" y="1022"/>
                  </a:lnTo>
                  <a:lnTo>
                    <a:pt x="1355" y="1007"/>
                  </a:lnTo>
                  <a:lnTo>
                    <a:pt x="1360" y="999"/>
                  </a:lnTo>
                  <a:lnTo>
                    <a:pt x="1363" y="991"/>
                  </a:lnTo>
                  <a:lnTo>
                    <a:pt x="1364" y="986"/>
                  </a:lnTo>
                  <a:lnTo>
                    <a:pt x="1366" y="982"/>
                  </a:lnTo>
                  <a:lnTo>
                    <a:pt x="1369" y="974"/>
                  </a:lnTo>
                  <a:lnTo>
                    <a:pt x="1371" y="969"/>
                  </a:lnTo>
                  <a:lnTo>
                    <a:pt x="1372" y="964"/>
                  </a:lnTo>
                  <a:lnTo>
                    <a:pt x="1376" y="961"/>
                  </a:lnTo>
                  <a:lnTo>
                    <a:pt x="1380" y="958"/>
                  </a:lnTo>
                  <a:lnTo>
                    <a:pt x="1384" y="956"/>
                  </a:lnTo>
                  <a:lnTo>
                    <a:pt x="1388" y="953"/>
                  </a:lnTo>
                  <a:lnTo>
                    <a:pt x="1395" y="951"/>
                  </a:lnTo>
                  <a:lnTo>
                    <a:pt x="1400" y="950"/>
                  </a:lnTo>
                  <a:lnTo>
                    <a:pt x="1404" y="948"/>
                  </a:lnTo>
                  <a:lnTo>
                    <a:pt x="1409" y="948"/>
                  </a:lnTo>
                  <a:lnTo>
                    <a:pt x="1411" y="946"/>
                  </a:lnTo>
                  <a:lnTo>
                    <a:pt x="1412" y="946"/>
                  </a:lnTo>
                  <a:lnTo>
                    <a:pt x="1417" y="940"/>
                  </a:lnTo>
                  <a:lnTo>
                    <a:pt x="1420" y="932"/>
                  </a:lnTo>
                  <a:lnTo>
                    <a:pt x="1424" y="926"/>
                  </a:lnTo>
                  <a:lnTo>
                    <a:pt x="1427" y="919"/>
                  </a:lnTo>
                  <a:lnTo>
                    <a:pt x="1432" y="906"/>
                  </a:lnTo>
                  <a:lnTo>
                    <a:pt x="1436" y="894"/>
                  </a:lnTo>
                  <a:lnTo>
                    <a:pt x="1438" y="889"/>
                  </a:lnTo>
                  <a:lnTo>
                    <a:pt x="1441" y="884"/>
                  </a:lnTo>
                  <a:lnTo>
                    <a:pt x="1444" y="879"/>
                  </a:lnTo>
                  <a:lnTo>
                    <a:pt x="1449" y="874"/>
                  </a:lnTo>
                  <a:lnTo>
                    <a:pt x="1456" y="870"/>
                  </a:lnTo>
                  <a:lnTo>
                    <a:pt x="1462" y="866"/>
                  </a:lnTo>
                  <a:lnTo>
                    <a:pt x="1470" y="862"/>
                  </a:lnTo>
                  <a:lnTo>
                    <a:pt x="1478" y="858"/>
                  </a:lnTo>
                  <a:lnTo>
                    <a:pt x="1483" y="860"/>
                  </a:lnTo>
                  <a:lnTo>
                    <a:pt x="1488" y="862"/>
                  </a:lnTo>
                  <a:lnTo>
                    <a:pt x="1491" y="865"/>
                  </a:lnTo>
                  <a:lnTo>
                    <a:pt x="1492" y="866"/>
                  </a:lnTo>
                  <a:lnTo>
                    <a:pt x="1494" y="868"/>
                  </a:lnTo>
                  <a:lnTo>
                    <a:pt x="1496" y="870"/>
                  </a:lnTo>
                  <a:lnTo>
                    <a:pt x="1497" y="873"/>
                  </a:lnTo>
                  <a:lnTo>
                    <a:pt x="1500" y="876"/>
                  </a:lnTo>
                  <a:lnTo>
                    <a:pt x="1500" y="878"/>
                  </a:lnTo>
                  <a:lnTo>
                    <a:pt x="1504" y="879"/>
                  </a:lnTo>
                  <a:lnTo>
                    <a:pt x="1505" y="881"/>
                  </a:lnTo>
                  <a:lnTo>
                    <a:pt x="1508" y="882"/>
                  </a:lnTo>
                  <a:lnTo>
                    <a:pt x="1512" y="884"/>
                  </a:lnTo>
                  <a:lnTo>
                    <a:pt x="1518" y="886"/>
                  </a:lnTo>
                  <a:lnTo>
                    <a:pt x="1521" y="882"/>
                  </a:lnTo>
                  <a:lnTo>
                    <a:pt x="1526" y="878"/>
                  </a:lnTo>
                  <a:lnTo>
                    <a:pt x="1529" y="874"/>
                  </a:lnTo>
                  <a:lnTo>
                    <a:pt x="1532" y="871"/>
                  </a:lnTo>
                  <a:lnTo>
                    <a:pt x="1537" y="865"/>
                  </a:lnTo>
                  <a:lnTo>
                    <a:pt x="1540" y="857"/>
                  </a:lnTo>
                  <a:lnTo>
                    <a:pt x="1544" y="851"/>
                  </a:lnTo>
                  <a:lnTo>
                    <a:pt x="1547" y="843"/>
                  </a:lnTo>
                  <a:lnTo>
                    <a:pt x="1547" y="838"/>
                  </a:lnTo>
                  <a:lnTo>
                    <a:pt x="1548" y="833"/>
                  </a:lnTo>
                  <a:lnTo>
                    <a:pt x="1550" y="827"/>
                  </a:lnTo>
                  <a:lnTo>
                    <a:pt x="1550" y="820"/>
                  </a:lnTo>
                  <a:lnTo>
                    <a:pt x="1544" y="819"/>
                  </a:lnTo>
                  <a:lnTo>
                    <a:pt x="1537" y="819"/>
                  </a:lnTo>
                  <a:lnTo>
                    <a:pt x="1531" y="819"/>
                  </a:lnTo>
                  <a:lnTo>
                    <a:pt x="1524" y="819"/>
                  </a:lnTo>
                  <a:lnTo>
                    <a:pt x="1518" y="819"/>
                  </a:lnTo>
                  <a:lnTo>
                    <a:pt x="1513" y="817"/>
                  </a:lnTo>
                  <a:lnTo>
                    <a:pt x="1510" y="815"/>
                  </a:lnTo>
                  <a:lnTo>
                    <a:pt x="1508" y="814"/>
                  </a:lnTo>
                  <a:lnTo>
                    <a:pt x="1507" y="812"/>
                  </a:lnTo>
                  <a:lnTo>
                    <a:pt x="1507" y="809"/>
                  </a:lnTo>
                  <a:lnTo>
                    <a:pt x="1504" y="799"/>
                  </a:lnTo>
                  <a:lnTo>
                    <a:pt x="1502" y="790"/>
                  </a:lnTo>
                  <a:lnTo>
                    <a:pt x="1500" y="780"/>
                  </a:lnTo>
                  <a:lnTo>
                    <a:pt x="1502" y="774"/>
                  </a:lnTo>
                  <a:lnTo>
                    <a:pt x="1504" y="766"/>
                  </a:lnTo>
                  <a:lnTo>
                    <a:pt x="1507" y="759"/>
                  </a:lnTo>
                  <a:lnTo>
                    <a:pt x="1510" y="755"/>
                  </a:lnTo>
                  <a:lnTo>
                    <a:pt x="1513" y="750"/>
                  </a:lnTo>
                  <a:lnTo>
                    <a:pt x="1518" y="745"/>
                  </a:lnTo>
                  <a:lnTo>
                    <a:pt x="1524" y="742"/>
                  </a:lnTo>
                  <a:lnTo>
                    <a:pt x="1531" y="739"/>
                  </a:lnTo>
                  <a:lnTo>
                    <a:pt x="1537" y="735"/>
                  </a:lnTo>
                  <a:lnTo>
                    <a:pt x="1552" y="731"/>
                  </a:lnTo>
                  <a:lnTo>
                    <a:pt x="1566" y="727"/>
                  </a:lnTo>
                  <a:lnTo>
                    <a:pt x="1571" y="729"/>
                  </a:lnTo>
                  <a:lnTo>
                    <a:pt x="1574" y="731"/>
                  </a:lnTo>
                  <a:lnTo>
                    <a:pt x="1577" y="731"/>
                  </a:lnTo>
                  <a:lnTo>
                    <a:pt x="1580" y="732"/>
                  </a:lnTo>
                  <a:lnTo>
                    <a:pt x="1582" y="734"/>
                  </a:lnTo>
                  <a:lnTo>
                    <a:pt x="1584" y="735"/>
                  </a:lnTo>
                  <a:lnTo>
                    <a:pt x="1585" y="737"/>
                  </a:lnTo>
                  <a:lnTo>
                    <a:pt x="1585" y="739"/>
                  </a:lnTo>
                  <a:lnTo>
                    <a:pt x="1585" y="742"/>
                  </a:lnTo>
                  <a:lnTo>
                    <a:pt x="1584" y="745"/>
                  </a:lnTo>
                  <a:lnTo>
                    <a:pt x="1582" y="748"/>
                  </a:lnTo>
                  <a:lnTo>
                    <a:pt x="1580" y="751"/>
                  </a:lnTo>
                  <a:lnTo>
                    <a:pt x="1577" y="755"/>
                  </a:lnTo>
                  <a:lnTo>
                    <a:pt x="1576" y="758"/>
                  </a:lnTo>
                  <a:lnTo>
                    <a:pt x="1574" y="763"/>
                  </a:lnTo>
                  <a:lnTo>
                    <a:pt x="1572" y="767"/>
                  </a:lnTo>
                  <a:lnTo>
                    <a:pt x="1572" y="771"/>
                  </a:lnTo>
                  <a:lnTo>
                    <a:pt x="1574" y="774"/>
                  </a:lnTo>
                  <a:lnTo>
                    <a:pt x="1574" y="777"/>
                  </a:lnTo>
                  <a:lnTo>
                    <a:pt x="1576" y="779"/>
                  </a:lnTo>
                  <a:lnTo>
                    <a:pt x="1577" y="782"/>
                  </a:lnTo>
                  <a:lnTo>
                    <a:pt x="1580" y="785"/>
                  </a:lnTo>
                  <a:lnTo>
                    <a:pt x="1584" y="788"/>
                  </a:lnTo>
                  <a:lnTo>
                    <a:pt x="1587" y="790"/>
                  </a:lnTo>
                  <a:lnTo>
                    <a:pt x="1590" y="793"/>
                  </a:lnTo>
                  <a:lnTo>
                    <a:pt x="1600" y="796"/>
                  </a:lnTo>
                  <a:lnTo>
                    <a:pt x="1608" y="799"/>
                  </a:lnTo>
                  <a:lnTo>
                    <a:pt x="1617" y="801"/>
                  </a:lnTo>
                  <a:lnTo>
                    <a:pt x="1627" y="803"/>
                  </a:lnTo>
                  <a:lnTo>
                    <a:pt x="1636" y="804"/>
                  </a:lnTo>
                  <a:lnTo>
                    <a:pt x="1646" y="806"/>
                  </a:lnTo>
                  <a:lnTo>
                    <a:pt x="1656" y="809"/>
                  </a:lnTo>
                  <a:lnTo>
                    <a:pt x="1659" y="807"/>
                  </a:lnTo>
                  <a:lnTo>
                    <a:pt x="1664" y="806"/>
                  </a:lnTo>
                  <a:lnTo>
                    <a:pt x="1667" y="804"/>
                  </a:lnTo>
                  <a:lnTo>
                    <a:pt x="1668" y="801"/>
                  </a:lnTo>
                  <a:lnTo>
                    <a:pt x="1670" y="799"/>
                  </a:lnTo>
                  <a:lnTo>
                    <a:pt x="1672" y="796"/>
                  </a:lnTo>
                  <a:lnTo>
                    <a:pt x="1672" y="795"/>
                  </a:lnTo>
                  <a:lnTo>
                    <a:pt x="1672" y="791"/>
                  </a:lnTo>
                  <a:lnTo>
                    <a:pt x="1670" y="790"/>
                  </a:lnTo>
                  <a:lnTo>
                    <a:pt x="1668" y="788"/>
                  </a:lnTo>
                  <a:lnTo>
                    <a:pt x="1667" y="785"/>
                  </a:lnTo>
                  <a:lnTo>
                    <a:pt x="1664" y="783"/>
                  </a:lnTo>
                  <a:lnTo>
                    <a:pt x="1660" y="782"/>
                  </a:lnTo>
                  <a:lnTo>
                    <a:pt x="1657" y="780"/>
                  </a:lnTo>
                  <a:lnTo>
                    <a:pt x="1649" y="777"/>
                  </a:lnTo>
                  <a:lnTo>
                    <a:pt x="1641" y="774"/>
                  </a:lnTo>
                  <a:lnTo>
                    <a:pt x="1633" y="772"/>
                  </a:lnTo>
                  <a:lnTo>
                    <a:pt x="1625" y="772"/>
                  </a:lnTo>
                  <a:lnTo>
                    <a:pt x="1616" y="771"/>
                  </a:lnTo>
                  <a:lnTo>
                    <a:pt x="1606" y="739"/>
                  </a:lnTo>
                  <a:lnTo>
                    <a:pt x="1604" y="735"/>
                  </a:lnTo>
                  <a:lnTo>
                    <a:pt x="1603" y="732"/>
                  </a:lnTo>
                  <a:lnTo>
                    <a:pt x="1601" y="727"/>
                  </a:lnTo>
                  <a:lnTo>
                    <a:pt x="1601" y="726"/>
                  </a:lnTo>
                  <a:lnTo>
                    <a:pt x="1600" y="723"/>
                  </a:lnTo>
                  <a:lnTo>
                    <a:pt x="1600" y="721"/>
                  </a:lnTo>
                  <a:lnTo>
                    <a:pt x="1603" y="708"/>
                  </a:lnTo>
                  <a:lnTo>
                    <a:pt x="1608" y="695"/>
                  </a:lnTo>
                  <a:lnTo>
                    <a:pt x="1609" y="689"/>
                  </a:lnTo>
                  <a:lnTo>
                    <a:pt x="1611" y="684"/>
                  </a:lnTo>
                  <a:lnTo>
                    <a:pt x="1612" y="678"/>
                  </a:lnTo>
                  <a:lnTo>
                    <a:pt x="1612" y="671"/>
                  </a:lnTo>
                  <a:lnTo>
                    <a:pt x="1612" y="667"/>
                  </a:lnTo>
                  <a:lnTo>
                    <a:pt x="1612" y="662"/>
                  </a:lnTo>
                  <a:lnTo>
                    <a:pt x="1611" y="657"/>
                  </a:lnTo>
                  <a:lnTo>
                    <a:pt x="1608" y="652"/>
                  </a:lnTo>
                  <a:lnTo>
                    <a:pt x="1603" y="647"/>
                  </a:lnTo>
                  <a:lnTo>
                    <a:pt x="1598" y="644"/>
                  </a:lnTo>
                  <a:lnTo>
                    <a:pt x="1592" y="641"/>
                  </a:lnTo>
                  <a:lnTo>
                    <a:pt x="1587" y="640"/>
                  </a:lnTo>
                  <a:lnTo>
                    <a:pt x="1584" y="640"/>
                  </a:lnTo>
                  <a:lnTo>
                    <a:pt x="1582" y="633"/>
                  </a:lnTo>
                  <a:lnTo>
                    <a:pt x="1580" y="628"/>
                  </a:lnTo>
                  <a:lnTo>
                    <a:pt x="1579" y="624"/>
                  </a:lnTo>
                  <a:lnTo>
                    <a:pt x="1579" y="620"/>
                  </a:lnTo>
                  <a:lnTo>
                    <a:pt x="1577" y="617"/>
                  </a:lnTo>
                  <a:lnTo>
                    <a:pt x="1574" y="614"/>
                  </a:lnTo>
                  <a:lnTo>
                    <a:pt x="1571" y="608"/>
                  </a:lnTo>
                  <a:lnTo>
                    <a:pt x="1564" y="604"/>
                  </a:lnTo>
                  <a:lnTo>
                    <a:pt x="1561" y="603"/>
                  </a:lnTo>
                  <a:lnTo>
                    <a:pt x="1558" y="601"/>
                  </a:lnTo>
                  <a:lnTo>
                    <a:pt x="1555" y="600"/>
                  </a:lnTo>
                  <a:lnTo>
                    <a:pt x="1550" y="598"/>
                  </a:lnTo>
                  <a:lnTo>
                    <a:pt x="1545" y="596"/>
                  </a:lnTo>
                  <a:lnTo>
                    <a:pt x="1539" y="595"/>
                  </a:lnTo>
                  <a:lnTo>
                    <a:pt x="1536" y="595"/>
                  </a:lnTo>
                  <a:lnTo>
                    <a:pt x="1531" y="593"/>
                  </a:lnTo>
                  <a:lnTo>
                    <a:pt x="1523" y="592"/>
                  </a:lnTo>
                  <a:lnTo>
                    <a:pt x="1513" y="590"/>
                  </a:lnTo>
                  <a:lnTo>
                    <a:pt x="1505" y="588"/>
                  </a:lnTo>
                  <a:lnTo>
                    <a:pt x="1497" y="587"/>
                  </a:lnTo>
                  <a:lnTo>
                    <a:pt x="1494" y="585"/>
                  </a:lnTo>
                  <a:lnTo>
                    <a:pt x="1491" y="585"/>
                  </a:lnTo>
                  <a:lnTo>
                    <a:pt x="1488" y="585"/>
                  </a:lnTo>
                  <a:lnTo>
                    <a:pt x="1486" y="584"/>
                  </a:lnTo>
                  <a:lnTo>
                    <a:pt x="1484" y="584"/>
                  </a:lnTo>
                  <a:lnTo>
                    <a:pt x="1489" y="582"/>
                  </a:lnTo>
                  <a:lnTo>
                    <a:pt x="1496" y="580"/>
                  </a:lnTo>
                  <a:lnTo>
                    <a:pt x="1500" y="579"/>
                  </a:lnTo>
                  <a:lnTo>
                    <a:pt x="1502" y="577"/>
                  </a:lnTo>
                  <a:lnTo>
                    <a:pt x="1505" y="576"/>
                  </a:lnTo>
                  <a:lnTo>
                    <a:pt x="1505" y="574"/>
                  </a:lnTo>
                  <a:lnTo>
                    <a:pt x="1507" y="572"/>
                  </a:lnTo>
                  <a:lnTo>
                    <a:pt x="1507" y="569"/>
                  </a:lnTo>
                  <a:lnTo>
                    <a:pt x="1507" y="566"/>
                  </a:lnTo>
                  <a:lnTo>
                    <a:pt x="1505" y="563"/>
                  </a:lnTo>
                  <a:lnTo>
                    <a:pt x="1504" y="560"/>
                  </a:lnTo>
                  <a:lnTo>
                    <a:pt x="1500" y="556"/>
                  </a:lnTo>
                  <a:lnTo>
                    <a:pt x="1496" y="552"/>
                  </a:lnTo>
                  <a:lnTo>
                    <a:pt x="1491" y="547"/>
                  </a:lnTo>
                  <a:lnTo>
                    <a:pt x="1484" y="544"/>
                  </a:lnTo>
                  <a:lnTo>
                    <a:pt x="1478" y="542"/>
                  </a:lnTo>
                  <a:lnTo>
                    <a:pt x="1472" y="540"/>
                  </a:lnTo>
                  <a:lnTo>
                    <a:pt x="1459" y="537"/>
                  </a:lnTo>
                  <a:lnTo>
                    <a:pt x="1452" y="536"/>
                  </a:lnTo>
                  <a:lnTo>
                    <a:pt x="1446" y="534"/>
                  </a:lnTo>
                  <a:lnTo>
                    <a:pt x="1440" y="532"/>
                  </a:lnTo>
                  <a:lnTo>
                    <a:pt x="1433" y="531"/>
                  </a:lnTo>
                  <a:lnTo>
                    <a:pt x="1425" y="529"/>
                  </a:lnTo>
                  <a:lnTo>
                    <a:pt x="1419" y="528"/>
                  </a:lnTo>
                  <a:lnTo>
                    <a:pt x="1412" y="526"/>
                  </a:lnTo>
                  <a:lnTo>
                    <a:pt x="1409" y="526"/>
                  </a:lnTo>
                  <a:lnTo>
                    <a:pt x="1406" y="524"/>
                  </a:lnTo>
                  <a:lnTo>
                    <a:pt x="1404" y="524"/>
                  </a:lnTo>
                  <a:lnTo>
                    <a:pt x="1403" y="524"/>
                  </a:lnTo>
                  <a:lnTo>
                    <a:pt x="1401" y="523"/>
                  </a:lnTo>
                  <a:lnTo>
                    <a:pt x="1400" y="516"/>
                  </a:lnTo>
                  <a:lnTo>
                    <a:pt x="1396" y="508"/>
                  </a:lnTo>
                  <a:lnTo>
                    <a:pt x="1393" y="504"/>
                  </a:lnTo>
                  <a:lnTo>
                    <a:pt x="1390" y="499"/>
                  </a:lnTo>
                  <a:lnTo>
                    <a:pt x="1387" y="494"/>
                  </a:lnTo>
                  <a:lnTo>
                    <a:pt x="1382" y="491"/>
                  </a:lnTo>
                  <a:lnTo>
                    <a:pt x="1376" y="488"/>
                  </a:lnTo>
                  <a:lnTo>
                    <a:pt x="1372" y="486"/>
                  </a:lnTo>
                  <a:lnTo>
                    <a:pt x="1369" y="484"/>
                  </a:lnTo>
                  <a:lnTo>
                    <a:pt x="1364" y="480"/>
                  </a:lnTo>
                  <a:lnTo>
                    <a:pt x="1361" y="475"/>
                  </a:lnTo>
                  <a:lnTo>
                    <a:pt x="1358" y="472"/>
                  </a:lnTo>
                  <a:lnTo>
                    <a:pt x="1355" y="468"/>
                  </a:lnTo>
                  <a:lnTo>
                    <a:pt x="1352" y="465"/>
                  </a:lnTo>
                  <a:lnTo>
                    <a:pt x="1348" y="464"/>
                  </a:lnTo>
                  <a:lnTo>
                    <a:pt x="1345" y="462"/>
                  </a:lnTo>
                  <a:lnTo>
                    <a:pt x="1342" y="460"/>
                  </a:lnTo>
                  <a:lnTo>
                    <a:pt x="1339" y="459"/>
                  </a:lnTo>
                  <a:lnTo>
                    <a:pt x="1336" y="459"/>
                  </a:lnTo>
                  <a:lnTo>
                    <a:pt x="1331" y="459"/>
                  </a:lnTo>
                  <a:lnTo>
                    <a:pt x="1326" y="460"/>
                  </a:lnTo>
                  <a:lnTo>
                    <a:pt x="1321" y="460"/>
                  </a:lnTo>
                  <a:lnTo>
                    <a:pt x="1316" y="460"/>
                  </a:lnTo>
                  <a:lnTo>
                    <a:pt x="1310" y="462"/>
                  </a:lnTo>
                  <a:lnTo>
                    <a:pt x="1302" y="464"/>
                  </a:lnTo>
                  <a:lnTo>
                    <a:pt x="1297" y="467"/>
                  </a:lnTo>
                  <a:lnTo>
                    <a:pt x="1292" y="470"/>
                  </a:lnTo>
                  <a:lnTo>
                    <a:pt x="1289" y="472"/>
                  </a:lnTo>
                  <a:lnTo>
                    <a:pt x="1288" y="473"/>
                  </a:lnTo>
                  <a:lnTo>
                    <a:pt x="1286" y="473"/>
                  </a:lnTo>
                  <a:lnTo>
                    <a:pt x="1284" y="475"/>
                  </a:lnTo>
                  <a:lnTo>
                    <a:pt x="1286" y="476"/>
                  </a:lnTo>
                  <a:lnTo>
                    <a:pt x="1286" y="478"/>
                  </a:lnTo>
                  <a:lnTo>
                    <a:pt x="1288" y="481"/>
                  </a:lnTo>
                  <a:lnTo>
                    <a:pt x="1289" y="484"/>
                  </a:lnTo>
                  <a:lnTo>
                    <a:pt x="1291" y="488"/>
                  </a:lnTo>
                  <a:lnTo>
                    <a:pt x="1291" y="494"/>
                  </a:lnTo>
                  <a:lnTo>
                    <a:pt x="1292" y="500"/>
                  </a:lnTo>
                  <a:lnTo>
                    <a:pt x="1292" y="504"/>
                  </a:lnTo>
                  <a:lnTo>
                    <a:pt x="1292" y="508"/>
                  </a:lnTo>
                  <a:lnTo>
                    <a:pt x="1292" y="513"/>
                  </a:lnTo>
                  <a:lnTo>
                    <a:pt x="1292" y="518"/>
                  </a:lnTo>
                  <a:lnTo>
                    <a:pt x="1291" y="523"/>
                  </a:lnTo>
                  <a:lnTo>
                    <a:pt x="1289" y="528"/>
                  </a:lnTo>
                  <a:lnTo>
                    <a:pt x="1288" y="534"/>
                  </a:lnTo>
                  <a:lnTo>
                    <a:pt x="1286" y="539"/>
                  </a:lnTo>
                  <a:lnTo>
                    <a:pt x="1284" y="544"/>
                  </a:lnTo>
                  <a:lnTo>
                    <a:pt x="1283" y="547"/>
                  </a:lnTo>
                  <a:lnTo>
                    <a:pt x="1281" y="548"/>
                  </a:lnTo>
                  <a:lnTo>
                    <a:pt x="1281" y="550"/>
                  </a:lnTo>
                  <a:lnTo>
                    <a:pt x="1281" y="552"/>
                  </a:lnTo>
                  <a:lnTo>
                    <a:pt x="1283" y="560"/>
                  </a:lnTo>
                  <a:lnTo>
                    <a:pt x="1284" y="566"/>
                  </a:lnTo>
                  <a:lnTo>
                    <a:pt x="1284" y="574"/>
                  </a:lnTo>
                  <a:lnTo>
                    <a:pt x="1283" y="582"/>
                  </a:lnTo>
                  <a:lnTo>
                    <a:pt x="1283" y="588"/>
                  </a:lnTo>
                  <a:lnTo>
                    <a:pt x="1280" y="596"/>
                  </a:lnTo>
                  <a:lnTo>
                    <a:pt x="1278" y="603"/>
                  </a:lnTo>
                  <a:lnTo>
                    <a:pt x="1275" y="611"/>
                  </a:lnTo>
                  <a:lnTo>
                    <a:pt x="1278" y="619"/>
                  </a:lnTo>
                  <a:lnTo>
                    <a:pt x="1280" y="625"/>
                  </a:lnTo>
                  <a:lnTo>
                    <a:pt x="1281" y="630"/>
                  </a:lnTo>
                  <a:lnTo>
                    <a:pt x="1281" y="633"/>
                  </a:lnTo>
                  <a:lnTo>
                    <a:pt x="1283" y="636"/>
                  </a:lnTo>
                  <a:lnTo>
                    <a:pt x="1284" y="640"/>
                  </a:lnTo>
                  <a:lnTo>
                    <a:pt x="1284" y="641"/>
                  </a:lnTo>
                  <a:lnTo>
                    <a:pt x="1284" y="643"/>
                  </a:lnTo>
                  <a:lnTo>
                    <a:pt x="1288" y="646"/>
                  </a:lnTo>
                  <a:lnTo>
                    <a:pt x="1289" y="647"/>
                  </a:lnTo>
                  <a:lnTo>
                    <a:pt x="1291" y="651"/>
                  </a:lnTo>
                  <a:lnTo>
                    <a:pt x="1292" y="654"/>
                  </a:lnTo>
                  <a:lnTo>
                    <a:pt x="1296" y="657"/>
                  </a:lnTo>
                  <a:lnTo>
                    <a:pt x="1299" y="660"/>
                  </a:lnTo>
                  <a:lnTo>
                    <a:pt x="1302" y="667"/>
                  </a:lnTo>
                  <a:lnTo>
                    <a:pt x="1304" y="668"/>
                  </a:lnTo>
                  <a:lnTo>
                    <a:pt x="1305" y="670"/>
                  </a:lnTo>
                  <a:lnTo>
                    <a:pt x="1307" y="675"/>
                  </a:lnTo>
                  <a:lnTo>
                    <a:pt x="1308" y="676"/>
                  </a:lnTo>
                  <a:lnTo>
                    <a:pt x="1308" y="679"/>
                  </a:lnTo>
                  <a:lnTo>
                    <a:pt x="1308" y="681"/>
                  </a:lnTo>
                  <a:lnTo>
                    <a:pt x="1308" y="683"/>
                  </a:lnTo>
                  <a:lnTo>
                    <a:pt x="1307" y="684"/>
                  </a:lnTo>
                  <a:lnTo>
                    <a:pt x="1305" y="686"/>
                  </a:lnTo>
                  <a:lnTo>
                    <a:pt x="1304" y="686"/>
                  </a:lnTo>
                  <a:lnTo>
                    <a:pt x="1300" y="686"/>
                  </a:lnTo>
                  <a:lnTo>
                    <a:pt x="1296" y="687"/>
                  </a:lnTo>
                  <a:lnTo>
                    <a:pt x="1294" y="687"/>
                  </a:lnTo>
                  <a:lnTo>
                    <a:pt x="1292" y="689"/>
                  </a:lnTo>
                  <a:lnTo>
                    <a:pt x="1289" y="691"/>
                  </a:lnTo>
                  <a:lnTo>
                    <a:pt x="1286" y="694"/>
                  </a:lnTo>
                  <a:lnTo>
                    <a:pt x="1284" y="695"/>
                  </a:lnTo>
                  <a:lnTo>
                    <a:pt x="1281" y="697"/>
                  </a:lnTo>
                  <a:lnTo>
                    <a:pt x="1280" y="700"/>
                  </a:lnTo>
                  <a:lnTo>
                    <a:pt x="1278" y="702"/>
                  </a:lnTo>
                  <a:lnTo>
                    <a:pt x="1278" y="703"/>
                  </a:lnTo>
                  <a:lnTo>
                    <a:pt x="1280" y="705"/>
                  </a:lnTo>
                  <a:lnTo>
                    <a:pt x="1281" y="705"/>
                  </a:lnTo>
                  <a:lnTo>
                    <a:pt x="1280" y="705"/>
                  </a:lnTo>
                  <a:lnTo>
                    <a:pt x="1278" y="707"/>
                  </a:lnTo>
                  <a:lnTo>
                    <a:pt x="1276" y="707"/>
                  </a:lnTo>
                  <a:lnTo>
                    <a:pt x="1273" y="707"/>
                  </a:lnTo>
                  <a:lnTo>
                    <a:pt x="1272" y="708"/>
                  </a:lnTo>
                  <a:lnTo>
                    <a:pt x="1268" y="710"/>
                  </a:lnTo>
                  <a:lnTo>
                    <a:pt x="1264" y="710"/>
                  </a:lnTo>
                  <a:lnTo>
                    <a:pt x="1252" y="699"/>
                  </a:lnTo>
                  <a:lnTo>
                    <a:pt x="1248" y="694"/>
                  </a:lnTo>
                  <a:lnTo>
                    <a:pt x="1243" y="687"/>
                  </a:lnTo>
                  <a:lnTo>
                    <a:pt x="1240" y="683"/>
                  </a:lnTo>
                  <a:lnTo>
                    <a:pt x="1236" y="676"/>
                  </a:lnTo>
                  <a:lnTo>
                    <a:pt x="1233" y="668"/>
                  </a:lnTo>
                  <a:lnTo>
                    <a:pt x="1232" y="660"/>
                  </a:lnTo>
                  <a:lnTo>
                    <a:pt x="1230" y="654"/>
                  </a:lnTo>
                  <a:lnTo>
                    <a:pt x="1230" y="646"/>
                  </a:lnTo>
                  <a:lnTo>
                    <a:pt x="1228" y="640"/>
                  </a:lnTo>
                  <a:lnTo>
                    <a:pt x="1228" y="633"/>
                  </a:lnTo>
                  <a:lnTo>
                    <a:pt x="1225" y="628"/>
                  </a:lnTo>
                  <a:lnTo>
                    <a:pt x="1224" y="625"/>
                  </a:lnTo>
                  <a:lnTo>
                    <a:pt x="1222" y="624"/>
                  </a:lnTo>
                  <a:lnTo>
                    <a:pt x="1220" y="622"/>
                  </a:lnTo>
                  <a:lnTo>
                    <a:pt x="1217" y="620"/>
                  </a:lnTo>
                  <a:lnTo>
                    <a:pt x="1214" y="619"/>
                  </a:lnTo>
                  <a:lnTo>
                    <a:pt x="1209" y="617"/>
                  </a:lnTo>
                  <a:lnTo>
                    <a:pt x="1203" y="616"/>
                  </a:lnTo>
                  <a:lnTo>
                    <a:pt x="1195" y="614"/>
                  </a:lnTo>
                  <a:lnTo>
                    <a:pt x="1182" y="612"/>
                  </a:lnTo>
                  <a:lnTo>
                    <a:pt x="1168" y="612"/>
                  </a:lnTo>
                  <a:lnTo>
                    <a:pt x="1155" y="611"/>
                  </a:lnTo>
                  <a:lnTo>
                    <a:pt x="1142" y="606"/>
                  </a:lnTo>
                  <a:lnTo>
                    <a:pt x="1133" y="601"/>
                  </a:lnTo>
                  <a:lnTo>
                    <a:pt x="1123" y="595"/>
                  </a:lnTo>
                  <a:lnTo>
                    <a:pt x="1115" y="587"/>
                  </a:lnTo>
                  <a:lnTo>
                    <a:pt x="1109" y="577"/>
                  </a:lnTo>
                  <a:lnTo>
                    <a:pt x="1102" y="568"/>
                  </a:lnTo>
                  <a:lnTo>
                    <a:pt x="1097" y="558"/>
                  </a:lnTo>
                  <a:lnTo>
                    <a:pt x="1094" y="545"/>
                  </a:lnTo>
                  <a:lnTo>
                    <a:pt x="1094" y="544"/>
                  </a:lnTo>
                  <a:lnTo>
                    <a:pt x="1093" y="540"/>
                  </a:lnTo>
                  <a:lnTo>
                    <a:pt x="1093" y="539"/>
                  </a:lnTo>
                  <a:lnTo>
                    <a:pt x="1093" y="536"/>
                  </a:lnTo>
                  <a:lnTo>
                    <a:pt x="1091" y="532"/>
                  </a:lnTo>
                  <a:lnTo>
                    <a:pt x="1089" y="524"/>
                  </a:lnTo>
                  <a:lnTo>
                    <a:pt x="1088" y="518"/>
                  </a:lnTo>
                  <a:lnTo>
                    <a:pt x="1086" y="510"/>
                  </a:lnTo>
                  <a:lnTo>
                    <a:pt x="1086" y="507"/>
                  </a:lnTo>
                  <a:lnTo>
                    <a:pt x="1085" y="505"/>
                  </a:lnTo>
                  <a:lnTo>
                    <a:pt x="1083" y="504"/>
                  </a:lnTo>
                  <a:lnTo>
                    <a:pt x="1083" y="502"/>
                  </a:lnTo>
                  <a:lnTo>
                    <a:pt x="1081" y="499"/>
                  </a:lnTo>
                  <a:lnTo>
                    <a:pt x="1078" y="499"/>
                  </a:lnTo>
                  <a:lnTo>
                    <a:pt x="1075" y="496"/>
                  </a:lnTo>
                  <a:lnTo>
                    <a:pt x="1070" y="494"/>
                  </a:lnTo>
                  <a:lnTo>
                    <a:pt x="1067" y="491"/>
                  </a:lnTo>
                  <a:lnTo>
                    <a:pt x="1061" y="486"/>
                  </a:lnTo>
                  <a:lnTo>
                    <a:pt x="1057" y="481"/>
                  </a:lnTo>
                  <a:lnTo>
                    <a:pt x="1054" y="478"/>
                  </a:lnTo>
                  <a:lnTo>
                    <a:pt x="1053" y="475"/>
                  </a:lnTo>
                  <a:lnTo>
                    <a:pt x="1051" y="473"/>
                  </a:lnTo>
                  <a:lnTo>
                    <a:pt x="1051" y="472"/>
                  </a:lnTo>
                  <a:lnTo>
                    <a:pt x="1051" y="470"/>
                  </a:lnTo>
                  <a:lnTo>
                    <a:pt x="1049" y="468"/>
                  </a:lnTo>
                  <a:lnTo>
                    <a:pt x="1048" y="467"/>
                  </a:lnTo>
                  <a:lnTo>
                    <a:pt x="1045" y="467"/>
                  </a:lnTo>
                  <a:lnTo>
                    <a:pt x="1043" y="465"/>
                  </a:lnTo>
                  <a:lnTo>
                    <a:pt x="1038" y="465"/>
                  </a:lnTo>
                  <a:lnTo>
                    <a:pt x="1033" y="464"/>
                  </a:lnTo>
                  <a:lnTo>
                    <a:pt x="1032" y="457"/>
                  </a:lnTo>
                  <a:lnTo>
                    <a:pt x="1030" y="454"/>
                  </a:lnTo>
                  <a:lnTo>
                    <a:pt x="1030" y="444"/>
                  </a:lnTo>
                  <a:lnTo>
                    <a:pt x="1030" y="438"/>
                  </a:lnTo>
                  <a:lnTo>
                    <a:pt x="1032" y="432"/>
                  </a:lnTo>
                  <a:lnTo>
                    <a:pt x="1033" y="427"/>
                  </a:lnTo>
                  <a:lnTo>
                    <a:pt x="1037" y="422"/>
                  </a:lnTo>
                  <a:lnTo>
                    <a:pt x="1041" y="419"/>
                  </a:lnTo>
                  <a:lnTo>
                    <a:pt x="1046" y="416"/>
                  </a:lnTo>
                  <a:lnTo>
                    <a:pt x="1053" y="413"/>
                  </a:lnTo>
                  <a:lnTo>
                    <a:pt x="1059" y="409"/>
                  </a:lnTo>
                  <a:lnTo>
                    <a:pt x="1072" y="405"/>
                  </a:lnTo>
                  <a:lnTo>
                    <a:pt x="1080" y="401"/>
                  </a:lnTo>
                  <a:lnTo>
                    <a:pt x="1086" y="398"/>
                  </a:lnTo>
                  <a:lnTo>
                    <a:pt x="1093" y="395"/>
                  </a:lnTo>
                  <a:lnTo>
                    <a:pt x="1099" y="392"/>
                  </a:lnTo>
                  <a:lnTo>
                    <a:pt x="1102" y="387"/>
                  </a:lnTo>
                  <a:lnTo>
                    <a:pt x="1104" y="382"/>
                  </a:lnTo>
                  <a:lnTo>
                    <a:pt x="1107" y="379"/>
                  </a:lnTo>
                  <a:lnTo>
                    <a:pt x="1110" y="376"/>
                  </a:lnTo>
                  <a:lnTo>
                    <a:pt x="1112" y="374"/>
                  </a:lnTo>
                  <a:lnTo>
                    <a:pt x="1115" y="373"/>
                  </a:lnTo>
                  <a:lnTo>
                    <a:pt x="1118" y="373"/>
                  </a:lnTo>
                  <a:lnTo>
                    <a:pt x="1123" y="371"/>
                  </a:lnTo>
                  <a:lnTo>
                    <a:pt x="1125" y="371"/>
                  </a:lnTo>
                  <a:lnTo>
                    <a:pt x="1126" y="369"/>
                  </a:lnTo>
                  <a:lnTo>
                    <a:pt x="1128" y="369"/>
                  </a:lnTo>
                  <a:lnTo>
                    <a:pt x="1128" y="368"/>
                  </a:lnTo>
                  <a:lnTo>
                    <a:pt x="1129" y="365"/>
                  </a:lnTo>
                  <a:lnTo>
                    <a:pt x="1129" y="363"/>
                  </a:lnTo>
                  <a:lnTo>
                    <a:pt x="1131" y="357"/>
                  </a:lnTo>
                  <a:lnTo>
                    <a:pt x="1133" y="349"/>
                  </a:lnTo>
                  <a:lnTo>
                    <a:pt x="1136" y="342"/>
                  </a:lnTo>
                  <a:lnTo>
                    <a:pt x="1136" y="339"/>
                  </a:lnTo>
                  <a:lnTo>
                    <a:pt x="1136" y="337"/>
                  </a:lnTo>
                  <a:lnTo>
                    <a:pt x="1137" y="334"/>
                  </a:lnTo>
                  <a:lnTo>
                    <a:pt x="1137" y="333"/>
                  </a:lnTo>
                  <a:lnTo>
                    <a:pt x="1137" y="331"/>
                  </a:lnTo>
                  <a:lnTo>
                    <a:pt x="1144" y="333"/>
                  </a:lnTo>
                  <a:lnTo>
                    <a:pt x="1149" y="336"/>
                  </a:lnTo>
                  <a:lnTo>
                    <a:pt x="1152" y="339"/>
                  </a:lnTo>
                  <a:lnTo>
                    <a:pt x="1155" y="342"/>
                  </a:lnTo>
                  <a:lnTo>
                    <a:pt x="1157" y="345"/>
                  </a:lnTo>
                  <a:lnTo>
                    <a:pt x="1158" y="349"/>
                  </a:lnTo>
                  <a:lnTo>
                    <a:pt x="1160" y="352"/>
                  </a:lnTo>
                  <a:lnTo>
                    <a:pt x="1161" y="355"/>
                  </a:lnTo>
                  <a:lnTo>
                    <a:pt x="1161" y="360"/>
                  </a:lnTo>
                  <a:lnTo>
                    <a:pt x="1161" y="363"/>
                  </a:lnTo>
                  <a:lnTo>
                    <a:pt x="1160" y="371"/>
                  </a:lnTo>
                  <a:lnTo>
                    <a:pt x="1158" y="379"/>
                  </a:lnTo>
                  <a:lnTo>
                    <a:pt x="1155" y="387"/>
                  </a:lnTo>
                  <a:lnTo>
                    <a:pt x="1153" y="395"/>
                  </a:lnTo>
                  <a:lnTo>
                    <a:pt x="1152" y="401"/>
                  </a:lnTo>
                  <a:lnTo>
                    <a:pt x="1152" y="406"/>
                  </a:lnTo>
                  <a:lnTo>
                    <a:pt x="1152" y="409"/>
                  </a:lnTo>
                  <a:lnTo>
                    <a:pt x="1153" y="411"/>
                  </a:lnTo>
                  <a:lnTo>
                    <a:pt x="1153" y="413"/>
                  </a:lnTo>
                  <a:lnTo>
                    <a:pt x="1157" y="414"/>
                  </a:lnTo>
                  <a:lnTo>
                    <a:pt x="1158" y="416"/>
                  </a:lnTo>
                  <a:lnTo>
                    <a:pt x="1161" y="416"/>
                  </a:lnTo>
                  <a:lnTo>
                    <a:pt x="1164" y="416"/>
                  </a:lnTo>
                  <a:lnTo>
                    <a:pt x="1169" y="416"/>
                  </a:lnTo>
                  <a:lnTo>
                    <a:pt x="1176" y="416"/>
                  </a:lnTo>
                  <a:lnTo>
                    <a:pt x="1182" y="414"/>
                  </a:lnTo>
                  <a:lnTo>
                    <a:pt x="1188" y="409"/>
                  </a:lnTo>
                  <a:lnTo>
                    <a:pt x="1195" y="406"/>
                  </a:lnTo>
                  <a:lnTo>
                    <a:pt x="1200" y="403"/>
                  </a:lnTo>
                  <a:lnTo>
                    <a:pt x="1206" y="401"/>
                  </a:lnTo>
                  <a:lnTo>
                    <a:pt x="1209" y="398"/>
                  </a:lnTo>
                  <a:lnTo>
                    <a:pt x="1214" y="393"/>
                  </a:lnTo>
                  <a:lnTo>
                    <a:pt x="1216" y="392"/>
                  </a:lnTo>
                  <a:lnTo>
                    <a:pt x="1217" y="389"/>
                  </a:lnTo>
                  <a:lnTo>
                    <a:pt x="1219" y="385"/>
                  </a:lnTo>
                  <a:lnTo>
                    <a:pt x="1220" y="381"/>
                  </a:lnTo>
                  <a:lnTo>
                    <a:pt x="1198" y="347"/>
                  </a:lnTo>
                  <a:lnTo>
                    <a:pt x="1196" y="345"/>
                  </a:lnTo>
                  <a:lnTo>
                    <a:pt x="1195" y="342"/>
                  </a:lnTo>
                  <a:lnTo>
                    <a:pt x="1192" y="337"/>
                  </a:lnTo>
                  <a:lnTo>
                    <a:pt x="1190" y="334"/>
                  </a:lnTo>
                  <a:lnTo>
                    <a:pt x="1188" y="333"/>
                  </a:lnTo>
                  <a:lnTo>
                    <a:pt x="1187" y="331"/>
                  </a:lnTo>
                  <a:lnTo>
                    <a:pt x="1188" y="326"/>
                  </a:lnTo>
                  <a:lnTo>
                    <a:pt x="1188" y="321"/>
                  </a:lnTo>
                  <a:lnTo>
                    <a:pt x="1190" y="313"/>
                  </a:lnTo>
                  <a:lnTo>
                    <a:pt x="1192" y="305"/>
                  </a:lnTo>
                  <a:lnTo>
                    <a:pt x="1195" y="299"/>
                  </a:lnTo>
                  <a:lnTo>
                    <a:pt x="1196" y="293"/>
                  </a:lnTo>
                  <a:lnTo>
                    <a:pt x="1200" y="289"/>
                  </a:lnTo>
                  <a:lnTo>
                    <a:pt x="1201" y="288"/>
                  </a:lnTo>
                  <a:lnTo>
                    <a:pt x="1204" y="285"/>
                  </a:lnTo>
                  <a:lnTo>
                    <a:pt x="1208" y="281"/>
                  </a:lnTo>
                  <a:lnTo>
                    <a:pt x="1211" y="278"/>
                  </a:lnTo>
                  <a:lnTo>
                    <a:pt x="1214" y="277"/>
                  </a:lnTo>
                  <a:lnTo>
                    <a:pt x="1216" y="270"/>
                  </a:lnTo>
                  <a:lnTo>
                    <a:pt x="1216" y="264"/>
                  </a:lnTo>
                  <a:lnTo>
                    <a:pt x="1216" y="251"/>
                  </a:lnTo>
                  <a:lnTo>
                    <a:pt x="1216" y="245"/>
                  </a:lnTo>
                  <a:lnTo>
                    <a:pt x="1217" y="238"/>
                  </a:lnTo>
                  <a:lnTo>
                    <a:pt x="1219" y="232"/>
                  </a:lnTo>
                  <a:lnTo>
                    <a:pt x="1220" y="227"/>
                  </a:lnTo>
                  <a:lnTo>
                    <a:pt x="1222" y="224"/>
                  </a:lnTo>
                  <a:lnTo>
                    <a:pt x="1224" y="222"/>
                  </a:lnTo>
                  <a:lnTo>
                    <a:pt x="1227" y="221"/>
                  </a:lnTo>
                  <a:lnTo>
                    <a:pt x="1232" y="221"/>
                  </a:lnTo>
                  <a:lnTo>
                    <a:pt x="1235" y="221"/>
                  </a:lnTo>
                  <a:lnTo>
                    <a:pt x="1240" y="221"/>
                  </a:lnTo>
                  <a:lnTo>
                    <a:pt x="1244" y="222"/>
                  </a:lnTo>
                  <a:lnTo>
                    <a:pt x="1249" y="224"/>
                  </a:lnTo>
                  <a:lnTo>
                    <a:pt x="1259" y="227"/>
                  </a:lnTo>
                  <a:lnTo>
                    <a:pt x="1267" y="232"/>
                  </a:lnTo>
                  <a:lnTo>
                    <a:pt x="1272" y="234"/>
                  </a:lnTo>
                  <a:lnTo>
                    <a:pt x="1275" y="235"/>
                  </a:lnTo>
                  <a:lnTo>
                    <a:pt x="1278" y="237"/>
                  </a:lnTo>
                  <a:lnTo>
                    <a:pt x="1281" y="238"/>
                  </a:lnTo>
                  <a:lnTo>
                    <a:pt x="1284" y="243"/>
                  </a:lnTo>
                  <a:lnTo>
                    <a:pt x="1288" y="246"/>
                  </a:lnTo>
                  <a:lnTo>
                    <a:pt x="1289" y="251"/>
                  </a:lnTo>
                  <a:lnTo>
                    <a:pt x="1292" y="254"/>
                  </a:lnTo>
                  <a:lnTo>
                    <a:pt x="1294" y="259"/>
                  </a:lnTo>
                  <a:lnTo>
                    <a:pt x="1294" y="262"/>
                  </a:lnTo>
                  <a:lnTo>
                    <a:pt x="1296" y="265"/>
                  </a:lnTo>
                  <a:lnTo>
                    <a:pt x="1296" y="269"/>
                  </a:lnTo>
                  <a:lnTo>
                    <a:pt x="1294" y="270"/>
                  </a:lnTo>
                  <a:lnTo>
                    <a:pt x="1294" y="273"/>
                  </a:lnTo>
                  <a:lnTo>
                    <a:pt x="1292" y="278"/>
                  </a:lnTo>
                  <a:lnTo>
                    <a:pt x="1291" y="281"/>
                  </a:lnTo>
                  <a:lnTo>
                    <a:pt x="1289" y="285"/>
                  </a:lnTo>
                  <a:lnTo>
                    <a:pt x="1286" y="289"/>
                  </a:lnTo>
                  <a:lnTo>
                    <a:pt x="1284" y="293"/>
                  </a:lnTo>
                  <a:lnTo>
                    <a:pt x="1281" y="297"/>
                  </a:lnTo>
                  <a:lnTo>
                    <a:pt x="1281" y="299"/>
                  </a:lnTo>
                  <a:lnTo>
                    <a:pt x="1281" y="302"/>
                  </a:lnTo>
                  <a:lnTo>
                    <a:pt x="1281" y="305"/>
                  </a:lnTo>
                  <a:lnTo>
                    <a:pt x="1283" y="310"/>
                  </a:lnTo>
                  <a:lnTo>
                    <a:pt x="1283" y="315"/>
                  </a:lnTo>
                  <a:lnTo>
                    <a:pt x="1284" y="320"/>
                  </a:lnTo>
                  <a:lnTo>
                    <a:pt x="1286" y="329"/>
                  </a:lnTo>
                  <a:lnTo>
                    <a:pt x="1288" y="341"/>
                  </a:lnTo>
                  <a:lnTo>
                    <a:pt x="1289" y="345"/>
                  </a:lnTo>
                  <a:lnTo>
                    <a:pt x="1289" y="349"/>
                  </a:lnTo>
                  <a:lnTo>
                    <a:pt x="1291" y="353"/>
                  </a:lnTo>
                  <a:lnTo>
                    <a:pt x="1291" y="355"/>
                  </a:lnTo>
                  <a:lnTo>
                    <a:pt x="1291" y="358"/>
                  </a:lnTo>
                  <a:lnTo>
                    <a:pt x="1292" y="358"/>
                  </a:lnTo>
                  <a:lnTo>
                    <a:pt x="1294" y="361"/>
                  </a:lnTo>
                  <a:lnTo>
                    <a:pt x="1297" y="363"/>
                  </a:lnTo>
                  <a:lnTo>
                    <a:pt x="1302" y="365"/>
                  </a:lnTo>
                  <a:lnTo>
                    <a:pt x="1307" y="366"/>
                  </a:lnTo>
                  <a:lnTo>
                    <a:pt x="1312" y="368"/>
                  </a:lnTo>
                  <a:lnTo>
                    <a:pt x="1316" y="371"/>
                  </a:lnTo>
                  <a:lnTo>
                    <a:pt x="1329" y="374"/>
                  </a:lnTo>
                  <a:lnTo>
                    <a:pt x="1340" y="377"/>
                  </a:lnTo>
                  <a:lnTo>
                    <a:pt x="1347" y="379"/>
                  </a:lnTo>
                  <a:lnTo>
                    <a:pt x="1352" y="381"/>
                  </a:lnTo>
                  <a:lnTo>
                    <a:pt x="1356" y="382"/>
                  </a:lnTo>
                  <a:lnTo>
                    <a:pt x="1361" y="384"/>
                  </a:lnTo>
                  <a:lnTo>
                    <a:pt x="1366" y="385"/>
                  </a:lnTo>
                  <a:lnTo>
                    <a:pt x="1369" y="385"/>
                  </a:lnTo>
                  <a:lnTo>
                    <a:pt x="1371" y="385"/>
                  </a:lnTo>
                  <a:lnTo>
                    <a:pt x="1372" y="384"/>
                  </a:lnTo>
                  <a:lnTo>
                    <a:pt x="1377" y="381"/>
                  </a:lnTo>
                  <a:lnTo>
                    <a:pt x="1380" y="381"/>
                  </a:lnTo>
                  <a:lnTo>
                    <a:pt x="1382" y="379"/>
                  </a:lnTo>
                  <a:lnTo>
                    <a:pt x="1384" y="379"/>
                  </a:lnTo>
                  <a:lnTo>
                    <a:pt x="1385" y="381"/>
                  </a:lnTo>
                  <a:lnTo>
                    <a:pt x="1388" y="384"/>
                  </a:lnTo>
                  <a:lnTo>
                    <a:pt x="1390" y="387"/>
                  </a:lnTo>
                  <a:lnTo>
                    <a:pt x="1392" y="392"/>
                  </a:lnTo>
                  <a:lnTo>
                    <a:pt x="1392" y="397"/>
                  </a:lnTo>
                  <a:lnTo>
                    <a:pt x="1395" y="405"/>
                  </a:lnTo>
                  <a:lnTo>
                    <a:pt x="1395" y="409"/>
                  </a:lnTo>
                  <a:lnTo>
                    <a:pt x="1396" y="414"/>
                  </a:lnTo>
                  <a:lnTo>
                    <a:pt x="1398" y="416"/>
                  </a:lnTo>
                  <a:lnTo>
                    <a:pt x="1401" y="417"/>
                  </a:lnTo>
                  <a:lnTo>
                    <a:pt x="1403" y="417"/>
                  </a:lnTo>
                  <a:lnTo>
                    <a:pt x="1408" y="417"/>
                  </a:lnTo>
                  <a:lnTo>
                    <a:pt x="1411" y="419"/>
                  </a:lnTo>
                  <a:lnTo>
                    <a:pt x="1412" y="419"/>
                  </a:lnTo>
                  <a:lnTo>
                    <a:pt x="1416" y="421"/>
                  </a:lnTo>
                  <a:lnTo>
                    <a:pt x="1419" y="422"/>
                  </a:lnTo>
                  <a:lnTo>
                    <a:pt x="1420" y="424"/>
                  </a:lnTo>
                  <a:lnTo>
                    <a:pt x="1424" y="425"/>
                  </a:lnTo>
                  <a:lnTo>
                    <a:pt x="1427" y="427"/>
                  </a:lnTo>
                  <a:lnTo>
                    <a:pt x="1428" y="429"/>
                  </a:lnTo>
                  <a:lnTo>
                    <a:pt x="1430" y="430"/>
                  </a:lnTo>
                  <a:lnTo>
                    <a:pt x="1428" y="430"/>
                  </a:lnTo>
                  <a:lnTo>
                    <a:pt x="1430" y="430"/>
                  </a:lnTo>
                  <a:lnTo>
                    <a:pt x="1432" y="432"/>
                  </a:lnTo>
                  <a:lnTo>
                    <a:pt x="1433" y="432"/>
                  </a:lnTo>
                  <a:lnTo>
                    <a:pt x="1436" y="432"/>
                  </a:lnTo>
                  <a:lnTo>
                    <a:pt x="1438" y="432"/>
                  </a:lnTo>
                  <a:lnTo>
                    <a:pt x="1441" y="433"/>
                  </a:lnTo>
                  <a:lnTo>
                    <a:pt x="1444" y="433"/>
                  </a:lnTo>
                  <a:lnTo>
                    <a:pt x="1448" y="435"/>
                  </a:lnTo>
                  <a:lnTo>
                    <a:pt x="1451" y="435"/>
                  </a:lnTo>
                  <a:lnTo>
                    <a:pt x="1456" y="435"/>
                  </a:lnTo>
                  <a:lnTo>
                    <a:pt x="1459" y="435"/>
                  </a:lnTo>
                  <a:lnTo>
                    <a:pt x="1467" y="435"/>
                  </a:lnTo>
                  <a:lnTo>
                    <a:pt x="1472" y="435"/>
                  </a:lnTo>
                  <a:lnTo>
                    <a:pt x="1475" y="433"/>
                  </a:lnTo>
                  <a:lnTo>
                    <a:pt x="1476" y="433"/>
                  </a:lnTo>
                  <a:lnTo>
                    <a:pt x="1478" y="430"/>
                  </a:lnTo>
                  <a:lnTo>
                    <a:pt x="1481" y="422"/>
                  </a:lnTo>
                  <a:lnTo>
                    <a:pt x="1484" y="416"/>
                  </a:lnTo>
                  <a:lnTo>
                    <a:pt x="1484" y="409"/>
                  </a:lnTo>
                  <a:lnTo>
                    <a:pt x="1486" y="403"/>
                  </a:lnTo>
                  <a:lnTo>
                    <a:pt x="1486" y="398"/>
                  </a:lnTo>
                  <a:lnTo>
                    <a:pt x="1484" y="395"/>
                  </a:lnTo>
                  <a:lnTo>
                    <a:pt x="1483" y="390"/>
                  </a:lnTo>
                  <a:lnTo>
                    <a:pt x="1481" y="387"/>
                  </a:lnTo>
                  <a:lnTo>
                    <a:pt x="1478" y="385"/>
                  </a:lnTo>
                  <a:lnTo>
                    <a:pt x="1476" y="382"/>
                  </a:lnTo>
                  <a:lnTo>
                    <a:pt x="1472" y="381"/>
                  </a:lnTo>
                  <a:lnTo>
                    <a:pt x="1468" y="377"/>
                  </a:lnTo>
                  <a:lnTo>
                    <a:pt x="1460" y="374"/>
                  </a:lnTo>
                  <a:lnTo>
                    <a:pt x="1451" y="369"/>
                  </a:lnTo>
                  <a:lnTo>
                    <a:pt x="1449" y="368"/>
                  </a:lnTo>
                  <a:lnTo>
                    <a:pt x="1448" y="366"/>
                  </a:lnTo>
                  <a:lnTo>
                    <a:pt x="1446" y="363"/>
                  </a:lnTo>
                  <a:lnTo>
                    <a:pt x="1443" y="358"/>
                  </a:lnTo>
                  <a:lnTo>
                    <a:pt x="1440" y="352"/>
                  </a:lnTo>
                  <a:lnTo>
                    <a:pt x="1438" y="349"/>
                  </a:lnTo>
                  <a:lnTo>
                    <a:pt x="1438" y="345"/>
                  </a:lnTo>
                  <a:lnTo>
                    <a:pt x="1436" y="342"/>
                  </a:lnTo>
                  <a:lnTo>
                    <a:pt x="1436" y="339"/>
                  </a:lnTo>
                  <a:lnTo>
                    <a:pt x="1438" y="336"/>
                  </a:lnTo>
                  <a:lnTo>
                    <a:pt x="1440" y="334"/>
                  </a:lnTo>
                  <a:lnTo>
                    <a:pt x="1443" y="333"/>
                  </a:lnTo>
                  <a:lnTo>
                    <a:pt x="1446" y="331"/>
                  </a:lnTo>
                  <a:lnTo>
                    <a:pt x="1448" y="331"/>
                  </a:lnTo>
                  <a:lnTo>
                    <a:pt x="1451" y="333"/>
                  </a:lnTo>
                  <a:lnTo>
                    <a:pt x="1452" y="334"/>
                  </a:lnTo>
                  <a:lnTo>
                    <a:pt x="1454" y="336"/>
                  </a:lnTo>
                  <a:lnTo>
                    <a:pt x="1459" y="342"/>
                  </a:lnTo>
                  <a:lnTo>
                    <a:pt x="1460" y="345"/>
                  </a:lnTo>
                  <a:lnTo>
                    <a:pt x="1462" y="347"/>
                  </a:lnTo>
                  <a:lnTo>
                    <a:pt x="1470" y="344"/>
                  </a:lnTo>
                  <a:lnTo>
                    <a:pt x="1476" y="341"/>
                  </a:lnTo>
                  <a:lnTo>
                    <a:pt x="1483" y="336"/>
                  </a:lnTo>
                  <a:lnTo>
                    <a:pt x="1486" y="331"/>
                  </a:lnTo>
                  <a:lnTo>
                    <a:pt x="1491" y="326"/>
                  </a:lnTo>
                  <a:lnTo>
                    <a:pt x="1492" y="320"/>
                  </a:lnTo>
                  <a:lnTo>
                    <a:pt x="1494" y="315"/>
                  </a:lnTo>
                  <a:lnTo>
                    <a:pt x="1494" y="309"/>
                  </a:lnTo>
                  <a:lnTo>
                    <a:pt x="1494" y="302"/>
                  </a:lnTo>
                  <a:lnTo>
                    <a:pt x="1492" y="296"/>
                  </a:lnTo>
                  <a:lnTo>
                    <a:pt x="1489" y="291"/>
                  </a:lnTo>
                  <a:lnTo>
                    <a:pt x="1486" y="285"/>
                  </a:lnTo>
                  <a:lnTo>
                    <a:pt x="1481" y="280"/>
                  </a:lnTo>
                  <a:lnTo>
                    <a:pt x="1476" y="273"/>
                  </a:lnTo>
                  <a:lnTo>
                    <a:pt x="1470" y="269"/>
                  </a:lnTo>
                  <a:lnTo>
                    <a:pt x="1462" y="265"/>
                  </a:lnTo>
                  <a:lnTo>
                    <a:pt x="1457" y="257"/>
                  </a:lnTo>
                  <a:lnTo>
                    <a:pt x="1454" y="253"/>
                  </a:lnTo>
                  <a:lnTo>
                    <a:pt x="1451" y="248"/>
                  </a:lnTo>
                  <a:lnTo>
                    <a:pt x="1448" y="243"/>
                  </a:lnTo>
                  <a:lnTo>
                    <a:pt x="1446" y="240"/>
                  </a:lnTo>
                  <a:lnTo>
                    <a:pt x="1444" y="238"/>
                  </a:lnTo>
                  <a:lnTo>
                    <a:pt x="1443" y="235"/>
                  </a:lnTo>
                  <a:lnTo>
                    <a:pt x="1441" y="234"/>
                  </a:lnTo>
                  <a:lnTo>
                    <a:pt x="1438" y="230"/>
                  </a:lnTo>
                  <a:lnTo>
                    <a:pt x="1436" y="229"/>
                  </a:lnTo>
                  <a:lnTo>
                    <a:pt x="1435" y="226"/>
                  </a:lnTo>
                  <a:lnTo>
                    <a:pt x="1432" y="224"/>
                  </a:lnTo>
                  <a:lnTo>
                    <a:pt x="1428" y="219"/>
                  </a:lnTo>
                  <a:lnTo>
                    <a:pt x="1424" y="216"/>
                  </a:lnTo>
                  <a:lnTo>
                    <a:pt x="1419" y="210"/>
                  </a:lnTo>
                  <a:lnTo>
                    <a:pt x="1419" y="206"/>
                  </a:lnTo>
                  <a:lnTo>
                    <a:pt x="1420" y="203"/>
                  </a:lnTo>
                  <a:lnTo>
                    <a:pt x="1422" y="198"/>
                  </a:lnTo>
                  <a:lnTo>
                    <a:pt x="1422" y="194"/>
                  </a:lnTo>
                  <a:lnTo>
                    <a:pt x="1424" y="192"/>
                  </a:lnTo>
                  <a:lnTo>
                    <a:pt x="1424" y="190"/>
                  </a:lnTo>
                  <a:lnTo>
                    <a:pt x="1424" y="189"/>
                  </a:lnTo>
                  <a:lnTo>
                    <a:pt x="1422" y="189"/>
                  </a:lnTo>
                  <a:lnTo>
                    <a:pt x="1420" y="189"/>
                  </a:lnTo>
                  <a:lnTo>
                    <a:pt x="1419" y="189"/>
                  </a:lnTo>
                  <a:lnTo>
                    <a:pt x="1417" y="187"/>
                  </a:lnTo>
                  <a:lnTo>
                    <a:pt x="1414" y="186"/>
                  </a:lnTo>
                  <a:lnTo>
                    <a:pt x="1411" y="184"/>
                  </a:lnTo>
                  <a:lnTo>
                    <a:pt x="1406" y="181"/>
                  </a:lnTo>
                  <a:lnTo>
                    <a:pt x="1401" y="178"/>
                  </a:lnTo>
                  <a:lnTo>
                    <a:pt x="1400" y="174"/>
                  </a:lnTo>
                  <a:lnTo>
                    <a:pt x="1396" y="173"/>
                  </a:lnTo>
                  <a:lnTo>
                    <a:pt x="1395" y="170"/>
                  </a:lnTo>
                  <a:lnTo>
                    <a:pt x="1395" y="168"/>
                  </a:lnTo>
                  <a:lnTo>
                    <a:pt x="1393" y="165"/>
                  </a:lnTo>
                  <a:lnTo>
                    <a:pt x="1392" y="163"/>
                  </a:lnTo>
                  <a:lnTo>
                    <a:pt x="1393" y="162"/>
                  </a:lnTo>
                  <a:lnTo>
                    <a:pt x="1395" y="160"/>
                  </a:lnTo>
                  <a:lnTo>
                    <a:pt x="1396" y="160"/>
                  </a:lnTo>
                  <a:lnTo>
                    <a:pt x="1398" y="160"/>
                  </a:lnTo>
                  <a:lnTo>
                    <a:pt x="1398" y="162"/>
                  </a:lnTo>
                  <a:lnTo>
                    <a:pt x="1398" y="160"/>
                  </a:lnTo>
                  <a:lnTo>
                    <a:pt x="1395" y="160"/>
                  </a:lnTo>
                  <a:lnTo>
                    <a:pt x="1393" y="160"/>
                  </a:lnTo>
                  <a:lnTo>
                    <a:pt x="1392" y="158"/>
                  </a:lnTo>
                  <a:lnTo>
                    <a:pt x="1390" y="158"/>
                  </a:lnTo>
                  <a:lnTo>
                    <a:pt x="1387" y="157"/>
                  </a:lnTo>
                  <a:lnTo>
                    <a:pt x="1384" y="157"/>
                  </a:lnTo>
                  <a:lnTo>
                    <a:pt x="1380" y="155"/>
                  </a:lnTo>
                  <a:lnTo>
                    <a:pt x="1376" y="149"/>
                  </a:lnTo>
                  <a:lnTo>
                    <a:pt x="1369" y="144"/>
                  </a:lnTo>
                  <a:lnTo>
                    <a:pt x="1363" y="139"/>
                  </a:lnTo>
                  <a:lnTo>
                    <a:pt x="1356" y="134"/>
                  </a:lnTo>
                  <a:lnTo>
                    <a:pt x="1348" y="130"/>
                  </a:lnTo>
                  <a:lnTo>
                    <a:pt x="1340" y="126"/>
                  </a:lnTo>
                  <a:lnTo>
                    <a:pt x="1332" y="125"/>
                  </a:lnTo>
                  <a:lnTo>
                    <a:pt x="1324" y="122"/>
                  </a:lnTo>
                  <a:lnTo>
                    <a:pt x="1307" y="117"/>
                  </a:lnTo>
                  <a:lnTo>
                    <a:pt x="1289" y="115"/>
                  </a:lnTo>
                  <a:lnTo>
                    <a:pt x="1273" y="112"/>
                  </a:lnTo>
                  <a:lnTo>
                    <a:pt x="1265" y="112"/>
                  </a:lnTo>
                  <a:lnTo>
                    <a:pt x="1259" y="112"/>
                  </a:lnTo>
                  <a:lnTo>
                    <a:pt x="1252" y="109"/>
                  </a:lnTo>
                  <a:lnTo>
                    <a:pt x="1246" y="107"/>
                  </a:lnTo>
                  <a:lnTo>
                    <a:pt x="1241" y="106"/>
                  </a:lnTo>
                  <a:lnTo>
                    <a:pt x="1236" y="104"/>
                  </a:lnTo>
                  <a:lnTo>
                    <a:pt x="1233" y="102"/>
                  </a:lnTo>
                  <a:lnTo>
                    <a:pt x="1230" y="101"/>
                  </a:lnTo>
                  <a:lnTo>
                    <a:pt x="1227" y="99"/>
                  </a:lnTo>
                  <a:lnTo>
                    <a:pt x="1225" y="98"/>
                  </a:lnTo>
                  <a:lnTo>
                    <a:pt x="1224" y="96"/>
                  </a:lnTo>
                  <a:lnTo>
                    <a:pt x="1222" y="94"/>
                  </a:lnTo>
                  <a:lnTo>
                    <a:pt x="1220" y="91"/>
                  </a:lnTo>
                  <a:lnTo>
                    <a:pt x="1219" y="88"/>
                  </a:lnTo>
                  <a:lnTo>
                    <a:pt x="1216" y="85"/>
                  </a:lnTo>
                  <a:lnTo>
                    <a:pt x="1214" y="80"/>
                  </a:lnTo>
                  <a:lnTo>
                    <a:pt x="1212" y="74"/>
                  </a:lnTo>
                  <a:lnTo>
                    <a:pt x="1209" y="67"/>
                  </a:lnTo>
                  <a:lnTo>
                    <a:pt x="1208" y="62"/>
                  </a:lnTo>
                  <a:lnTo>
                    <a:pt x="1206" y="58"/>
                  </a:lnTo>
                  <a:lnTo>
                    <a:pt x="1204" y="51"/>
                  </a:lnTo>
                  <a:lnTo>
                    <a:pt x="1201" y="46"/>
                  </a:lnTo>
                  <a:lnTo>
                    <a:pt x="1200" y="42"/>
                  </a:lnTo>
                  <a:lnTo>
                    <a:pt x="1200" y="38"/>
                  </a:lnTo>
                  <a:lnTo>
                    <a:pt x="1198" y="37"/>
                  </a:lnTo>
                  <a:lnTo>
                    <a:pt x="1198" y="35"/>
                  </a:lnTo>
                  <a:lnTo>
                    <a:pt x="1198" y="34"/>
                  </a:lnTo>
                  <a:lnTo>
                    <a:pt x="1193" y="35"/>
                  </a:lnTo>
                  <a:lnTo>
                    <a:pt x="1190" y="35"/>
                  </a:lnTo>
                  <a:lnTo>
                    <a:pt x="1187" y="37"/>
                  </a:lnTo>
                  <a:lnTo>
                    <a:pt x="1184" y="37"/>
                  </a:lnTo>
                  <a:lnTo>
                    <a:pt x="1179" y="38"/>
                  </a:lnTo>
                  <a:lnTo>
                    <a:pt x="1174" y="38"/>
                  </a:lnTo>
                  <a:lnTo>
                    <a:pt x="1172" y="40"/>
                  </a:lnTo>
                  <a:lnTo>
                    <a:pt x="1171" y="40"/>
                  </a:lnTo>
                  <a:lnTo>
                    <a:pt x="1171" y="42"/>
                  </a:lnTo>
                  <a:lnTo>
                    <a:pt x="1171" y="43"/>
                  </a:lnTo>
                  <a:lnTo>
                    <a:pt x="1171" y="45"/>
                  </a:lnTo>
                  <a:lnTo>
                    <a:pt x="1172" y="46"/>
                  </a:lnTo>
                  <a:lnTo>
                    <a:pt x="1172" y="48"/>
                  </a:lnTo>
                  <a:lnTo>
                    <a:pt x="1174" y="51"/>
                  </a:lnTo>
                  <a:lnTo>
                    <a:pt x="1174" y="56"/>
                  </a:lnTo>
                  <a:lnTo>
                    <a:pt x="1174" y="61"/>
                  </a:lnTo>
                  <a:lnTo>
                    <a:pt x="1172" y="66"/>
                  </a:lnTo>
                  <a:lnTo>
                    <a:pt x="1171" y="72"/>
                  </a:lnTo>
                  <a:lnTo>
                    <a:pt x="1164" y="69"/>
                  </a:lnTo>
                  <a:lnTo>
                    <a:pt x="1158" y="66"/>
                  </a:lnTo>
                  <a:lnTo>
                    <a:pt x="1153" y="62"/>
                  </a:lnTo>
                  <a:lnTo>
                    <a:pt x="1150" y="59"/>
                  </a:lnTo>
                  <a:lnTo>
                    <a:pt x="1147" y="58"/>
                  </a:lnTo>
                  <a:lnTo>
                    <a:pt x="1145" y="58"/>
                  </a:lnTo>
                  <a:lnTo>
                    <a:pt x="1142" y="56"/>
                  </a:lnTo>
                  <a:lnTo>
                    <a:pt x="1141" y="54"/>
                  </a:lnTo>
                  <a:lnTo>
                    <a:pt x="1139" y="53"/>
                  </a:lnTo>
                  <a:lnTo>
                    <a:pt x="1137" y="51"/>
                  </a:lnTo>
                  <a:lnTo>
                    <a:pt x="1137" y="50"/>
                  </a:lnTo>
                  <a:lnTo>
                    <a:pt x="1136" y="46"/>
                  </a:lnTo>
                  <a:lnTo>
                    <a:pt x="1136" y="43"/>
                  </a:lnTo>
                  <a:lnTo>
                    <a:pt x="1134" y="38"/>
                  </a:lnTo>
                  <a:lnTo>
                    <a:pt x="1133" y="34"/>
                  </a:lnTo>
                  <a:lnTo>
                    <a:pt x="1125" y="35"/>
                  </a:lnTo>
                  <a:lnTo>
                    <a:pt x="1118" y="35"/>
                  </a:lnTo>
                  <a:lnTo>
                    <a:pt x="1115" y="37"/>
                  </a:lnTo>
                  <a:lnTo>
                    <a:pt x="1110" y="37"/>
                  </a:lnTo>
                  <a:lnTo>
                    <a:pt x="1107" y="38"/>
                  </a:lnTo>
                  <a:lnTo>
                    <a:pt x="1105" y="40"/>
                  </a:lnTo>
                  <a:lnTo>
                    <a:pt x="1102" y="43"/>
                  </a:lnTo>
                  <a:lnTo>
                    <a:pt x="1101" y="48"/>
                  </a:lnTo>
                  <a:lnTo>
                    <a:pt x="1099" y="51"/>
                  </a:lnTo>
                  <a:lnTo>
                    <a:pt x="1099" y="56"/>
                  </a:lnTo>
                  <a:lnTo>
                    <a:pt x="1099" y="64"/>
                  </a:lnTo>
                  <a:lnTo>
                    <a:pt x="1099" y="72"/>
                  </a:lnTo>
                  <a:lnTo>
                    <a:pt x="1101" y="78"/>
                  </a:lnTo>
                  <a:lnTo>
                    <a:pt x="1101" y="85"/>
                  </a:lnTo>
                  <a:lnTo>
                    <a:pt x="1101" y="90"/>
                  </a:lnTo>
                  <a:lnTo>
                    <a:pt x="1102" y="94"/>
                  </a:lnTo>
                  <a:lnTo>
                    <a:pt x="1105" y="104"/>
                  </a:lnTo>
                  <a:lnTo>
                    <a:pt x="1110" y="112"/>
                  </a:lnTo>
                  <a:lnTo>
                    <a:pt x="1112" y="117"/>
                  </a:lnTo>
                  <a:lnTo>
                    <a:pt x="1115" y="120"/>
                  </a:lnTo>
                  <a:lnTo>
                    <a:pt x="1120" y="125"/>
                  </a:lnTo>
                  <a:lnTo>
                    <a:pt x="1123" y="130"/>
                  </a:lnTo>
                  <a:lnTo>
                    <a:pt x="1128" y="134"/>
                  </a:lnTo>
                  <a:lnTo>
                    <a:pt x="1133" y="139"/>
                  </a:lnTo>
                  <a:lnTo>
                    <a:pt x="1134" y="144"/>
                  </a:lnTo>
                  <a:lnTo>
                    <a:pt x="1136" y="150"/>
                  </a:lnTo>
                  <a:lnTo>
                    <a:pt x="1139" y="160"/>
                  </a:lnTo>
                  <a:lnTo>
                    <a:pt x="1142" y="170"/>
                  </a:lnTo>
                  <a:lnTo>
                    <a:pt x="1145" y="179"/>
                  </a:lnTo>
                  <a:lnTo>
                    <a:pt x="1149" y="187"/>
                  </a:lnTo>
                  <a:lnTo>
                    <a:pt x="1152" y="195"/>
                  </a:lnTo>
                  <a:lnTo>
                    <a:pt x="1157" y="205"/>
                  </a:lnTo>
                  <a:lnTo>
                    <a:pt x="1158" y="210"/>
                  </a:lnTo>
                  <a:lnTo>
                    <a:pt x="1160" y="216"/>
                  </a:lnTo>
                  <a:lnTo>
                    <a:pt x="1158" y="222"/>
                  </a:lnTo>
                  <a:lnTo>
                    <a:pt x="1155" y="227"/>
                  </a:lnTo>
                  <a:lnTo>
                    <a:pt x="1152" y="230"/>
                  </a:lnTo>
                  <a:lnTo>
                    <a:pt x="1150" y="234"/>
                  </a:lnTo>
                  <a:lnTo>
                    <a:pt x="1147" y="237"/>
                  </a:lnTo>
                  <a:lnTo>
                    <a:pt x="1144" y="237"/>
                  </a:lnTo>
                  <a:lnTo>
                    <a:pt x="1141" y="238"/>
                  </a:lnTo>
                  <a:lnTo>
                    <a:pt x="1137" y="238"/>
                  </a:lnTo>
                  <a:lnTo>
                    <a:pt x="1133" y="237"/>
                  </a:lnTo>
                  <a:lnTo>
                    <a:pt x="1129" y="235"/>
                  </a:lnTo>
                  <a:lnTo>
                    <a:pt x="1126" y="234"/>
                  </a:lnTo>
                  <a:lnTo>
                    <a:pt x="1121" y="232"/>
                  </a:lnTo>
                  <a:lnTo>
                    <a:pt x="1113" y="227"/>
                  </a:lnTo>
                  <a:lnTo>
                    <a:pt x="1105" y="221"/>
                  </a:lnTo>
                  <a:lnTo>
                    <a:pt x="1102" y="218"/>
                  </a:lnTo>
                  <a:lnTo>
                    <a:pt x="1099" y="213"/>
                  </a:lnTo>
                  <a:lnTo>
                    <a:pt x="1096" y="210"/>
                  </a:lnTo>
                  <a:lnTo>
                    <a:pt x="1094" y="205"/>
                  </a:lnTo>
                  <a:lnTo>
                    <a:pt x="1093" y="200"/>
                  </a:lnTo>
                  <a:lnTo>
                    <a:pt x="1091" y="194"/>
                  </a:lnTo>
                  <a:lnTo>
                    <a:pt x="1091" y="187"/>
                  </a:lnTo>
                  <a:lnTo>
                    <a:pt x="1091" y="181"/>
                  </a:lnTo>
                  <a:lnTo>
                    <a:pt x="1091" y="174"/>
                  </a:lnTo>
                  <a:lnTo>
                    <a:pt x="1089" y="170"/>
                  </a:lnTo>
                  <a:lnTo>
                    <a:pt x="1086" y="165"/>
                  </a:lnTo>
                  <a:lnTo>
                    <a:pt x="1085" y="162"/>
                  </a:lnTo>
                  <a:lnTo>
                    <a:pt x="1083" y="160"/>
                  </a:lnTo>
                  <a:lnTo>
                    <a:pt x="1080" y="158"/>
                  </a:lnTo>
                  <a:lnTo>
                    <a:pt x="1075" y="157"/>
                  </a:lnTo>
                  <a:lnTo>
                    <a:pt x="1070" y="154"/>
                  </a:lnTo>
                  <a:lnTo>
                    <a:pt x="1065" y="152"/>
                  </a:lnTo>
                  <a:lnTo>
                    <a:pt x="1056" y="149"/>
                  </a:lnTo>
                  <a:lnTo>
                    <a:pt x="1046" y="146"/>
                  </a:lnTo>
                  <a:lnTo>
                    <a:pt x="1041" y="144"/>
                  </a:lnTo>
                  <a:lnTo>
                    <a:pt x="1037" y="142"/>
                  </a:lnTo>
                  <a:lnTo>
                    <a:pt x="1033" y="141"/>
                  </a:lnTo>
                  <a:lnTo>
                    <a:pt x="1029" y="141"/>
                  </a:lnTo>
                  <a:lnTo>
                    <a:pt x="1027" y="139"/>
                  </a:lnTo>
                  <a:lnTo>
                    <a:pt x="1024" y="139"/>
                  </a:lnTo>
                  <a:lnTo>
                    <a:pt x="1022" y="139"/>
                  </a:lnTo>
                  <a:lnTo>
                    <a:pt x="1019" y="142"/>
                  </a:lnTo>
                  <a:lnTo>
                    <a:pt x="1017" y="147"/>
                  </a:lnTo>
                  <a:lnTo>
                    <a:pt x="1013" y="154"/>
                  </a:lnTo>
                  <a:lnTo>
                    <a:pt x="1009" y="160"/>
                  </a:lnTo>
                  <a:lnTo>
                    <a:pt x="1008" y="166"/>
                  </a:lnTo>
                  <a:lnTo>
                    <a:pt x="1008" y="173"/>
                  </a:lnTo>
                  <a:lnTo>
                    <a:pt x="1008" y="181"/>
                  </a:lnTo>
                  <a:lnTo>
                    <a:pt x="1008" y="184"/>
                  </a:lnTo>
                  <a:lnTo>
                    <a:pt x="1009" y="189"/>
                  </a:lnTo>
                  <a:lnTo>
                    <a:pt x="1009" y="194"/>
                  </a:lnTo>
                  <a:lnTo>
                    <a:pt x="1011" y="200"/>
                  </a:lnTo>
                  <a:lnTo>
                    <a:pt x="1011" y="205"/>
                  </a:lnTo>
                  <a:lnTo>
                    <a:pt x="1011" y="210"/>
                  </a:lnTo>
                  <a:lnTo>
                    <a:pt x="1011" y="221"/>
                  </a:lnTo>
                  <a:lnTo>
                    <a:pt x="1009" y="227"/>
                  </a:lnTo>
                  <a:lnTo>
                    <a:pt x="1009" y="232"/>
                  </a:lnTo>
                  <a:lnTo>
                    <a:pt x="1008" y="238"/>
                  </a:lnTo>
                  <a:lnTo>
                    <a:pt x="1006" y="243"/>
                  </a:lnTo>
                  <a:lnTo>
                    <a:pt x="1005" y="245"/>
                  </a:lnTo>
                  <a:lnTo>
                    <a:pt x="1001" y="246"/>
                  </a:lnTo>
                  <a:lnTo>
                    <a:pt x="998" y="248"/>
                  </a:lnTo>
                  <a:lnTo>
                    <a:pt x="995" y="249"/>
                  </a:lnTo>
                  <a:lnTo>
                    <a:pt x="990" y="251"/>
                  </a:lnTo>
                  <a:lnTo>
                    <a:pt x="984" y="253"/>
                  </a:lnTo>
                  <a:lnTo>
                    <a:pt x="973" y="256"/>
                  </a:lnTo>
                  <a:lnTo>
                    <a:pt x="961" y="259"/>
                  </a:lnTo>
                  <a:lnTo>
                    <a:pt x="957" y="261"/>
                  </a:lnTo>
                  <a:lnTo>
                    <a:pt x="952" y="262"/>
                  </a:lnTo>
                  <a:lnTo>
                    <a:pt x="947" y="264"/>
                  </a:lnTo>
                  <a:lnTo>
                    <a:pt x="944" y="264"/>
                  </a:lnTo>
                  <a:lnTo>
                    <a:pt x="941" y="265"/>
                  </a:lnTo>
                  <a:lnTo>
                    <a:pt x="936" y="264"/>
                  </a:lnTo>
                  <a:lnTo>
                    <a:pt x="931" y="264"/>
                  </a:lnTo>
                  <a:lnTo>
                    <a:pt x="926" y="262"/>
                  </a:lnTo>
                  <a:lnTo>
                    <a:pt x="925" y="261"/>
                  </a:lnTo>
                  <a:lnTo>
                    <a:pt x="923" y="259"/>
                  </a:lnTo>
                  <a:lnTo>
                    <a:pt x="921" y="256"/>
                  </a:lnTo>
                  <a:lnTo>
                    <a:pt x="918" y="251"/>
                  </a:lnTo>
                  <a:lnTo>
                    <a:pt x="917" y="245"/>
                  </a:lnTo>
                  <a:lnTo>
                    <a:pt x="915" y="240"/>
                  </a:lnTo>
                  <a:lnTo>
                    <a:pt x="913" y="235"/>
                  </a:lnTo>
                  <a:lnTo>
                    <a:pt x="913" y="230"/>
                  </a:lnTo>
                  <a:lnTo>
                    <a:pt x="913" y="229"/>
                  </a:lnTo>
                  <a:lnTo>
                    <a:pt x="912" y="227"/>
                  </a:lnTo>
                  <a:lnTo>
                    <a:pt x="885" y="122"/>
                  </a:lnTo>
                  <a:lnTo>
                    <a:pt x="873" y="90"/>
                  </a:lnTo>
                  <a:lnTo>
                    <a:pt x="873" y="86"/>
                  </a:lnTo>
                  <a:lnTo>
                    <a:pt x="872" y="85"/>
                  </a:lnTo>
                  <a:lnTo>
                    <a:pt x="870" y="78"/>
                  </a:lnTo>
                  <a:lnTo>
                    <a:pt x="870" y="77"/>
                  </a:lnTo>
                  <a:lnTo>
                    <a:pt x="869" y="75"/>
                  </a:lnTo>
                  <a:lnTo>
                    <a:pt x="869" y="74"/>
                  </a:lnTo>
                  <a:lnTo>
                    <a:pt x="869" y="72"/>
                  </a:lnTo>
                  <a:lnTo>
                    <a:pt x="854" y="75"/>
                  </a:lnTo>
                  <a:lnTo>
                    <a:pt x="840" y="75"/>
                  </a:lnTo>
                  <a:lnTo>
                    <a:pt x="809" y="78"/>
                  </a:lnTo>
                  <a:lnTo>
                    <a:pt x="795" y="80"/>
                  </a:lnTo>
                  <a:lnTo>
                    <a:pt x="781" y="82"/>
                  </a:lnTo>
                  <a:lnTo>
                    <a:pt x="766" y="85"/>
                  </a:lnTo>
                  <a:lnTo>
                    <a:pt x="753" y="90"/>
                  </a:lnTo>
                  <a:lnTo>
                    <a:pt x="747" y="85"/>
                  </a:lnTo>
                  <a:lnTo>
                    <a:pt x="741" y="82"/>
                  </a:lnTo>
                  <a:lnTo>
                    <a:pt x="737" y="78"/>
                  </a:lnTo>
                  <a:lnTo>
                    <a:pt x="733" y="75"/>
                  </a:lnTo>
                  <a:lnTo>
                    <a:pt x="731" y="74"/>
                  </a:lnTo>
                  <a:lnTo>
                    <a:pt x="728" y="72"/>
                  </a:lnTo>
                  <a:lnTo>
                    <a:pt x="725" y="69"/>
                  </a:lnTo>
                  <a:lnTo>
                    <a:pt x="721" y="69"/>
                  </a:lnTo>
                  <a:lnTo>
                    <a:pt x="720" y="67"/>
                  </a:lnTo>
                  <a:lnTo>
                    <a:pt x="718" y="67"/>
                  </a:lnTo>
                  <a:lnTo>
                    <a:pt x="715" y="66"/>
                  </a:lnTo>
                  <a:lnTo>
                    <a:pt x="712" y="64"/>
                  </a:lnTo>
                  <a:lnTo>
                    <a:pt x="709" y="64"/>
                  </a:lnTo>
                  <a:lnTo>
                    <a:pt x="704" y="62"/>
                  </a:lnTo>
                  <a:lnTo>
                    <a:pt x="699" y="62"/>
                  </a:lnTo>
                  <a:lnTo>
                    <a:pt x="696" y="64"/>
                  </a:lnTo>
                  <a:lnTo>
                    <a:pt x="694" y="66"/>
                  </a:lnTo>
                  <a:lnTo>
                    <a:pt x="693" y="66"/>
                  </a:lnTo>
                  <a:lnTo>
                    <a:pt x="689" y="66"/>
                  </a:lnTo>
                  <a:lnTo>
                    <a:pt x="689" y="67"/>
                  </a:lnTo>
                  <a:lnTo>
                    <a:pt x="688" y="67"/>
                  </a:lnTo>
                  <a:lnTo>
                    <a:pt x="686" y="67"/>
                  </a:lnTo>
                  <a:lnTo>
                    <a:pt x="688" y="67"/>
                  </a:lnTo>
                  <a:lnTo>
                    <a:pt x="689" y="66"/>
                  </a:lnTo>
                  <a:lnTo>
                    <a:pt x="691" y="64"/>
                  </a:lnTo>
                  <a:lnTo>
                    <a:pt x="693" y="61"/>
                  </a:lnTo>
                  <a:lnTo>
                    <a:pt x="694" y="58"/>
                  </a:lnTo>
                  <a:lnTo>
                    <a:pt x="696" y="54"/>
                  </a:lnTo>
                  <a:lnTo>
                    <a:pt x="697" y="51"/>
                  </a:lnTo>
                  <a:lnTo>
                    <a:pt x="697" y="46"/>
                  </a:lnTo>
                  <a:lnTo>
                    <a:pt x="697" y="40"/>
                  </a:lnTo>
                  <a:lnTo>
                    <a:pt x="696" y="35"/>
                  </a:lnTo>
                  <a:lnTo>
                    <a:pt x="694" y="32"/>
                  </a:lnTo>
                  <a:lnTo>
                    <a:pt x="693" y="29"/>
                  </a:lnTo>
                  <a:lnTo>
                    <a:pt x="689" y="26"/>
                  </a:lnTo>
                  <a:lnTo>
                    <a:pt x="686" y="24"/>
                  </a:lnTo>
                  <a:lnTo>
                    <a:pt x="683" y="24"/>
                  </a:lnTo>
                  <a:lnTo>
                    <a:pt x="678" y="23"/>
                  </a:lnTo>
                  <a:lnTo>
                    <a:pt x="669" y="24"/>
                  </a:lnTo>
                  <a:lnTo>
                    <a:pt x="664" y="24"/>
                  </a:lnTo>
                  <a:lnTo>
                    <a:pt x="659" y="24"/>
                  </a:lnTo>
                  <a:lnTo>
                    <a:pt x="657" y="18"/>
                  </a:lnTo>
                  <a:lnTo>
                    <a:pt x="654" y="13"/>
                  </a:lnTo>
                  <a:lnTo>
                    <a:pt x="651" y="8"/>
                  </a:lnTo>
                  <a:lnTo>
                    <a:pt x="648" y="5"/>
                  </a:lnTo>
                  <a:lnTo>
                    <a:pt x="645" y="3"/>
                  </a:lnTo>
                  <a:lnTo>
                    <a:pt x="640" y="2"/>
                  </a:lnTo>
                  <a:lnTo>
                    <a:pt x="637" y="0"/>
                  </a:lnTo>
                  <a:lnTo>
                    <a:pt x="632" y="0"/>
                  </a:lnTo>
                  <a:lnTo>
                    <a:pt x="627" y="0"/>
                  </a:lnTo>
                  <a:lnTo>
                    <a:pt x="622" y="2"/>
                  </a:lnTo>
                  <a:lnTo>
                    <a:pt x="613" y="3"/>
                  </a:lnTo>
                  <a:lnTo>
                    <a:pt x="600" y="5"/>
                  </a:lnTo>
                  <a:lnTo>
                    <a:pt x="587" y="7"/>
                  </a:lnTo>
                  <a:lnTo>
                    <a:pt x="590" y="16"/>
                  </a:lnTo>
                  <a:lnTo>
                    <a:pt x="593" y="26"/>
                  </a:lnTo>
                  <a:lnTo>
                    <a:pt x="593" y="32"/>
                  </a:lnTo>
                  <a:lnTo>
                    <a:pt x="595" y="40"/>
                  </a:lnTo>
                  <a:lnTo>
                    <a:pt x="595" y="46"/>
                  </a:lnTo>
                  <a:lnTo>
                    <a:pt x="593" y="53"/>
                  </a:lnTo>
                  <a:lnTo>
                    <a:pt x="592" y="58"/>
                  </a:lnTo>
                  <a:lnTo>
                    <a:pt x="590" y="62"/>
                  </a:lnTo>
                  <a:lnTo>
                    <a:pt x="587" y="67"/>
                  </a:lnTo>
                  <a:lnTo>
                    <a:pt x="584" y="72"/>
                  </a:lnTo>
                  <a:lnTo>
                    <a:pt x="577" y="82"/>
                  </a:lnTo>
                  <a:lnTo>
                    <a:pt x="574" y="88"/>
                  </a:lnTo>
                  <a:lnTo>
                    <a:pt x="569" y="93"/>
                  </a:lnTo>
                  <a:lnTo>
                    <a:pt x="565" y="99"/>
                  </a:lnTo>
                  <a:lnTo>
                    <a:pt x="560" y="106"/>
                  </a:lnTo>
                  <a:lnTo>
                    <a:pt x="563" y="110"/>
                  </a:lnTo>
                  <a:lnTo>
                    <a:pt x="565" y="114"/>
                  </a:lnTo>
                  <a:lnTo>
                    <a:pt x="568" y="122"/>
                  </a:lnTo>
                  <a:lnTo>
                    <a:pt x="573" y="126"/>
                  </a:lnTo>
                  <a:lnTo>
                    <a:pt x="577" y="131"/>
                  </a:lnTo>
                  <a:lnTo>
                    <a:pt x="582" y="134"/>
                  </a:lnTo>
                  <a:lnTo>
                    <a:pt x="589" y="138"/>
                  </a:lnTo>
                  <a:lnTo>
                    <a:pt x="595" y="141"/>
                  </a:lnTo>
                  <a:lnTo>
                    <a:pt x="600" y="142"/>
                  </a:lnTo>
                  <a:lnTo>
                    <a:pt x="605" y="144"/>
                  </a:lnTo>
                  <a:lnTo>
                    <a:pt x="608" y="142"/>
                  </a:lnTo>
                  <a:lnTo>
                    <a:pt x="611" y="141"/>
                  </a:lnTo>
                  <a:lnTo>
                    <a:pt x="617" y="138"/>
                  </a:lnTo>
                  <a:lnTo>
                    <a:pt x="622" y="134"/>
                  </a:lnTo>
                  <a:lnTo>
                    <a:pt x="625" y="131"/>
                  </a:lnTo>
                  <a:lnTo>
                    <a:pt x="630" y="126"/>
                  </a:lnTo>
                  <a:lnTo>
                    <a:pt x="635" y="123"/>
                  </a:lnTo>
                  <a:lnTo>
                    <a:pt x="641" y="120"/>
                  </a:lnTo>
                  <a:lnTo>
                    <a:pt x="645" y="118"/>
                  </a:lnTo>
                  <a:lnTo>
                    <a:pt x="648" y="117"/>
                  </a:lnTo>
                  <a:lnTo>
                    <a:pt x="649" y="112"/>
                  </a:lnTo>
                  <a:lnTo>
                    <a:pt x="651" y="109"/>
                  </a:lnTo>
                  <a:lnTo>
                    <a:pt x="653" y="106"/>
                  </a:lnTo>
                  <a:lnTo>
                    <a:pt x="654" y="102"/>
                  </a:lnTo>
                  <a:lnTo>
                    <a:pt x="656" y="99"/>
                  </a:lnTo>
                  <a:lnTo>
                    <a:pt x="659" y="98"/>
                  </a:lnTo>
                  <a:lnTo>
                    <a:pt x="661" y="98"/>
                  </a:lnTo>
                  <a:lnTo>
                    <a:pt x="662" y="96"/>
                  </a:lnTo>
                  <a:lnTo>
                    <a:pt x="665" y="96"/>
                  </a:lnTo>
                  <a:lnTo>
                    <a:pt x="667" y="96"/>
                  </a:lnTo>
                  <a:lnTo>
                    <a:pt x="670" y="96"/>
                  </a:lnTo>
                  <a:lnTo>
                    <a:pt x="673" y="98"/>
                  </a:lnTo>
                  <a:lnTo>
                    <a:pt x="677" y="99"/>
                  </a:lnTo>
                  <a:lnTo>
                    <a:pt x="680" y="101"/>
                  </a:lnTo>
                  <a:lnTo>
                    <a:pt x="686" y="106"/>
                  </a:lnTo>
                  <a:lnTo>
                    <a:pt x="686" y="112"/>
                  </a:lnTo>
                  <a:lnTo>
                    <a:pt x="685" y="117"/>
                  </a:lnTo>
                  <a:lnTo>
                    <a:pt x="683" y="123"/>
                  </a:lnTo>
                  <a:lnTo>
                    <a:pt x="683" y="125"/>
                  </a:lnTo>
                  <a:lnTo>
                    <a:pt x="681" y="128"/>
                  </a:lnTo>
                  <a:lnTo>
                    <a:pt x="680" y="130"/>
                  </a:lnTo>
                  <a:lnTo>
                    <a:pt x="678" y="131"/>
                  </a:lnTo>
                  <a:lnTo>
                    <a:pt x="672" y="133"/>
                  </a:lnTo>
                  <a:lnTo>
                    <a:pt x="669" y="134"/>
                  </a:lnTo>
                  <a:lnTo>
                    <a:pt x="665" y="136"/>
                  </a:lnTo>
                  <a:lnTo>
                    <a:pt x="665" y="139"/>
                  </a:lnTo>
                  <a:lnTo>
                    <a:pt x="664" y="142"/>
                  </a:lnTo>
                  <a:lnTo>
                    <a:pt x="664" y="144"/>
                  </a:lnTo>
                  <a:lnTo>
                    <a:pt x="664" y="147"/>
                  </a:lnTo>
                  <a:lnTo>
                    <a:pt x="664" y="149"/>
                  </a:lnTo>
                  <a:lnTo>
                    <a:pt x="665" y="150"/>
                  </a:lnTo>
                  <a:lnTo>
                    <a:pt x="667" y="152"/>
                  </a:lnTo>
                  <a:lnTo>
                    <a:pt x="670" y="155"/>
                  </a:lnTo>
                  <a:lnTo>
                    <a:pt x="675" y="157"/>
                  </a:lnTo>
                  <a:lnTo>
                    <a:pt x="680" y="158"/>
                  </a:lnTo>
                  <a:lnTo>
                    <a:pt x="683" y="160"/>
                  </a:lnTo>
                  <a:lnTo>
                    <a:pt x="686" y="160"/>
                  </a:lnTo>
                  <a:lnTo>
                    <a:pt x="691" y="168"/>
                  </a:lnTo>
                  <a:lnTo>
                    <a:pt x="694" y="174"/>
                  </a:lnTo>
                  <a:lnTo>
                    <a:pt x="697" y="179"/>
                  </a:lnTo>
                  <a:lnTo>
                    <a:pt x="699" y="184"/>
                  </a:lnTo>
                  <a:lnTo>
                    <a:pt x="702" y="189"/>
                  </a:lnTo>
                  <a:lnTo>
                    <a:pt x="707" y="194"/>
                  </a:lnTo>
                  <a:lnTo>
                    <a:pt x="709" y="195"/>
                  </a:lnTo>
                  <a:lnTo>
                    <a:pt x="712" y="197"/>
                  </a:lnTo>
                  <a:lnTo>
                    <a:pt x="715" y="198"/>
                  </a:lnTo>
                  <a:lnTo>
                    <a:pt x="720" y="200"/>
                  </a:lnTo>
                  <a:lnTo>
                    <a:pt x="720" y="203"/>
                  </a:lnTo>
                  <a:lnTo>
                    <a:pt x="720" y="206"/>
                  </a:lnTo>
                  <a:lnTo>
                    <a:pt x="721" y="214"/>
                  </a:lnTo>
                  <a:lnTo>
                    <a:pt x="721" y="218"/>
                  </a:lnTo>
                  <a:lnTo>
                    <a:pt x="721" y="221"/>
                  </a:lnTo>
                  <a:lnTo>
                    <a:pt x="723" y="224"/>
                  </a:lnTo>
                  <a:lnTo>
                    <a:pt x="725" y="227"/>
                  </a:lnTo>
                  <a:lnTo>
                    <a:pt x="729" y="230"/>
                  </a:lnTo>
                  <a:lnTo>
                    <a:pt x="734" y="232"/>
                  </a:lnTo>
                  <a:lnTo>
                    <a:pt x="739" y="234"/>
                  </a:lnTo>
                  <a:lnTo>
                    <a:pt x="745" y="235"/>
                  </a:lnTo>
                  <a:lnTo>
                    <a:pt x="750" y="237"/>
                  </a:lnTo>
                  <a:lnTo>
                    <a:pt x="755" y="237"/>
                  </a:lnTo>
                  <a:lnTo>
                    <a:pt x="757" y="237"/>
                  </a:lnTo>
                  <a:lnTo>
                    <a:pt x="757" y="238"/>
                  </a:lnTo>
                  <a:lnTo>
                    <a:pt x="758" y="238"/>
                  </a:lnTo>
                  <a:lnTo>
                    <a:pt x="765" y="237"/>
                  </a:lnTo>
                  <a:lnTo>
                    <a:pt x="771" y="235"/>
                  </a:lnTo>
                  <a:lnTo>
                    <a:pt x="777" y="234"/>
                  </a:lnTo>
                  <a:lnTo>
                    <a:pt x="782" y="232"/>
                  </a:lnTo>
                  <a:lnTo>
                    <a:pt x="790" y="230"/>
                  </a:lnTo>
                  <a:lnTo>
                    <a:pt x="800" y="229"/>
                  </a:lnTo>
                  <a:lnTo>
                    <a:pt x="808" y="229"/>
                  </a:lnTo>
                  <a:lnTo>
                    <a:pt x="813" y="229"/>
                  </a:lnTo>
                  <a:lnTo>
                    <a:pt x="817" y="229"/>
                  </a:lnTo>
                  <a:lnTo>
                    <a:pt x="824" y="230"/>
                  </a:lnTo>
                  <a:lnTo>
                    <a:pt x="830" y="230"/>
                  </a:lnTo>
                  <a:lnTo>
                    <a:pt x="838" y="232"/>
                  </a:lnTo>
                  <a:lnTo>
                    <a:pt x="846" y="232"/>
                  </a:lnTo>
                  <a:lnTo>
                    <a:pt x="845" y="237"/>
                  </a:lnTo>
                  <a:lnTo>
                    <a:pt x="845" y="243"/>
                  </a:lnTo>
                  <a:lnTo>
                    <a:pt x="843" y="248"/>
                  </a:lnTo>
                  <a:lnTo>
                    <a:pt x="841" y="253"/>
                  </a:lnTo>
                  <a:lnTo>
                    <a:pt x="838" y="257"/>
                  </a:lnTo>
                  <a:lnTo>
                    <a:pt x="835" y="261"/>
                  </a:lnTo>
                  <a:lnTo>
                    <a:pt x="830" y="264"/>
                  </a:lnTo>
                  <a:lnTo>
                    <a:pt x="827" y="264"/>
                  </a:lnTo>
                  <a:lnTo>
                    <a:pt x="824" y="265"/>
                  </a:lnTo>
                  <a:lnTo>
                    <a:pt x="816" y="265"/>
                  </a:lnTo>
                  <a:lnTo>
                    <a:pt x="809" y="265"/>
                  </a:lnTo>
                  <a:lnTo>
                    <a:pt x="801" y="264"/>
                  </a:lnTo>
                  <a:lnTo>
                    <a:pt x="795" y="262"/>
                  </a:lnTo>
                  <a:lnTo>
                    <a:pt x="789" y="261"/>
                  </a:lnTo>
                  <a:lnTo>
                    <a:pt x="782" y="257"/>
                  </a:lnTo>
                  <a:lnTo>
                    <a:pt x="777" y="254"/>
                  </a:lnTo>
                  <a:lnTo>
                    <a:pt x="771" y="251"/>
                  </a:lnTo>
                  <a:lnTo>
                    <a:pt x="760" y="243"/>
                  </a:lnTo>
                  <a:lnTo>
                    <a:pt x="749" y="235"/>
                  </a:lnTo>
                  <a:lnTo>
                    <a:pt x="737" y="229"/>
                  </a:lnTo>
                  <a:lnTo>
                    <a:pt x="725" y="221"/>
                  </a:lnTo>
                  <a:lnTo>
                    <a:pt x="713" y="216"/>
                  </a:lnTo>
                  <a:lnTo>
                    <a:pt x="701" y="211"/>
                  </a:lnTo>
                  <a:lnTo>
                    <a:pt x="688" y="206"/>
                  </a:lnTo>
                  <a:lnTo>
                    <a:pt x="675" y="203"/>
                  </a:lnTo>
                  <a:lnTo>
                    <a:pt x="661" y="200"/>
                  </a:lnTo>
                  <a:lnTo>
                    <a:pt x="646" y="197"/>
                  </a:lnTo>
                  <a:lnTo>
                    <a:pt x="616" y="190"/>
                  </a:lnTo>
                  <a:lnTo>
                    <a:pt x="587" y="187"/>
                  </a:lnTo>
                  <a:lnTo>
                    <a:pt x="558" y="184"/>
                  </a:lnTo>
                  <a:lnTo>
                    <a:pt x="544" y="182"/>
                  </a:lnTo>
                  <a:lnTo>
                    <a:pt x="531" y="181"/>
                  </a:lnTo>
                  <a:lnTo>
                    <a:pt x="518" y="179"/>
                  </a:lnTo>
                  <a:lnTo>
                    <a:pt x="505" y="178"/>
                  </a:lnTo>
                  <a:lnTo>
                    <a:pt x="496" y="178"/>
                  </a:lnTo>
                  <a:lnTo>
                    <a:pt x="486" y="179"/>
                  </a:lnTo>
                  <a:lnTo>
                    <a:pt x="481" y="179"/>
                  </a:lnTo>
                  <a:lnTo>
                    <a:pt x="477" y="179"/>
                  </a:lnTo>
                  <a:lnTo>
                    <a:pt x="472" y="181"/>
                  </a:lnTo>
                  <a:lnTo>
                    <a:pt x="467" y="182"/>
                  </a:lnTo>
                  <a:lnTo>
                    <a:pt x="465" y="182"/>
                  </a:lnTo>
                  <a:lnTo>
                    <a:pt x="465" y="184"/>
                  </a:lnTo>
                  <a:lnTo>
                    <a:pt x="467" y="184"/>
                  </a:lnTo>
                  <a:lnTo>
                    <a:pt x="469" y="184"/>
                  </a:lnTo>
                  <a:lnTo>
                    <a:pt x="472" y="184"/>
                  </a:lnTo>
                  <a:lnTo>
                    <a:pt x="475" y="184"/>
                  </a:lnTo>
                  <a:lnTo>
                    <a:pt x="478" y="186"/>
                  </a:lnTo>
                  <a:lnTo>
                    <a:pt x="481" y="187"/>
                  </a:lnTo>
                  <a:lnTo>
                    <a:pt x="483" y="189"/>
                  </a:lnTo>
                  <a:lnTo>
                    <a:pt x="485" y="192"/>
                  </a:lnTo>
                  <a:lnTo>
                    <a:pt x="485" y="195"/>
                  </a:lnTo>
                  <a:lnTo>
                    <a:pt x="485" y="198"/>
                  </a:lnTo>
                  <a:lnTo>
                    <a:pt x="483" y="202"/>
                  </a:lnTo>
                  <a:lnTo>
                    <a:pt x="480" y="205"/>
                  </a:lnTo>
                  <a:lnTo>
                    <a:pt x="478" y="208"/>
                  </a:lnTo>
                  <a:lnTo>
                    <a:pt x="475" y="210"/>
                  </a:lnTo>
                  <a:lnTo>
                    <a:pt x="472" y="213"/>
                  </a:lnTo>
                  <a:lnTo>
                    <a:pt x="464" y="218"/>
                  </a:lnTo>
                  <a:lnTo>
                    <a:pt x="456" y="222"/>
                  </a:lnTo>
                  <a:lnTo>
                    <a:pt x="449" y="226"/>
                  </a:lnTo>
                  <a:lnTo>
                    <a:pt x="446" y="226"/>
                  </a:lnTo>
                  <a:lnTo>
                    <a:pt x="445" y="227"/>
                  </a:lnTo>
                  <a:lnTo>
                    <a:pt x="435" y="226"/>
                  </a:lnTo>
                  <a:lnTo>
                    <a:pt x="425" y="224"/>
                  </a:lnTo>
                  <a:lnTo>
                    <a:pt x="417" y="221"/>
                  </a:lnTo>
                  <a:lnTo>
                    <a:pt x="411" y="219"/>
                  </a:lnTo>
                  <a:lnTo>
                    <a:pt x="403" y="218"/>
                  </a:lnTo>
                  <a:lnTo>
                    <a:pt x="397" y="216"/>
                  </a:lnTo>
                  <a:lnTo>
                    <a:pt x="384" y="211"/>
                  </a:lnTo>
                  <a:lnTo>
                    <a:pt x="373" y="205"/>
                  </a:lnTo>
                  <a:lnTo>
                    <a:pt x="360" y="200"/>
                  </a:lnTo>
                  <a:lnTo>
                    <a:pt x="353" y="197"/>
                  </a:lnTo>
                  <a:lnTo>
                    <a:pt x="345" y="194"/>
                  </a:lnTo>
                  <a:lnTo>
                    <a:pt x="337" y="192"/>
                  </a:lnTo>
                  <a:lnTo>
                    <a:pt x="329" y="189"/>
                  </a:lnTo>
                  <a:lnTo>
                    <a:pt x="289" y="174"/>
                  </a:lnTo>
                  <a:lnTo>
                    <a:pt x="249" y="160"/>
                  </a:lnTo>
                  <a:lnTo>
                    <a:pt x="209" y="147"/>
                  </a:lnTo>
                  <a:lnTo>
                    <a:pt x="169" y="133"/>
                  </a:lnTo>
                  <a:lnTo>
                    <a:pt x="160" y="134"/>
                  </a:lnTo>
                  <a:lnTo>
                    <a:pt x="150" y="134"/>
                  </a:lnTo>
                  <a:lnTo>
                    <a:pt x="145" y="134"/>
                  </a:lnTo>
                  <a:lnTo>
                    <a:pt x="141" y="136"/>
                  </a:lnTo>
                  <a:lnTo>
                    <a:pt x="136" y="138"/>
                  </a:lnTo>
                  <a:lnTo>
                    <a:pt x="131" y="139"/>
                  </a:lnTo>
                  <a:lnTo>
                    <a:pt x="129" y="141"/>
                  </a:lnTo>
                  <a:lnTo>
                    <a:pt x="128" y="142"/>
                  </a:lnTo>
                  <a:lnTo>
                    <a:pt x="126" y="146"/>
                  </a:lnTo>
                  <a:lnTo>
                    <a:pt x="126" y="147"/>
                  </a:lnTo>
                  <a:lnTo>
                    <a:pt x="125" y="150"/>
                  </a:lnTo>
                  <a:lnTo>
                    <a:pt x="123" y="154"/>
                  </a:lnTo>
                  <a:lnTo>
                    <a:pt x="121" y="155"/>
                  </a:lnTo>
                  <a:lnTo>
                    <a:pt x="120" y="155"/>
                  </a:lnTo>
                  <a:lnTo>
                    <a:pt x="118" y="155"/>
                  </a:lnTo>
                  <a:lnTo>
                    <a:pt x="118" y="154"/>
                  </a:lnTo>
                  <a:lnTo>
                    <a:pt x="118" y="152"/>
                  </a:lnTo>
                  <a:lnTo>
                    <a:pt x="118" y="149"/>
                  </a:lnTo>
                  <a:lnTo>
                    <a:pt x="120" y="144"/>
                  </a:lnTo>
                  <a:lnTo>
                    <a:pt x="120" y="141"/>
                  </a:lnTo>
                  <a:lnTo>
                    <a:pt x="120" y="139"/>
                  </a:lnTo>
                  <a:close/>
                </a:path>
              </a:pathLst>
            </a:custGeom>
            <a:solidFill>
              <a:srgbClr val="5EA4F8">
                <a:alpha val="56078"/>
              </a:srgbClr>
            </a:solidFill>
            <a:ln w="9525">
              <a:noFill/>
              <a:round/>
              <a:headEnd/>
              <a:tailEnd/>
            </a:ln>
          </p:spPr>
          <p:txBody>
            <a:bodyPr/>
            <a:lstStyle/>
            <a:p>
              <a:endParaRPr lang="zh-TW" altLang="en-US"/>
            </a:p>
          </p:txBody>
        </p:sp>
        <p:sp>
          <p:nvSpPr>
            <p:cNvPr id="61461" name="Freeform 11"/>
            <p:cNvSpPr>
              <a:spLocks/>
            </p:cNvSpPr>
            <p:nvPr/>
          </p:nvSpPr>
          <p:spPr bwMode="auto">
            <a:xfrm>
              <a:off x="2628" y="2495"/>
              <a:ext cx="595" cy="703"/>
            </a:xfrm>
            <a:custGeom>
              <a:avLst/>
              <a:gdLst>
                <a:gd name="T0" fmla="*/ 419 w 595"/>
                <a:gd name="T1" fmla="*/ 222 h 703"/>
                <a:gd name="T2" fmla="*/ 403 w 595"/>
                <a:gd name="T3" fmla="*/ 230 h 703"/>
                <a:gd name="T4" fmla="*/ 381 w 595"/>
                <a:gd name="T5" fmla="*/ 210 h 703"/>
                <a:gd name="T6" fmla="*/ 374 w 595"/>
                <a:gd name="T7" fmla="*/ 192 h 703"/>
                <a:gd name="T8" fmla="*/ 370 w 595"/>
                <a:gd name="T9" fmla="*/ 195 h 703"/>
                <a:gd name="T10" fmla="*/ 355 w 595"/>
                <a:gd name="T11" fmla="*/ 173 h 703"/>
                <a:gd name="T12" fmla="*/ 341 w 595"/>
                <a:gd name="T13" fmla="*/ 158 h 703"/>
                <a:gd name="T14" fmla="*/ 304 w 595"/>
                <a:gd name="T15" fmla="*/ 144 h 703"/>
                <a:gd name="T16" fmla="*/ 280 w 595"/>
                <a:gd name="T17" fmla="*/ 149 h 703"/>
                <a:gd name="T18" fmla="*/ 282 w 595"/>
                <a:gd name="T19" fmla="*/ 157 h 703"/>
                <a:gd name="T20" fmla="*/ 238 w 595"/>
                <a:gd name="T21" fmla="*/ 187 h 703"/>
                <a:gd name="T22" fmla="*/ 194 w 595"/>
                <a:gd name="T23" fmla="*/ 187 h 703"/>
                <a:gd name="T24" fmla="*/ 139 w 595"/>
                <a:gd name="T25" fmla="*/ 224 h 703"/>
                <a:gd name="T26" fmla="*/ 110 w 595"/>
                <a:gd name="T27" fmla="*/ 243 h 703"/>
                <a:gd name="T28" fmla="*/ 98 w 595"/>
                <a:gd name="T29" fmla="*/ 280 h 703"/>
                <a:gd name="T30" fmla="*/ 59 w 595"/>
                <a:gd name="T31" fmla="*/ 291 h 703"/>
                <a:gd name="T32" fmla="*/ 11 w 595"/>
                <a:gd name="T33" fmla="*/ 329 h 703"/>
                <a:gd name="T34" fmla="*/ 3 w 595"/>
                <a:gd name="T35" fmla="*/ 451 h 703"/>
                <a:gd name="T36" fmla="*/ 6 w 595"/>
                <a:gd name="T37" fmla="*/ 510 h 703"/>
                <a:gd name="T38" fmla="*/ 32 w 595"/>
                <a:gd name="T39" fmla="*/ 540 h 703"/>
                <a:gd name="T40" fmla="*/ 80 w 595"/>
                <a:gd name="T41" fmla="*/ 544 h 703"/>
                <a:gd name="T42" fmla="*/ 133 w 595"/>
                <a:gd name="T43" fmla="*/ 539 h 703"/>
                <a:gd name="T44" fmla="*/ 152 w 595"/>
                <a:gd name="T45" fmla="*/ 520 h 703"/>
                <a:gd name="T46" fmla="*/ 210 w 595"/>
                <a:gd name="T47" fmla="*/ 505 h 703"/>
                <a:gd name="T48" fmla="*/ 237 w 595"/>
                <a:gd name="T49" fmla="*/ 496 h 703"/>
                <a:gd name="T50" fmla="*/ 286 w 595"/>
                <a:gd name="T51" fmla="*/ 507 h 703"/>
                <a:gd name="T52" fmla="*/ 298 w 595"/>
                <a:gd name="T53" fmla="*/ 532 h 703"/>
                <a:gd name="T54" fmla="*/ 322 w 595"/>
                <a:gd name="T55" fmla="*/ 547 h 703"/>
                <a:gd name="T56" fmla="*/ 387 w 595"/>
                <a:gd name="T57" fmla="*/ 564 h 703"/>
                <a:gd name="T58" fmla="*/ 410 w 595"/>
                <a:gd name="T59" fmla="*/ 616 h 703"/>
                <a:gd name="T60" fmla="*/ 458 w 595"/>
                <a:gd name="T61" fmla="*/ 633 h 703"/>
                <a:gd name="T62" fmla="*/ 454 w 595"/>
                <a:gd name="T63" fmla="*/ 689 h 703"/>
                <a:gd name="T64" fmla="*/ 480 w 595"/>
                <a:gd name="T65" fmla="*/ 688 h 703"/>
                <a:gd name="T66" fmla="*/ 483 w 595"/>
                <a:gd name="T67" fmla="*/ 660 h 703"/>
                <a:gd name="T68" fmla="*/ 461 w 595"/>
                <a:gd name="T69" fmla="*/ 628 h 703"/>
                <a:gd name="T70" fmla="*/ 501 w 595"/>
                <a:gd name="T71" fmla="*/ 619 h 703"/>
                <a:gd name="T72" fmla="*/ 544 w 595"/>
                <a:gd name="T73" fmla="*/ 595 h 703"/>
                <a:gd name="T74" fmla="*/ 570 w 595"/>
                <a:gd name="T75" fmla="*/ 552 h 703"/>
                <a:gd name="T76" fmla="*/ 574 w 595"/>
                <a:gd name="T77" fmla="*/ 507 h 703"/>
                <a:gd name="T78" fmla="*/ 590 w 595"/>
                <a:gd name="T79" fmla="*/ 421 h 703"/>
                <a:gd name="T80" fmla="*/ 586 w 595"/>
                <a:gd name="T81" fmla="*/ 365 h 703"/>
                <a:gd name="T82" fmla="*/ 552 w 595"/>
                <a:gd name="T83" fmla="*/ 326 h 703"/>
                <a:gd name="T84" fmla="*/ 507 w 595"/>
                <a:gd name="T85" fmla="*/ 267 h 703"/>
                <a:gd name="T86" fmla="*/ 456 w 595"/>
                <a:gd name="T87" fmla="*/ 184 h 703"/>
                <a:gd name="T88" fmla="*/ 442 w 595"/>
                <a:gd name="T89" fmla="*/ 160 h 703"/>
                <a:gd name="T90" fmla="*/ 462 w 595"/>
                <a:gd name="T91" fmla="*/ 131 h 703"/>
                <a:gd name="T92" fmla="*/ 510 w 595"/>
                <a:gd name="T93" fmla="*/ 128 h 703"/>
                <a:gd name="T94" fmla="*/ 552 w 595"/>
                <a:gd name="T95" fmla="*/ 139 h 703"/>
                <a:gd name="T96" fmla="*/ 538 w 595"/>
                <a:gd name="T97" fmla="*/ 99 h 703"/>
                <a:gd name="T98" fmla="*/ 488 w 595"/>
                <a:gd name="T99" fmla="*/ 69 h 703"/>
                <a:gd name="T100" fmla="*/ 442 w 595"/>
                <a:gd name="T101" fmla="*/ 34 h 703"/>
                <a:gd name="T102" fmla="*/ 394 w 595"/>
                <a:gd name="T103" fmla="*/ 2 h 703"/>
                <a:gd name="T104" fmla="*/ 349 w 595"/>
                <a:gd name="T105" fmla="*/ 11 h 703"/>
                <a:gd name="T106" fmla="*/ 326 w 595"/>
                <a:gd name="T107" fmla="*/ 15 h 703"/>
                <a:gd name="T108" fmla="*/ 280 w 595"/>
                <a:gd name="T109" fmla="*/ 5 h 703"/>
                <a:gd name="T110" fmla="*/ 274 w 595"/>
                <a:gd name="T111" fmla="*/ 35 h 703"/>
                <a:gd name="T112" fmla="*/ 309 w 595"/>
                <a:gd name="T113" fmla="*/ 50 h 703"/>
                <a:gd name="T114" fmla="*/ 326 w 595"/>
                <a:gd name="T115" fmla="*/ 61 h 703"/>
                <a:gd name="T116" fmla="*/ 342 w 595"/>
                <a:gd name="T117" fmla="*/ 77 h 703"/>
                <a:gd name="T118" fmla="*/ 376 w 595"/>
                <a:gd name="T119" fmla="*/ 69 h 703"/>
                <a:gd name="T120" fmla="*/ 395 w 595"/>
                <a:gd name="T121" fmla="*/ 91 h 703"/>
                <a:gd name="T122" fmla="*/ 408 w 595"/>
                <a:gd name="T123" fmla="*/ 126 h 703"/>
                <a:gd name="T124" fmla="*/ 429 w 595"/>
                <a:gd name="T125" fmla="*/ 147 h 7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5"/>
                <a:gd name="T190" fmla="*/ 0 h 703"/>
                <a:gd name="T191" fmla="*/ 595 w 595"/>
                <a:gd name="T192" fmla="*/ 703 h 70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5" h="703">
                  <a:moveTo>
                    <a:pt x="430" y="160"/>
                  </a:moveTo>
                  <a:lnTo>
                    <a:pt x="424" y="179"/>
                  </a:lnTo>
                  <a:lnTo>
                    <a:pt x="421" y="189"/>
                  </a:lnTo>
                  <a:lnTo>
                    <a:pt x="419" y="198"/>
                  </a:lnTo>
                  <a:lnTo>
                    <a:pt x="418" y="203"/>
                  </a:lnTo>
                  <a:lnTo>
                    <a:pt x="418" y="208"/>
                  </a:lnTo>
                  <a:lnTo>
                    <a:pt x="419" y="218"/>
                  </a:lnTo>
                  <a:lnTo>
                    <a:pt x="419" y="222"/>
                  </a:lnTo>
                  <a:lnTo>
                    <a:pt x="419" y="227"/>
                  </a:lnTo>
                  <a:lnTo>
                    <a:pt x="416" y="230"/>
                  </a:lnTo>
                  <a:lnTo>
                    <a:pt x="413" y="232"/>
                  </a:lnTo>
                  <a:lnTo>
                    <a:pt x="411" y="232"/>
                  </a:lnTo>
                  <a:lnTo>
                    <a:pt x="408" y="232"/>
                  </a:lnTo>
                  <a:lnTo>
                    <a:pt x="405" y="230"/>
                  </a:lnTo>
                  <a:lnTo>
                    <a:pt x="403" y="230"/>
                  </a:lnTo>
                  <a:lnTo>
                    <a:pt x="397" y="226"/>
                  </a:lnTo>
                  <a:lnTo>
                    <a:pt x="392" y="222"/>
                  </a:lnTo>
                  <a:lnTo>
                    <a:pt x="387" y="218"/>
                  </a:lnTo>
                  <a:lnTo>
                    <a:pt x="384" y="213"/>
                  </a:lnTo>
                  <a:lnTo>
                    <a:pt x="382" y="211"/>
                  </a:lnTo>
                  <a:lnTo>
                    <a:pt x="381" y="211"/>
                  </a:lnTo>
                  <a:lnTo>
                    <a:pt x="381" y="210"/>
                  </a:lnTo>
                  <a:lnTo>
                    <a:pt x="379" y="206"/>
                  </a:lnTo>
                  <a:lnTo>
                    <a:pt x="378" y="203"/>
                  </a:lnTo>
                  <a:lnTo>
                    <a:pt x="378" y="200"/>
                  </a:lnTo>
                  <a:lnTo>
                    <a:pt x="376" y="198"/>
                  </a:lnTo>
                  <a:lnTo>
                    <a:pt x="376" y="197"/>
                  </a:lnTo>
                  <a:lnTo>
                    <a:pt x="376" y="195"/>
                  </a:lnTo>
                  <a:lnTo>
                    <a:pt x="374" y="194"/>
                  </a:lnTo>
                  <a:lnTo>
                    <a:pt x="374" y="192"/>
                  </a:lnTo>
                  <a:lnTo>
                    <a:pt x="374" y="194"/>
                  </a:lnTo>
                  <a:lnTo>
                    <a:pt x="374" y="195"/>
                  </a:lnTo>
                  <a:lnTo>
                    <a:pt x="373" y="197"/>
                  </a:lnTo>
                  <a:lnTo>
                    <a:pt x="371" y="195"/>
                  </a:lnTo>
                  <a:lnTo>
                    <a:pt x="370" y="195"/>
                  </a:lnTo>
                  <a:lnTo>
                    <a:pt x="366" y="192"/>
                  </a:lnTo>
                  <a:lnTo>
                    <a:pt x="365" y="190"/>
                  </a:lnTo>
                  <a:lnTo>
                    <a:pt x="363" y="187"/>
                  </a:lnTo>
                  <a:lnTo>
                    <a:pt x="360" y="186"/>
                  </a:lnTo>
                  <a:lnTo>
                    <a:pt x="358" y="182"/>
                  </a:lnTo>
                  <a:lnTo>
                    <a:pt x="357" y="181"/>
                  </a:lnTo>
                  <a:lnTo>
                    <a:pt x="357" y="178"/>
                  </a:lnTo>
                  <a:lnTo>
                    <a:pt x="355" y="173"/>
                  </a:lnTo>
                  <a:lnTo>
                    <a:pt x="355" y="170"/>
                  </a:lnTo>
                  <a:lnTo>
                    <a:pt x="354" y="168"/>
                  </a:lnTo>
                  <a:lnTo>
                    <a:pt x="352" y="166"/>
                  </a:lnTo>
                  <a:lnTo>
                    <a:pt x="352" y="165"/>
                  </a:lnTo>
                  <a:lnTo>
                    <a:pt x="350" y="163"/>
                  </a:lnTo>
                  <a:lnTo>
                    <a:pt x="347" y="162"/>
                  </a:lnTo>
                  <a:lnTo>
                    <a:pt x="344" y="160"/>
                  </a:lnTo>
                  <a:lnTo>
                    <a:pt x="341" y="158"/>
                  </a:lnTo>
                  <a:lnTo>
                    <a:pt x="338" y="157"/>
                  </a:lnTo>
                  <a:lnTo>
                    <a:pt x="330" y="154"/>
                  </a:lnTo>
                  <a:lnTo>
                    <a:pt x="322" y="150"/>
                  </a:lnTo>
                  <a:lnTo>
                    <a:pt x="314" y="147"/>
                  </a:lnTo>
                  <a:lnTo>
                    <a:pt x="310" y="146"/>
                  </a:lnTo>
                  <a:lnTo>
                    <a:pt x="307" y="146"/>
                  </a:lnTo>
                  <a:lnTo>
                    <a:pt x="306" y="144"/>
                  </a:lnTo>
                  <a:lnTo>
                    <a:pt x="304" y="144"/>
                  </a:lnTo>
                  <a:lnTo>
                    <a:pt x="299" y="144"/>
                  </a:lnTo>
                  <a:lnTo>
                    <a:pt x="296" y="146"/>
                  </a:lnTo>
                  <a:lnTo>
                    <a:pt x="293" y="146"/>
                  </a:lnTo>
                  <a:lnTo>
                    <a:pt x="290" y="147"/>
                  </a:lnTo>
                  <a:lnTo>
                    <a:pt x="285" y="147"/>
                  </a:lnTo>
                  <a:lnTo>
                    <a:pt x="283" y="147"/>
                  </a:lnTo>
                  <a:lnTo>
                    <a:pt x="282" y="149"/>
                  </a:lnTo>
                  <a:lnTo>
                    <a:pt x="280" y="149"/>
                  </a:lnTo>
                  <a:lnTo>
                    <a:pt x="282" y="149"/>
                  </a:lnTo>
                  <a:lnTo>
                    <a:pt x="283" y="150"/>
                  </a:lnTo>
                  <a:lnTo>
                    <a:pt x="283" y="152"/>
                  </a:lnTo>
                  <a:lnTo>
                    <a:pt x="283" y="154"/>
                  </a:lnTo>
                  <a:lnTo>
                    <a:pt x="282" y="157"/>
                  </a:lnTo>
                  <a:lnTo>
                    <a:pt x="278" y="162"/>
                  </a:lnTo>
                  <a:lnTo>
                    <a:pt x="275" y="166"/>
                  </a:lnTo>
                  <a:lnTo>
                    <a:pt x="272" y="170"/>
                  </a:lnTo>
                  <a:lnTo>
                    <a:pt x="266" y="174"/>
                  </a:lnTo>
                  <a:lnTo>
                    <a:pt x="259" y="178"/>
                  </a:lnTo>
                  <a:lnTo>
                    <a:pt x="253" y="181"/>
                  </a:lnTo>
                  <a:lnTo>
                    <a:pt x="245" y="184"/>
                  </a:lnTo>
                  <a:lnTo>
                    <a:pt x="238" y="187"/>
                  </a:lnTo>
                  <a:lnTo>
                    <a:pt x="232" y="190"/>
                  </a:lnTo>
                  <a:lnTo>
                    <a:pt x="226" y="194"/>
                  </a:lnTo>
                  <a:lnTo>
                    <a:pt x="221" y="190"/>
                  </a:lnTo>
                  <a:lnTo>
                    <a:pt x="214" y="187"/>
                  </a:lnTo>
                  <a:lnTo>
                    <a:pt x="208" y="186"/>
                  </a:lnTo>
                  <a:lnTo>
                    <a:pt x="203" y="186"/>
                  </a:lnTo>
                  <a:lnTo>
                    <a:pt x="198" y="186"/>
                  </a:lnTo>
                  <a:lnTo>
                    <a:pt x="194" y="187"/>
                  </a:lnTo>
                  <a:lnTo>
                    <a:pt x="189" y="189"/>
                  </a:lnTo>
                  <a:lnTo>
                    <a:pt x="184" y="190"/>
                  </a:lnTo>
                  <a:lnTo>
                    <a:pt x="179" y="194"/>
                  </a:lnTo>
                  <a:lnTo>
                    <a:pt x="174" y="197"/>
                  </a:lnTo>
                  <a:lnTo>
                    <a:pt x="165" y="205"/>
                  </a:lnTo>
                  <a:lnTo>
                    <a:pt x="155" y="213"/>
                  </a:lnTo>
                  <a:lnTo>
                    <a:pt x="144" y="221"/>
                  </a:lnTo>
                  <a:lnTo>
                    <a:pt x="139" y="224"/>
                  </a:lnTo>
                  <a:lnTo>
                    <a:pt x="134" y="227"/>
                  </a:lnTo>
                  <a:lnTo>
                    <a:pt x="128" y="230"/>
                  </a:lnTo>
                  <a:lnTo>
                    <a:pt x="123" y="234"/>
                  </a:lnTo>
                  <a:lnTo>
                    <a:pt x="118" y="238"/>
                  </a:lnTo>
                  <a:lnTo>
                    <a:pt x="114" y="240"/>
                  </a:lnTo>
                  <a:lnTo>
                    <a:pt x="114" y="242"/>
                  </a:lnTo>
                  <a:lnTo>
                    <a:pt x="112" y="242"/>
                  </a:lnTo>
                  <a:lnTo>
                    <a:pt x="110" y="243"/>
                  </a:lnTo>
                  <a:lnTo>
                    <a:pt x="109" y="251"/>
                  </a:lnTo>
                  <a:lnTo>
                    <a:pt x="107" y="258"/>
                  </a:lnTo>
                  <a:lnTo>
                    <a:pt x="106" y="264"/>
                  </a:lnTo>
                  <a:lnTo>
                    <a:pt x="104" y="269"/>
                  </a:lnTo>
                  <a:lnTo>
                    <a:pt x="101" y="274"/>
                  </a:lnTo>
                  <a:lnTo>
                    <a:pt x="99" y="277"/>
                  </a:lnTo>
                  <a:lnTo>
                    <a:pt x="98" y="280"/>
                  </a:lnTo>
                  <a:lnTo>
                    <a:pt x="94" y="282"/>
                  </a:lnTo>
                  <a:lnTo>
                    <a:pt x="91" y="283"/>
                  </a:lnTo>
                  <a:lnTo>
                    <a:pt x="88" y="285"/>
                  </a:lnTo>
                  <a:lnTo>
                    <a:pt x="85" y="286"/>
                  </a:lnTo>
                  <a:lnTo>
                    <a:pt x="80" y="288"/>
                  </a:lnTo>
                  <a:lnTo>
                    <a:pt x="74" y="288"/>
                  </a:lnTo>
                  <a:lnTo>
                    <a:pt x="67" y="289"/>
                  </a:lnTo>
                  <a:lnTo>
                    <a:pt x="59" y="291"/>
                  </a:lnTo>
                  <a:lnTo>
                    <a:pt x="50" y="293"/>
                  </a:lnTo>
                  <a:lnTo>
                    <a:pt x="43" y="297"/>
                  </a:lnTo>
                  <a:lnTo>
                    <a:pt x="37" y="302"/>
                  </a:lnTo>
                  <a:lnTo>
                    <a:pt x="32" y="307"/>
                  </a:lnTo>
                  <a:lnTo>
                    <a:pt x="26" y="312"/>
                  </a:lnTo>
                  <a:lnTo>
                    <a:pt x="21" y="317"/>
                  </a:lnTo>
                  <a:lnTo>
                    <a:pt x="16" y="323"/>
                  </a:lnTo>
                  <a:lnTo>
                    <a:pt x="11" y="329"/>
                  </a:lnTo>
                  <a:lnTo>
                    <a:pt x="6" y="336"/>
                  </a:lnTo>
                  <a:lnTo>
                    <a:pt x="8" y="353"/>
                  </a:lnTo>
                  <a:lnTo>
                    <a:pt x="10" y="369"/>
                  </a:lnTo>
                  <a:lnTo>
                    <a:pt x="10" y="385"/>
                  </a:lnTo>
                  <a:lnTo>
                    <a:pt x="8" y="403"/>
                  </a:lnTo>
                  <a:lnTo>
                    <a:pt x="8" y="419"/>
                  </a:lnTo>
                  <a:lnTo>
                    <a:pt x="5" y="435"/>
                  </a:lnTo>
                  <a:lnTo>
                    <a:pt x="3" y="451"/>
                  </a:lnTo>
                  <a:lnTo>
                    <a:pt x="0" y="469"/>
                  </a:lnTo>
                  <a:lnTo>
                    <a:pt x="2" y="475"/>
                  </a:lnTo>
                  <a:lnTo>
                    <a:pt x="3" y="483"/>
                  </a:lnTo>
                  <a:lnTo>
                    <a:pt x="3" y="489"/>
                  </a:lnTo>
                  <a:lnTo>
                    <a:pt x="5" y="496"/>
                  </a:lnTo>
                  <a:lnTo>
                    <a:pt x="5" y="500"/>
                  </a:lnTo>
                  <a:lnTo>
                    <a:pt x="6" y="505"/>
                  </a:lnTo>
                  <a:lnTo>
                    <a:pt x="6" y="510"/>
                  </a:lnTo>
                  <a:lnTo>
                    <a:pt x="8" y="515"/>
                  </a:lnTo>
                  <a:lnTo>
                    <a:pt x="10" y="518"/>
                  </a:lnTo>
                  <a:lnTo>
                    <a:pt x="10" y="521"/>
                  </a:lnTo>
                  <a:lnTo>
                    <a:pt x="13" y="528"/>
                  </a:lnTo>
                  <a:lnTo>
                    <a:pt x="16" y="532"/>
                  </a:lnTo>
                  <a:lnTo>
                    <a:pt x="21" y="536"/>
                  </a:lnTo>
                  <a:lnTo>
                    <a:pt x="26" y="539"/>
                  </a:lnTo>
                  <a:lnTo>
                    <a:pt x="32" y="540"/>
                  </a:lnTo>
                  <a:lnTo>
                    <a:pt x="40" y="540"/>
                  </a:lnTo>
                  <a:lnTo>
                    <a:pt x="43" y="542"/>
                  </a:lnTo>
                  <a:lnTo>
                    <a:pt x="48" y="542"/>
                  </a:lnTo>
                  <a:lnTo>
                    <a:pt x="54" y="542"/>
                  </a:lnTo>
                  <a:lnTo>
                    <a:pt x="59" y="542"/>
                  </a:lnTo>
                  <a:lnTo>
                    <a:pt x="66" y="542"/>
                  </a:lnTo>
                  <a:lnTo>
                    <a:pt x="72" y="544"/>
                  </a:lnTo>
                  <a:lnTo>
                    <a:pt x="80" y="544"/>
                  </a:lnTo>
                  <a:lnTo>
                    <a:pt x="88" y="544"/>
                  </a:lnTo>
                  <a:lnTo>
                    <a:pt x="96" y="544"/>
                  </a:lnTo>
                  <a:lnTo>
                    <a:pt x="106" y="545"/>
                  </a:lnTo>
                  <a:lnTo>
                    <a:pt x="112" y="544"/>
                  </a:lnTo>
                  <a:lnTo>
                    <a:pt x="120" y="544"/>
                  </a:lnTo>
                  <a:lnTo>
                    <a:pt x="126" y="542"/>
                  </a:lnTo>
                  <a:lnTo>
                    <a:pt x="130" y="540"/>
                  </a:lnTo>
                  <a:lnTo>
                    <a:pt x="133" y="539"/>
                  </a:lnTo>
                  <a:lnTo>
                    <a:pt x="134" y="537"/>
                  </a:lnTo>
                  <a:lnTo>
                    <a:pt x="136" y="536"/>
                  </a:lnTo>
                  <a:lnTo>
                    <a:pt x="138" y="531"/>
                  </a:lnTo>
                  <a:lnTo>
                    <a:pt x="141" y="526"/>
                  </a:lnTo>
                  <a:lnTo>
                    <a:pt x="142" y="524"/>
                  </a:lnTo>
                  <a:lnTo>
                    <a:pt x="144" y="523"/>
                  </a:lnTo>
                  <a:lnTo>
                    <a:pt x="147" y="521"/>
                  </a:lnTo>
                  <a:lnTo>
                    <a:pt x="152" y="520"/>
                  </a:lnTo>
                  <a:lnTo>
                    <a:pt x="160" y="516"/>
                  </a:lnTo>
                  <a:lnTo>
                    <a:pt x="168" y="515"/>
                  </a:lnTo>
                  <a:lnTo>
                    <a:pt x="176" y="512"/>
                  </a:lnTo>
                  <a:lnTo>
                    <a:pt x="184" y="510"/>
                  </a:lnTo>
                  <a:lnTo>
                    <a:pt x="190" y="508"/>
                  </a:lnTo>
                  <a:lnTo>
                    <a:pt x="197" y="508"/>
                  </a:lnTo>
                  <a:lnTo>
                    <a:pt x="205" y="507"/>
                  </a:lnTo>
                  <a:lnTo>
                    <a:pt x="210" y="505"/>
                  </a:lnTo>
                  <a:lnTo>
                    <a:pt x="214" y="504"/>
                  </a:lnTo>
                  <a:lnTo>
                    <a:pt x="219" y="502"/>
                  </a:lnTo>
                  <a:lnTo>
                    <a:pt x="226" y="500"/>
                  </a:lnTo>
                  <a:lnTo>
                    <a:pt x="230" y="499"/>
                  </a:lnTo>
                  <a:lnTo>
                    <a:pt x="234" y="497"/>
                  </a:lnTo>
                  <a:lnTo>
                    <a:pt x="235" y="496"/>
                  </a:lnTo>
                  <a:lnTo>
                    <a:pt x="237" y="496"/>
                  </a:lnTo>
                  <a:lnTo>
                    <a:pt x="243" y="496"/>
                  </a:lnTo>
                  <a:lnTo>
                    <a:pt x="250" y="497"/>
                  </a:lnTo>
                  <a:lnTo>
                    <a:pt x="258" y="499"/>
                  </a:lnTo>
                  <a:lnTo>
                    <a:pt x="266" y="500"/>
                  </a:lnTo>
                  <a:lnTo>
                    <a:pt x="274" y="502"/>
                  </a:lnTo>
                  <a:lnTo>
                    <a:pt x="280" y="504"/>
                  </a:lnTo>
                  <a:lnTo>
                    <a:pt x="286" y="507"/>
                  </a:lnTo>
                  <a:lnTo>
                    <a:pt x="293" y="512"/>
                  </a:lnTo>
                  <a:lnTo>
                    <a:pt x="294" y="515"/>
                  </a:lnTo>
                  <a:lnTo>
                    <a:pt x="296" y="516"/>
                  </a:lnTo>
                  <a:lnTo>
                    <a:pt x="298" y="520"/>
                  </a:lnTo>
                  <a:lnTo>
                    <a:pt x="298" y="521"/>
                  </a:lnTo>
                  <a:lnTo>
                    <a:pt x="298" y="526"/>
                  </a:lnTo>
                  <a:lnTo>
                    <a:pt x="298" y="531"/>
                  </a:lnTo>
                  <a:lnTo>
                    <a:pt x="298" y="532"/>
                  </a:lnTo>
                  <a:lnTo>
                    <a:pt x="298" y="534"/>
                  </a:lnTo>
                  <a:lnTo>
                    <a:pt x="299" y="537"/>
                  </a:lnTo>
                  <a:lnTo>
                    <a:pt x="301" y="539"/>
                  </a:lnTo>
                  <a:lnTo>
                    <a:pt x="302" y="540"/>
                  </a:lnTo>
                  <a:lnTo>
                    <a:pt x="306" y="542"/>
                  </a:lnTo>
                  <a:lnTo>
                    <a:pt x="309" y="544"/>
                  </a:lnTo>
                  <a:lnTo>
                    <a:pt x="314" y="545"/>
                  </a:lnTo>
                  <a:lnTo>
                    <a:pt x="322" y="547"/>
                  </a:lnTo>
                  <a:lnTo>
                    <a:pt x="330" y="548"/>
                  </a:lnTo>
                  <a:lnTo>
                    <a:pt x="336" y="548"/>
                  </a:lnTo>
                  <a:lnTo>
                    <a:pt x="344" y="548"/>
                  </a:lnTo>
                  <a:lnTo>
                    <a:pt x="360" y="550"/>
                  </a:lnTo>
                  <a:lnTo>
                    <a:pt x="374" y="550"/>
                  </a:lnTo>
                  <a:lnTo>
                    <a:pt x="381" y="555"/>
                  </a:lnTo>
                  <a:lnTo>
                    <a:pt x="384" y="560"/>
                  </a:lnTo>
                  <a:lnTo>
                    <a:pt x="387" y="564"/>
                  </a:lnTo>
                  <a:lnTo>
                    <a:pt x="390" y="569"/>
                  </a:lnTo>
                  <a:lnTo>
                    <a:pt x="392" y="574"/>
                  </a:lnTo>
                  <a:lnTo>
                    <a:pt x="395" y="579"/>
                  </a:lnTo>
                  <a:lnTo>
                    <a:pt x="397" y="590"/>
                  </a:lnTo>
                  <a:lnTo>
                    <a:pt x="400" y="601"/>
                  </a:lnTo>
                  <a:lnTo>
                    <a:pt x="403" y="606"/>
                  </a:lnTo>
                  <a:lnTo>
                    <a:pt x="405" y="611"/>
                  </a:lnTo>
                  <a:lnTo>
                    <a:pt x="410" y="616"/>
                  </a:lnTo>
                  <a:lnTo>
                    <a:pt x="413" y="620"/>
                  </a:lnTo>
                  <a:lnTo>
                    <a:pt x="418" y="624"/>
                  </a:lnTo>
                  <a:lnTo>
                    <a:pt x="424" y="627"/>
                  </a:lnTo>
                  <a:lnTo>
                    <a:pt x="429" y="628"/>
                  </a:lnTo>
                  <a:lnTo>
                    <a:pt x="432" y="630"/>
                  </a:lnTo>
                  <a:lnTo>
                    <a:pt x="440" y="632"/>
                  </a:lnTo>
                  <a:lnTo>
                    <a:pt x="450" y="632"/>
                  </a:lnTo>
                  <a:lnTo>
                    <a:pt x="458" y="633"/>
                  </a:lnTo>
                  <a:lnTo>
                    <a:pt x="456" y="644"/>
                  </a:lnTo>
                  <a:lnTo>
                    <a:pt x="454" y="656"/>
                  </a:lnTo>
                  <a:lnTo>
                    <a:pt x="453" y="667"/>
                  </a:lnTo>
                  <a:lnTo>
                    <a:pt x="451" y="672"/>
                  </a:lnTo>
                  <a:lnTo>
                    <a:pt x="451" y="676"/>
                  </a:lnTo>
                  <a:lnTo>
                    <a:pt x="451" y="681"/>
                  </a:lnTo>
                  <a:lnTo>
                    <a:pt x="453" y="684"/>
                  </a:lnTo>
                  <a:lnTo>
                    <a:pt x="454" y="689"/>
                  </a:lnTo>
                  <a:lnTo>
                    <a:pt x="456" y="692"/>
                  </a:lnTo>
                  <a:lnTo>
                    <a:pt x="459" y="695"/>
                  </a:lnTo>
                  <a:lnTo>
                    <a:pt x="464" y="699"/>
                  </a:lnTo>
                  <a:lnTo>
                    <a:pt x="469" y="702"/>
                  </a:lnTo>
                  <a:lnTo>
                    <a:pt x="474" y="703"/>
                  </a:lnTo>
                  <a:lnTo>
                    <a:pt x="477" y="699"/>
                  </a:lnTo>
                  <a:lnTo>
                    <a:pt x="478" y="692"/>
                  </a:lnTo>
                  <a:lnTo>
                    <a:pt x="480" y="688"/>
                  </a:lnTo>
                  <a:lnTo>
                    <a:pt x="482" y="683"/>
                  </a:lnTo>
                  <a:lnTo>
                    <a:pt x="483" y="680"/>
                  </a:lnTo>
                  <a:lnTo>
                    <a:pt x="485" y="676"/>
                  </a:lnTo>
                  <a:lnTo>
                    <a:pt x="485" y="672"/>
                  </a:lnTo>
                  <a:lnTo>
                    <a:pt x="485" y="668"/>
                  </a:lnTo>
                  <a:lnTo>
                    <a:pt x="485" y="667"/>
                  </a:lnTo>
                  <a:lnTo>
                    <a:pt x="483" y="664"/>
                  </a:lnTo>
                  <a:lnTo>
                    <a:pt x="483" y="660"/>
                  </a:lnTo>
                  <a:lnTo>
                    <a:pt x="480" y="657"/>
                  </a:lnTo>
                  <a:lnTo>
                    <a:pt x="477" y="654"/>
                  </a:lnTo>
                  <a:lnTo>
                    <a:pt x="474" y="651"/>
                  </a:lnTo>
                  <a:lnTo>
                    <a:pt x="469" y="648"/>
                  </a:lnTo>
                  <a:lnTo>
                    <a:pt x="462" y="644"/>
                  </a:lnTo>
                  <a:lnTo>
                    <a:pt x="461" y="638"/>
                  </a:lnTo>
                  <a:lnTo>
                    <a:pt x="461" y="632"/>
                  </a:lnTo>
                  <a:lnTo>
                    <a:pt x="461" y="628"/>
                  </a:lnTo>
                  <a:lnTo>
                    <a:pt x="462" y="625"/>
                  </a:lnTo>
                  <a:lnTo>
                    <a:pt x="466" y="622"/>
                  </a:lnTo>
                  <a:lnTo>
                    <a:pt x="469" y="620"/>
                  </a:lnTo>
                  <a:lnTo>
                    <a:pt x="474" y="619"/>
                  </a:lnTo>
                  <a:lnTo>
                    <a:pt x="478" y="619"/>
                  </a:lnTo>
                  <a:lnTo>
                    <a:pt x="483" y="619"/>
                  </a:lnTo>
                  <a:lnTo>
                    <a:pt x="488" y="619"/>
                  </a:lnTo>
                  <a:lnTo>
                    <a:pt x="501" y="619"/>
                  </a:lnTo>
                  <a:lnTo>
                    <a:pt x="507" y="619"/>
                  </a:lnTo>
                  <a:lnTo>
                    <a:pt x="512" y="619"/>
                  </a:lnTo>
                  <a:lnTo>
                    <a:pt x="518" y="617"/>
                  </a:lnTo>
                  <a:lnTo>
                    <a:pt x="523" y="616"/>
                  </a:lnTo>
                  <a:lnTo>
                    <a:pt x="528" y="611"/>
                  </a:lnTo>
                  <a:lnTo>
                    <a:pt x="533" y="604"/>
                  </a:lnTo>
                  <a:lnTo>
                    <a:pt x="539" y="600"/>
                  </a:lnTo>
                  <a:lnTo>
                    <a:pt x="544" y="595"/>
                  </a:lnTo>
                  <a:lnTo>
                    <a:pt x="549" y="590"/>
                  </a:lnTo>
                  <a:lnTo>
                    <a:pt x="554" y="585"/>
                  </a:lnTo>
                  <a:lnTo>
                    <a:pt x="558" y="579"/>
                  </a:lnTo>
                  <a:lnTo>
                    <a:pt x="562" y="572"/>
                  </a:lnTo>
                  <a:lnTo>
                    <a:pt x="563" y="568"/>
                  </a:lnTo>
                  <a:lnTo>
                    <a:pt x="565" y="563"/>
                  </a:lnTo>
                  <a:lnTo>
                    <a:pt x="568" y="556"/>
                  </a:lnTo>
                  <a:lnTo>
                    <a:pt x="570" y="552"/>
                  </a:lnTo>
                  <a:lnTo>
                    <a:pt x="571" y="547"/>
                  </a:lnTo>
                  <a:lnTo>
                    <a:pt x="571" y="544"/>
                  </a:lnTo>
                  <a:lnTo>
                    <a:pt x="573" y="542"/>
                  </a:lnTo>
                  <a:lnTo>
                    <a:pt x="573" y="540"/>
                  </a:lnTo>
                  <a:lnTo>
                    <a:pt x="573" y="539"/>
                  </a:lnTo>
                  <a:lnTo>
                    <a:pt x="574" y="523"/>
                  </a:lnTo>
                  <a:lnTo>
                    <a:pt x="574" y="507"/>
                  </a:lnTo>
                  <a:lnTo>
                    <a:pt x="574" y="491"/>
                  </a:lnTo>
                  <a:lnTo>
                    <a:pt x="576" y="473"/>
                  </a:lnTo>
                  <a:lnTo>
                    <a:pt x="578" y="457"/>
                  </a:lnTo>
                  <a:lnTo>
                    <a:pt x="579" y="449"/>
                  </a:lnTo>
                  <a:lnTo>
                    <a:pt x="582" y="441"/>
                  </a:lnTo>
                  <a:lnTo>
                    <a:pt x="584" y="435"/>
                  </a:lnTo>
                  <a:lnTo>
                    <a:pt x="587" y="427"/>
                  </a:lnTo>
                  <a:lnTo>
                    <a:pt x="590" y="421"/>
                  </a:lnTo>
                  <a:lnTo>
                    <a:pt x="595" y="413"/>
                  </a:lnTo>
                  <a:lnTo>
                    <a:pt x="594" y="401"/>
                  </a:lnTo>
                  <a:lnTo>
                    <a:pt x="592" y="392"/>
                  </a:lnTo>
                  <a:lnTo>
                    <a:pt x="592" y="384"/>
                  </a:lnTo>
                  <a:lnTo>
                    <a:pt x="590" y="376"/>
                  </a:lnTo>
                  <a:lnTo>
                    <a:pt x="589" y="371"/>
                  </a:lnTo>
                  <a:lnTo>
                    <a:pt x="587" y="368"/>
                  </a:lnTo>
                  <a:lnTo>
                    <a:pt x="586" y="365"/>
                  </a:lnTo>
                  <a:lnTo>
                    <a:pt x="584" y="361"/>
                  </a:lnTo>
                  <a:lnTo>
                    <a:pt x="581" y="360"/>
                  </a:lnTo>
                  <a:lnTo>
                    <a:pt x="576" y="357"/>
                  </a:lnTo>
                  <a:lnTo>
                    <a:pt x="573" y="355"/>
                  </a:lnTo>
                  <a:lnTo>
                    <a:pt x="568" y="352"/>
                  </a:lnTo>
                  <a:lnTo>
                    <a:pt x="562" y="344"/>
                  </a:lnTo>
                  <a:lnTo>
                    <a:pt x="557" y="334"/>
                  </a:lnTo>
                  <a:lnTo>
                    <a:pt x="552" y="326"/>
                  </a:lnTo>
                  <a:lnTo>
                    <a:pt x="546" y="320"/>
                  </a:lnTo>
                  <a:lnTo>
                    <a:pt x="541" y="312"/>
                  </a:lnTo>
                  <a:lnTo>
                    <a:pt x="534" y="305"/>
                  </a:lnTo>
                  <a:lnTo>
                    <a:pt x="526" y="299"/>
                  </a:lnTo>
                  <a:lnTo>
                    <a:pt x="523" y="296"/>
                  </a:lnTo>
                  <a:lnTo>
                    <a:pt x="518" y="293"/>
                  </a:lnTo>
                  <a:lnTo>
                    <a:pt x="514" y="280"/>
                  </a:lnTo>
                  <a:lnTo>
                    <a:pt x="507" y="267"/>
                  </a:lnTo>
                  <a:lnTo>
                    <a:pt x="501" y="254"/>
                  </a:lnTo>
                  <a:lnTo>
                    <a:pt x="493" y="242"/>
                  </a:lnTo>
                  <a:lnTo>
                    <a:pt x="486" y="229"/>
                  </a:lnTo>
                  <a:lnTo>
                    <a:pt x="478" y="216"/>
                  </a:lnTo>
                  <a:lnTo>
                    <a:pt x="470" y="205"/>
                  </a:lnTo>
                  <a:lnTo>
                    <a:pt x="462" y="194"/>
                  </a:lnTo>
                  <a:lnTo>
                    <a:pt x="459" y="189"/>
                  </a:lnTo>
                  <a:lnTo>
                    <a:pt x="456" y="184"/>
                  </a:lnTo>
                  <a:lnTo>
                    <a:pt x="453" y="178"/>
                  </a:lnTo>
                  <a:lnTo>
                    <a:pt x="450" y="173"/>
                  </a:lnTo>
                  <a:lnTo>
                    <a:pt x="446" y="168"/>
                  </a:lnTo>
                  <a:lnTo>
                    <a:pt x="443" y="163"/>
                  </a:lnTo>
                  <a:lnTo>
                    <a:pt x="442" y="162"/>
                  </a:lnTo>
                  <a:lnTo>
                    <a:pt x="442" y="160"/>
                  </a:lnTo>
                  <a:lnTo>
                    <a:pt x="443" y="154"/>
                  </a:lnTo>
                  <a:lnTo>
                    <a:pt x="445" y="149"/>
                  </a:lnTo>
                  <a:lnTo>
                    <a:pt x="446" y="144"/>
                  </a:lnTo>
                  <a:lnTo>
                    <a:pt x="450" y="141"/>
                  </a:lnTo>
                  <a:lnTo>
                    <a:pt x="453" y="138"/>
                  </a:lnTo>
                  <a:lnTo>
                    <a:pt x="456" y="134"/>
                  </a:lnTo>
                  <a:lnTo>
                    <a:pt x="459" y="133"/>
                  </a:lnTo>
                  <a:lnTo>
                    <a:pt x="462" y="131"/>
                  </a:lnTo>
                  <a:lnTo>
                    <a:pt x="470" y="130"/>
                  </a:lnTo>
                  <a:lnTo>
                    <a:pt x="475" y="130"/>
                  </a:lnTo>
                  <a:lnTo>
                    <a:pt x="482" y="130"/>
                  </a:lnTo>
                  <a:lnTo>
                    <a:pt x="486" y="128"/>
                  </a:lnTo>
                  <a:lnTo>
                    <a:pt x="493" y="128"/>
                  </a:lnTo>
                  <a:lnTo>
                    <a:pt x="499" y="128"/>
                  </a:lnTo>
                  <a:lnTo>
                    <a:pt x="507" y="126"/>
                  </a:lnTo>
                  <a:lnTo>
                    <a:pt x="510" y="128"/>
                  </a:lnTo>
                  <a:lnTo>
                    <a:pt x="514" y="130"/>
                  </a:lnTo>
                  <a:lnTo>
                    <a:pt x="520" y="133"/>
                  </a:lnTo>
                  <a:lnTo>
                    <a:pt x="526" y="136"/>
                  </a:lnTo>
                  <a:lnTo>
                    <a:pt x="531" y="138"/>
                  </a:lnTo>
                  <a:lnTo>
                    <a:pt x="536" y="139"/>
                  </a:lnTo>
                  <a:lnTo>
                    <a:pt x="542" y="141"/>
                  </a:lnTo>
                  <a:lnTo>
                    <a:pt x="549" y="141"/>
                  </a:lnTo>
                  <a:lnTo>
                    <a:pt x="552" y="139"/>
                  </a:lnTo>
                  <a:lnTo>
                    <a:pt x="557" y="138"/>
                  </a:lnTo>
                  <a:lnTo>
                    <a:pt x="555" y="130"/>
                  </a:lnTo>
                  <a:lnTo>
                    <a:pt x="552" y="123"/>
                  </a:lnTo>
                  <a:lnTo>
                    <a:pt x="550" y="117"/>
                  </a:lnTo>
                  <a:lnTo>
                    <a:pt x="547" y="112"/>
                  </a:lnTo>
                  <a:lnTo>
                    <a:pt x="544" y="107"/>
                  </a:lnTo>
                  <a:lnTo>
                    <a:pt x="541" y="104"/>
                  </a:lnTo>
                  <a:lnTo>
                    <a:pt x="538" y="99"/>
                  </a:lnTo>
                  <a:lnTo>
                    <a:pt x="533" y="98"/>
                  </a:lnTo>
                  <a:lnTo>
                    <a:pt x="525" y="91"/>
                  </a:lnTo>
                  <a:lnTo>
                    <a:pt x="514" y="86"/>
                  </a:lnTo>
                  <a:lnTo>
                    <a:pt x="509" y="83"/>
                  </a:lnTo>
                  <a:lnTo>
                    <a:pt x="502" y="80"/>
                  </a:lnTo>
                  <a:lnTo>
                    <a:pt x="496" y="77"/>
                  </a:lnTo>
                  <a:lnTo>
                    <a:pt x="490" y="72"/>
                  </a:lnTo>
                  <a:lnTo>
                    <a:pt x="488" y="69"/>
                  </a:lnTo>
                  <a:lnTo>
                    <a:pt x="485" y="64"/>
                  </a:lnTo>
                  <a:lnTo>
                    <a:pt x="480" y="59"/>
                  </a:lnTo>
                  <a:lnTo>
                    <a:pt x="474" y="55"/>
                  </a:lnTo>
                  <a:lnTo>
                    <a:pt x="469" y="50"/>
                  </a:lnTo>
                  <a:lnTo>
                    <a:pt x="462" y="47"/>
                  </a:lnTo>
                  <a:lnTo>
                    <a:pt x="456" y="42"/>
                  </a:lnTo>
                  <a:lnTo>
                    <a:pt x="448" y="39"/>
                  </a:lnTo>
                  <a:lnTo>
                    <a:pt x="442" y="34"/>
                  </a:lnTo>
                  <a:lnTo>
                    <a:pt x="432" y="29"/>
                  </a:lnTo>
                  <a:lnTo>
                    <a:pt x="424" y="23"/>
                  </a:lnTo>
                  <a:lnTo>
                    <a:pt x="408" y="11"/>
                  </a:lnTo>
                  <a:lnTo>
                    <a:pt x="405" y="10"/>
                  </a:lnTo>
                  <a:lnTo>
                    <a:pt x="403" y="8"/>
                  </a:lnTo>
                  <a:lnTo>
                    <a:pt x="397" y="5"/>
                  </a:lnTo>
                  <a:lnTo>
                    <a:pt x="395" y="3"/>
                  </a:lnTo>
                  <a:lnTo>
                    <a:pt x="394" y="2"/>
                  </a:lnTo>
                  <a:lnTo>
                    <a:pt x="392" y="2"/>
                  </a:lnTo>
                  <a:lnTo>
                    <a:pt x="392" y="0"/>
                  </a:lnTo>
                  <a:lnTo>
                    <a:pt x="378" y="3"/>
                  </a:lnTo>
                  <a:lnTo>
                    <a:pt x="371" y="5"/>
                  </a:lnTo>
                  <a:lnTo>
                    <a:pt x="363" y="7"/>
                  </a:lnTo>
                  <a:lnTo>
                    <a:pt x="358" y="8"/>
                  </a:lnTo>
                  <a:lnTo>
                    <a:pt x="354" y="10"/>
                  </a:lnTo>
                  <a:lnTo>
                    <a:pt x="349" y="11"/>
                  </a:lnTo>
                  <a:lnTo>
                    <a:pt x="342" y="13"/>
                  </a:lnTo>
                  <a:lnTo>
                    <a:pt x="338" y="15"/>
                  </a:lnTo>
                  <a:lnTo>
                    <a:pt x="334" y="16"/>
                  </a:lnTo>
                  <a:lnTo>
                    <a:pt x="333" y="16"/>
                  </a:lnTo>
                  <a:lnTo>
                    <a:pt x="331" y="18"/>
                  </a:lnTo>
                  <a:lnTo>
                    <a:pt x="326" y="15"/>
                  </a:lnTo>
                  <a:lnTo>
                    <a:pt x="322" y="11"/>
                  </a:lnTo>
                  <a:lnTo>
                    <a:pt x="315" y="8"/>
                  </a:lnTo>
                  <a:lnTo>
                    <a:pt x="309" y="5"/>
                  </a:lnTo>
                  <a:lnTo>
                    <a:pt x="302" y="3"/>
                  </a:lnTo>
                  <a:lnTo>
                    <a:pt x="296" y="3"/>
                  </a:lnTo>
                  <a:lnTo>
                    <a:pt x="290" y="3"/>
                  </a:lnTo>
                  <a:lnTo>
                    <a:pt x="285" y="3"/>
                  </a:lnTo>
                  <a:lnTo>
                    <a:pt x="280" y="5"/>
                  </a:lnTo>
                  <a:lnTo>
                    <a:pt x="275" y="5"/>
                  </a:lnTo>
                  <a:lnTo>
                    <a:pt x="270" y="7"/>
                  </a:lnTo>
                  <a:lnTo>
                    <a:pt x="270" y="11"/>
                  </a:lnTo>
                  <a:lnTo>
                    <a:pt x="270" y="15"/>
                  </a:lnTo>
                  <a:lnTo>
                    <a:pt x="270" y="24"/>
                  </a:lnTo>
                  <a:lnTo>
                    <a:pt x="272" y="27"/>
                  </a:lnTo>
                  <a:lnTo>
                    <a:pt x="272" y="32"/>
                  </a:lnTo>
                  <a:lnTo>
                    <a:pt x="274" y="35"/>
                  </a:lnTo>
                  <a:lnTo>
                    <a:pt x="275" y="39"/>
                  </a:lnTo>
                  <a:lnTo>
                    <a:pt x="278" y="42"/>
                  </a:lnTo>
                  <a:lnTo>
                    <a:pt x="283" y="45"/>
                  </a:lnTo>
                  <a:lnTo>
                    <a:pt x="286" y="47"/>
                  </a:lnTo>
                  <a:lnTo>
                    <a:pt x="291" y="47"/>
                  </a:lnTo>
                  <a:lnTo>
                    <a:pt x="301" y="48"/>
                  </a:lnTo>
                  <a:lnTo>
                    <a:pt x="304" y="50"/>
                  </a:lnTo>
                  <a:lnTo>
                    <a:pt x="309" y="50"/>
                  </a:lnTo>
                  <a:lnTo>
                    <a:pt x="310" y="51"/>
                  </a:lnTo>
                  <a:lnTo>
                    <a:pt x="314" y="51"/>
                  </a:lnTo>
                  <a:lnTo>
                    <a:pt x="318" y="53"/>
                  </a:lnTo>
                  <a:lnTo>
                    <a:pt x="322" y="55"/>
                  </a:lnTo>
                  <a:lnTo>
                    <a:pt x="323" y="55"/>
                  </a:lnTo>
                  <a:lnTo>
                    <a:pt x="325" y="56"/>
                  </a:lnTo>
                  <a:lnTo>
                    <a:pt x="326" y="61"/>
                  </a:lnTo>
                  <a:lnTo>
                    <a:pt x="328" y="64"/>
                  </a:lnTo>
                  <a:lnTo>
                    <a:pt x="330" y="67"/>
                  </a:lnTo>
                  <a:lnTo>
                    <a:pt x="331" y="71"/>
                  </a:lnTo>
                  <a:lnTo>
                    <a:pt x="334" y="72"/>
                  </a:lnTo>
                  <a:lnTo>
                    <a:pt x="336" y="74"/>
                  </a:lnTo>
                  <a:lnTo>
                    <a:pt x="338" y="75"/>
                  </a:lnTo>
                  <a:lnTo>
                    <a:pt x="339" y="77"/>
                  </a:lnTo>
                  <a:lnTo>
                    <a:pt x="342" y="77"/>
                  </a:lnTo>
                  <a:lnTo>
                    <a:pt x="344" y="77"/>
                  </a:lnTo>
                  <a:lnTo>
                    <a:pt x="347" y="75"/>
                  </a:lnTo>
                  <a:lnTo>
                    <a:pt x="350" y="75"/>
                  </a:lnTo>
                  <a:lnTo>
                    <a:pt x="354" y="74"/>
                  </a:lnTo>
                  <a:lnTo>
                    <a:pt x="357" y="72"/>
                  </a:lnTo>
                  <a:lnTo>
                    <a:pt x="363" y="67"/>
                  </a:lnTo>
                  <a:lnTo>
                    <a:pt x="370" y="67"/>
                  </a:lnTo>
                  <a:lnTo>
                    <a:pt x="376" y="69"/>
                  </a:lnTo>
                  <a:lnTo>
                    <a:pt x="381" y="71"/>
                  </a:lnTo>
                  <a:lnTo>
                    <a:pt x="384" y="71"/>
                  </a:lnTo>
                  <a:lnTo>
                    <a:pt x="386" y="72"/>
                  </a:lnTo>
                  <a:lnTo>
                    <a:pt x="389" y="75"/>
                  </a:lnTo>
                  <a:lnTo>
                    <a:pt x="392" y="78"/>
                  </a:lnTo>
                  <a:lnTo>
                    <a:pt x="394" y="83"/>
                  </a:lnTo>
                  <a:lnTo>
                    <a:pt x="395" y="86"/>
                  </a:lnTo>
                  <a:lnTo>
                    <a:pt x="395" y="91"/>
                  </a:lnTo>
                  <a:lnTo>
                    <a:pt x="395" y="94"/>
                  </a:lnTo>
                  <a:lnTo>
                    <a:pt x="395" y="104"/>
                  </a:lnTo>
                  <a:lnTo>
                    <a:pt x="397" y="109"/>
                  </a:lnTo>
                  <a:lnTo>
                    <a:pt x="397" y="112"/>
                  </a:lnTo>
                  <a:lnTo>
                    <a:pt x="398" y="117"/>
                  </a:lnTo>
                  <a:lnTo>
                    <a:pt x="400" y="120"/>
                  </a:lnTo>
                  <a:lnTo>
                    <a:pt x="403" y="123"/>
                  </a:lnTo>
                  <a:lnTo>
                    <a:pt x="408" y="126"/>
                  </a:lnTo>
                  <a:lnTo>
                    <a:pt x="413" y="130"/>
                  </a:lnTo>
                  <a:lnTo>
                    <a:pt x="419" y="133"/>
                  </a:lnTo>
                  <a:lnTo>
                    <a:pt x="421" y="136"/>
                  </a:lnTo>
                  <a:lnTo>
                    <a:pt x="422" y="139"/>
                  </a:lnTo>
                  <a:lnTo>
                    <a:pt x="424" y="141"/>
                  </a:lnTo>
                  <a:lnTo>
                    <a:pt x="426" y="142"/>
                  </a:lnTo>
                  <a:lnTo>
                    <a:pt x="427" y="146"/>
                  </a:lnTo>
                  <a:lnTo>
                    <a:pt x="429" y="147"/>
                  </a:lnTo>
                  <a:lnTo>
                    <a:pt x="430" y="149"/>
                  </a:lnTo>
                  <a:lnTo>
                    <a:pt x="430" y="152"/>
                  </a:lnTo>
                  <a:lnTo>
                    <a:pt x="430" y="154"/>
                  </a:lnTo>
                  <a:lnTo>
                    <a:pt x="430" y="155"/>
                  </a:lnTo>
                  <a:lnTo>
                    <a:pt x="430" y="157"/>
                  </a:lnTo>
                  <a:lnTo>
                    <a:pt x="430" y="160"/>
                  </a:lnTo>
                  <a:close/>
                </a:path>
              </a:pathLst>
            </a:custGeom>
            <a:solidFill>
              <a:srgbClr val="5EA4F8">
                <a:alpha val="56078"/>
              </a:srgbClr>
            </a:solidFill>
            <a:ln w="9525">
              <a:noFill/>
              <a:round/>
              <a:headEnd/>
              <a:tailEnd/>
            </a:ln>
          </p:spPr>
          <p:txBody>
            <a:bodyPr/>
            <a:lstStyle/>
            <a:p>
              <a:endParaRPr lang="zh-TW" altLang="en-US"/>
            </a:p>
          </p:txBody>
        </p:sp>
        <p:sp>
          <p:nvSpPr>
            <p:cNvPr id="61462" name="Freeform 12"/>
            <p:cNvSpPr>
              <a:spLocks/>
            </p:cNvSpPr>
            <p:nvPr/>
          </p:nvSpPr>
          <p:spPr bwMode="auto">
            <a:xfrm>
              <a:off x="851" y="1448"/>
              <a:ext cx="160" cy="248"/>
            </a:xfrm>
            <a:custGeom>
              <a:avLst/>
              <a:gdLst>
                <a:gd name="T0" fmla="*/ 52 w 160"/>
                <a:gd name="T1" fmla="*/ 99 h 248"/>
                <a:gd name="T2" fmla="*/ 46 w 160"/>
                <a:gd name="T3" fmla="*/ 104 h 248"/>
                <a:gd name="T4" fmla="*/ 38 w 160"/>
                <a:gd name="T5" fmla="*/ 107 h 248"/>
                <a:gd name="T6" fmla="*/ 22 w 160"/>
                <a:gd name="T7" fmla="*/ 104 h 248"/>
                <a:gd name="T8" fmla="*/ 8 w 160"/>
                <a:gd name="T9" fmla="*/ 110 h 248"/>
                <a:gd name="T10" fmla="*/ 1 w 160"/>
                <a:gd name="T11" fmla="*/ 141 h 248"/>
                <a:gd name="T12" fmla="*/ 1 w 160"/>
                <a:gd name="T13" fmla="*/ 165 h 248"/>
                <a:gd name="T14" fmla="*/ 9 w 160"/>
                <a:gd name="T15" fmla="*/ 182 h 248"/>
                <a:gd name="T16" fmla="*/ 12 w 160"/>
                <a:gd name="T17" fmla="*/ 198 h 248"/>
                <a:gd name="T18" fmla="*/ 19 w 160"/>
                <a:gd name="T19" fmla="*/ 205 h 248"/>
                <a:gd name="T20" fmla="*/ 28 w 160"/>
                <a:gd name="T21" fmla="*/ 203 h 248"/>
                <a:gd name="T22" fmla="*/ 46 w 160"/>
                <a:gd name="T23" fmla="*/ 182 h 248"/>
                <a:gd name="T24" fmla="*/ 48 w 160"/>
                <a:gd name="T25" fmla="*/ 154 h 248"/>
                <a:gd name="T26" fmla="*/ 56 w 160"/>
                <a:gd name="T27" fmla="*/ 138 h 248"/>
                <a:gd name="T28" fmla="*/ 65 w 160"/>
                <a:gd name="T29" fmla="*/ 125 h 248"/>
                <a:gd name="T30" fmla="*/ 68 w 160"/>
                <a:gd name="T31" fmla="*/ 104 h 248"/>
                <a:gd name="T32" fmla="*/ 72 w 160"/>
                <a:gd name="T33" fmla="*/ 96 h 248"/>
                <a:gd name="T34" fmla="*/ 76 w 160"/>
                <a:gd name="T35" fmla="*/ 101 h 248"/>
                <a:gd name="T36" fmla="*/ 80 w 160"/>
                <a:gd name="T37" fmla="*/ 120 h 248"/>
                <a:gd name="T38" fmla="*/ 80 w 160"/>
                <a:gd name="T39" fmla="*/ 160 h 248"/>
                <a:gd name="T40" fmla="*/ 73 w 160"/>
                <a:gd name="T41" fmla="*/ 195 h 248"/>
                <a:gd name="T42" fmla="*/ 65 w 160"/>
                <a:gd name="T43" fmla="*/ 221 h 248"/>
                <a:gd name="T44" fmla="*/ 73 w 160"/>
                <a:gd name="T45" fmla="*/ 242 h 248"/>
                <a:gd name="T46" fmla="*/ 86 w 160"/>
                <a:gd name="T47" fmla="*/ 245 h 248"/>
                <a:gd name="T48" fmla="*/ 99 w 160"/>
                <a:gd name="T49" fmla="*/ 234 h 248"/>
                <a:gd name="T50" fmla="*/ 104 w 160"/>
                <a:gd name="T51" fmla="*/ 222 h 248"/>
                <a:gd name="T52" fmla="*/ 108 w 160"/>
                <a:gd name="T53" fmla="*/ 210 h 248"/>
                <a:gd name="T54" fmla="*/ 124 w 160"/>
                <a:gd name="T55" fmla="*/ 205 h 248"/>
                <a:gd name="T56" fmla="*/ 147 w 160"/>
                <a:gd name="T57" fmla="*/ 200 h 248"/>
                <a:gd name="T58" fmla="*/ 155 w 160"/>
                <a:gd name="T59" fmla="*/ 189 h 248"/>
                <a:gd name="T60" fmla="*/ 158 w 160"/>
                <a:gd name="T61" fmla="*/ 179 h 248"/>
                <a:gd name="T62" fmla="*/ 160 w 160"/>
                <a:gd name="T63" fmla="*/ 170 h 248"/>
                <a:gd name="T64" fmla="*/ 153 w 160"/>
                <a:gd name="T65" fmla="*/ 139 h 248"/>
                <a:gd name="T66" fmla="*/ 142 w 160"/>
                <a:gd name="T67" fmla="*/ 109 h 248"/>
                <a:gd name="T68" fmla="*/ 131 w 160"/>
                <a:gd name="T69" fmla="*/ 40 h 248"/>
                <a:gd name="T70" fmla="*/ 129 w 160"/>
                <a:gd name="T71" fmla="*/ 15 h 248"/>
                <a:gd name="T72" fmla="*/ 116 w 160"/>
                <a:gd name="T73" fmla="*/ 2 h 248"/>
                <a:gd name="T74" fmla="*/ 96 w 160"/>
                <a:gd name="T75" fmla="*/ 0 h 248"/>
                <a:gd name="T76" fmla="*/ 76 w 160"/>
                <a:gd name="T77" fmla="*/ 24 h 248"/>
                <a:gd name="T78" fmla="*/ 78 w 160"/>
                <a:gd name="T79" fmla="*/ 40 h 248"/>
                <a:gd name="T80" fmla="*/ 78 w 160"/>
                <a:gd name="T81" fmla="*/ 53 h 248"/>
                <a:gd name="T82" fmla="*/ 76 w 160"/>
                <a:gd name="T83" fmla="*/ 67 h 248"/>
                <a:gd name="T84" fmla="*/ 78 w 160"/>
                <a:gd name="T85" fmla="*/ 71 h 248"/>
                <a:gd name="T86" fmla="*/ 76 w 160"/>
                <a:gd name="T87" fmla="*/ 69 h 248"/>
                <a:gd name="T88" fmla="*/ 75 w 160"/>
                <a:gd name="T89" fmla="*/ 77 h 248"/>
                <a:gd name="T90" fmla="*/ 80 w 160"/>
                <a:gd name="T91" fmla="*/ 104 h 248"/>
                <a:gd name="T92" fmla="*/ 81 w 160"/>
                <a:gd name="T93" fmla="*/ 120 h 248"/>
                <a:gd name="T94" fmla="*/ 78 w 160"/>
                <a:gd name="T95" fmla="*/ 120 h 248"/>
                <a:gd name="T96" fmla="*/ 78 w 160"/>
                <a:gd name="T97" fmla="*/ 114 h 248"/>
                <a:gd name="T98" fmla="*/ 68 w 160"/>
                <a:gd name="T99" fmla="*/ 107 h 2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248"/>
                <a:gd name="T152" fmla="*/ 160 w 160"/>
                <a:gd name="T153" fmla="*/ 248 h 2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248">
                  <a:moveTo>
                    <a:pt x="60" y="94"/>
                  </a:moveTo>
                  <a:lnTo>
                    <a:pt x="57" y="96"/>
                  </a:lnTo>
                  <a:lnTo>
                    <a:pt x="54" y="98"/>
                  </a:lnTo>
                  <a:lnTo>
                    <a:pt x="52" y="99"/>
                  </a:lnTo>
                  <a:lnTo>
                    <a:pt x="51" y="101"/>
                  </a:lnTo>
                  <a:lnTo>
                    <a:pt x="48" y="102"/>
                  </a:lnTo>
                  <a:lnTo>
                    <a:pt x="46" y="104"/>
                  </a:lnTo>
                  <a:lnTo>
                    <a:pt x="43" y="106"/>
                  </a:lnTo>
                  <a:lnTo>
                    <a:pt x="41" y="106"/>
                  </a:lnTo>
                  <a:lnTo>
                    <a:pt x="38" y="107"/>
                  </a:lnTo>
                  <a:lnTo>
                    <a:pt x="36" y="107"/>
                  </a:lnTo>
                  <a:lnTo>
                    <a:pt x="32" y="106"/>
                  </a:lnTo>
                  <a:lnTo>
                    <a:pt x="27" y="106"/>
                  </a:lnTo>
                  <a:lnTo>
                    <a:pt x="22" y="104"/>
                  </a:lnTo>
                  <a:lnTo>
                    <a:pt x="17" y="104"/>
                  </a:lnTo>
                  <a:lnTo>
                    <a:pt x="14" y="106"/>
                  </a:lnTo>
                  <a:lnTo>
                    <a:pt x="11" y="107"/>
                  </a:lnTo>
                  <a:lnTo>
                    <a:pt x="8" y="110"/>
                  </a:lnTo>
                  <a:lnTo>
                    <a:pt x="6" y="115"/>
                  </a:lnTo>
                  <a:lnTo>
                    <a:pt x="4" y="125"/>
                  </a:lnTo>
                  <a:lnTo>
                    <a:pt x="3" y="133"/>
                  </a:lnTo>
                  <a:lnTo>
                    <a:pt x="1" y="141"/>
                  </a:lnTo>
                  <a:lnTo>
                    <a:pt x="0" y="149"/>
                  </a:lnTo>
                  <a:lnTo>
                    <a:pt x="0" y="157"/>
                  </a:lnTo>
                  <a:lnTo>
                    <a:pt x="0" y="162"/>
                  </a:lnTo>
                  <a:lnTo>
                    <a:pt x="1" y="165"/>
                  </a:lnTo>
                  <a:lnTo>
                    <a:pt x="3" y="170"/>
                  </a:lnTo>
                  <a:lnTo>
                    <a:pt x="4" y="173"/>
                  </a:lnTo>
                  <a:lnTo>
                    <a:pt x="6" y="178"/>
                  </a:lnTo>
                  <a:lnTo>
                    <a:pt x="9" y="182"/>
                  </a:lnTo>
                  <a:lnTo>
                    <a:pt x="9" y="187"/>
                  </a:lnTo>
                  <a:lnTo>
                    <a:pt x="11" y="190"/>
                  </a:lnTo>
                  <a:lnTo>
                    <a:pt x="11" y="195"/>
                  </a:lnTo>
                  <a:lnTo>
                    <a:pt x="12" y="198"/>
                  </a:lnTo>
                  <a:lnTo>
                    <a:pt x="14" y="200"/>
                  </a:lnTo>
                  <a:lnTo>
                    <a:pt x="16" y="202"/>
                  </a:lnTo>
                  <a:lnTo>
                    <a:pt x="17" y="203"/>
                  </a:lnTo>
                  <a:lnTo>
                    <a:pt x="19" y="205"/>
                  </a:lnTo>
                  <a:lnTo>
                    <a:pt x="20" y="205"/>
                  </a:lnTo>
                  <a:lnTo>
                    <a:pt x="22" y="205"/>
                  </a:lnTo>
                  <a:lnTo>
                    <a:pt x="25" y="205"/>
                  </a:lnTo>
                  <a:lnTo>
                    <a:pt x="28" y="203"/>
                  </a:lnTo>
                  <a:lnTo>
                    <a:pt x="35" y="200"/>
                  </a:lnTo>
                  <a:lnTo>
                    <a:pt x="41" y="195"/>
                  </a:lnTo>
                  <a:lnTo>
                    <a:pt x="44" y="187"/>
                  </a:lnTo>
                  <a:lnTo>
                    <a:pt x="46" y="182"/>
                  </a:lnTo>
                  <a:lnTo>
                    <a:pt x="48" y="179"/>
                  </a:lnTo>
                  <a:lnTo>
                    <a:pt x="48" y="171"/>
                  </a:lnTo>
                  <a:lnTo>
                    <a:pt x="48" y="163"/>
                  </a:lnTo>
                  <a:lnTo>
                    <a:pt x="48" y="154"/>
                  </a:lnTo>
                  <a:lnTo>
                    <a:pt x="49" y="146"/>
                  </a:lnTo>
                  <a:lnTo>
                    <a:pt x="51" y="144"/>
                  </a:lnTo>
                  <a:lnTo>
                    <a:pt x="52" y="141"/>
                  </a:lnTo>
                  <a:lnTo>
                    <a:pt x="56" y="138"/>
                  </a:lnTo>
                  <a:lnTo>
                    <a:pt x="57" y="134"/>
                  </a:lnTo>
                  <a:lnTo>
                    <a:pt x="60" y="131"/>
                  </a:lnTo>
                  <a:lnTo>
                    <a:pt x="64" y="128"/>
                  </a:lnTo>
                  <a:lnTo>
                    <a:pt x="65" y="125"/>
                  </a:lnTo>
                  <a:lnTo>
                    <a:pt x="67" y="122"/>
                  </a:lnTo>
                  <a:lnTo>
                    <a:pt x="67" y="115"/>
                  </a:lnTo>
                  <a:lnTo>
                    <a:pt x="68" y="110"/>
                  </a:lnTo>
                  <a:lnTo>
                    <a:pt x="68" y="104"/>
                  </a:lnTo>
                  <a:lnTo>
                    <a:pt x="70" y="101"/>
                  </a:lnTo>
                  <a:lnTo>
                    <a:pt x="70" y="99"/>
                  </a:lnTo>
                  <a:lnTo>
                    <a:pt x="72" y="98"/>
                  </a:lnTo>
                  <a:lnTo>
                    <a:pt x="72" y="96"/>
                  </a:lnTo>
                  <a:lnTo>
                    <a:pt x="73" y="96"/>
                  </a:lnTo>
                  <a:lnTo>
                    <a:pt x="73" y="98"/>
                  </a:lnTo>
                  <a:lnTo>
                    <a:pt x="75" y="99"/>
                  </a:lnTo>
                  <a:lnTo>
                    <a:pt x="76" y="101"/>
                  </a:lnTo>
                  <a:lnTo>
                    <a:pt x="78" y="106"/>
                  </a:lnTo>
                  <a:lnTo>
                    <a:pt x="80" y="110"/>
                  </a:lnTo>
                  <a:lnTo>
                    <a:pt x="80" y="115"/>
                  </a:lnTo>
                  <a:lnTo>
                    <a:pt x="80" y="120"/>
                  </a:lnTo>
                  <a:lnTo>
                    <a:pt x="80" y="126"/>
                  </a:lnTo>
                  <a:lnTo>
                    <a:pt x="80" y="133"/>
                  </a:lnTo>
                  <a:lnTo>
                    <a:pt x="80" y="146"/>
                  </a:lnTo>
                  <a:lnTo>
                    <a:pt x="80" y="160"/>
                  </a:lnTo>
                  <a:lnTo>
                    <a:pt x="78" y="174"/>
                  </a:lnTo>
                  <a:lnTo>
                    <a:pt x="76" y="182"/>
                  </a:lnTo>
                  <a:lnTo>
                    <a:pt x="75" y="189"/>
                  </a:lnTo>
                  <a:lnTo>
                    <a:pt x="73" y="195"/>
                  </a:lnTo>
                  <a:lnTo>
                    <a:pt x="70" y="200"/>
                  </a:lnTo>
                  <a:lnTo>
                    <a:pt x="67" y="205"/>
                  </a:lnTo>
                  <a:lnTo>
                    <a:pt x="64" y="210"/>
                  </a:lnTo>
                  <a:lnTo>
                    <a:pt x="65" y="221"/>
                  </a:lnTo>
                  <a:lnTo>
                    <a:pt x="67" y="227"/>
                  </a:lnTo>
                  <a:lnTo>
                    <a:pt x="68" y="232"/>
                  </a:lnTo>
                  <a:lnTo>
                    <a:pt x="70" y="237"/>
                  </a:lnTo>
                  <a:lnTo>
                    <a:pt x="73" y="242"/>
                  </a:lnTo>
                  <a:lnTo>
                    <a:pt x="76" y="245"/>
                  </a:lnTo>
                  <a:lnTo>
                    <a:pt x="80" y="246"/>
                  </a:lnTo>
                  <a:lnTo>
                    <a:pt x="83" y="248"/>
                  </a:lnTo>
                  <a:lnTo>
                    <a:pt x="86" y="245"/>
                  </a:lnTo>
                  <a:lnTo>
                    <a:pt x="89" y="243"/>
                  </a:lnTo>
                  <a:lnTo>
                    <a:pt x="94" y="240"/>
                  </a:lnTo>
                  <a:lnTo>
                    <a:pt x="97" y="237"/>
                  </a:lnTo>
                  <a:lnTo>
                    <a:pt x="99" y="234"/>
                  </a:lnTo>
                  <a:lnTo>
                    <a:pt x="100" y="230"/>
                  </a:lnTo>
                  <a:lnTo>
                    <a:pt x="102" y="226"/>
                  </a:lnTo>
                  <a:lnTo>
                    <a:pt x="102" y="224"/>
                  </a:lnTo>
                  <a:lnTo>
                    <a:pt x="104" y="222"/>
                  </a:lnTo>
                  <a:lnTo>
                    <a:pt x="105" y="216"/>
                  </a:lnTo>
                  <a:lnTo>
                    <a:pt x="105" y="214"/>
                  </a:lnTo>
                  <a:lnTo>
                    <a:pt x="107" y="213"/>
                  </a:lnTo>
                  <a:lnTo>
                    <a:pt x="108" y="210"/>
                  </a:lnTo>
                  <a:lnTo>
                    <a:pt x="110" y="210"/>
                  </a:lnTo>
                  <a:lnTo>
                    <a:pt x="115" y="208"/>
                  </a:lnTo>
                  <a:lnTo>
                    <a:pt x="120" y="206"/>
                  </a:lnTo>
                  <a:lnTo>
                    <a:pt x="124" y="205"/>
                  </a:lnTo>
                  <a:lnTo>
                    <a:pt x="131" y="203"/>
                  </a:lnTo>
                  <a:lnTo>
                    <a:pt x="136" y="202"/>
                  </a:lnTo>
                  <a:lnTo>
                    <a:pt x="142" y="200"/>
                  </a:lnTo>
                  <a:lnTo>
                    <a:pt x="147" y="200"/>
                  </a:lnTo>
                  <a:lnTo>
                    <a:pt x="152" y="198"/>
                  </a:lnTo>
                  <a:lnTo>
                    <a:pt x="153" y="195"/>
                  </a:lnTo>
                  <a:lnTo>
                    <a:pt x="153" y="192"/>
                  </a:lnTo>
                  <a:lnTo>
                    <a:pt x="155" y="189"/>
                  </a:lnTo>
                  <a:lnTo>
                    <a:pt x="155" y="187"/>
                  </a:lnTo>
                  <a:lnTo>
                    <a:pt x="156" y="184"/>
                  </a:lnTo>
                  <a:lnTo>
                    <a:pt x="156" y="182"/>
                  </a:lnTo>
                  <a:lnTo>
                    <a:pt x="158" y="179"/>
                  </a:lnTo>
                  <a:lnTo>
                    <a:pt x="158" y="176"/>
                  </a:lnTo>
                  <a:lnTo>
                    <a:pt x="158" y="174"/>
                  </a:lnTo>
                  <a:lnTo>
                    <a:pt x="158" y="173"/>
                  </a:lnTo>
                  <a:lnTo>
                    <a:pt x="160" y="170"/>
                  </a:lnTo>
                  <a:lnTo>
                    <a:pt x="160" y="165"/>
                  </a:lnTo>
                  <a:lnTo>
                    <a:pt x="158" y="155"/>
                  </a:lnTo>
                  <a:lnTo>
                    <a:pt x="156" y="147"/>
                  </a:lnTo>
                  <a:lnTo>
                    <a:pt x="153" y="139"/>
                  </a:lnTo>
                  <a:lnTo>
                    <a:pt x="150" y="131"/>
                  </a:lnTo>
                  <a:lnTo>
                    <a:pt x="147" y="123"/>
                  </a:lnTo>
                  <a:lnTo>
                    <a:pt x="145" y="117"/>
                  </a:lnTo>
                  <a:lnTo>
                    <a:pt x="142" y="109"/>
                  </a:lnTo>
                  <a:lnTo>
                    <a:pt x="140" y="99"/>
                  </a:lnTo>
                  <a:lnTo>
                    <a:pt x="132" y="50"/>
                  </a:lnTo>
                  <a:lnTo>
                    <a:pt x="132" y="45"/>
                  </a:lnTo>
                  <a:lnTo>
                    <a:pt x="131" y="40"/>
                  </a:lnTo>
                  <a:lnTo>
                    <a:pt x="131" y="34"/>
                  </a:lnTo>
                  <a:lnTo>
                    <a:pt x="131" y="27"/>
                  </a:lnTo>
                  <a:lnTo>
                    <a:pt x="129" y="21"/>
                  </a:lnTo>
                  <a:lnTo>
                    <a:pt x="129" y="15"/>
                  </a:lnTo>
                  <a:lnTo>
                    <a:pt x="126" y="10"/>
                  </a:lnTo>
                  <a:lnTo>
                    <a:pt x="124" y="7"/>
                  </a:lnTo>
                  <a:lnTo>
                    <a:pt x="121" y="3"/>
                  </a:lnTo>
                  <a:lnTo>
                    <a:pt x="116" y="2"/>
                  </a:lnTo>
                  <a:lnTo>
                    <a:pt x="113" y="0"/>
                  </a:lnTo>
                  <a:lnTo>
                    <a:pt x="108" y="0"/>
                  </a:lnTo>
                  <a:lnTo>
                    <a:pt x="100" y="0"/>
                  </a:lnTo>
                  <a:lnTo>
                    <a:pt x="96" y="0"/>
                  </a:lnTo>
                  <a:lnTo>
                    <a:pt x="91" y="0"/>
                  </a:lnTo>
                  <a:lnTo>
                    <a:pt x="86" y="8"/>
                  </a:lnTo>
                  <a:lnTo>
                    <a:pt x="81" y="16"/>
                  </a:lnTo>
                  <a:lnTo>
                    <a:pt x="76" y="24"/>
                  </a:lnTo>
                  <a:lnTo>
                    <a:pt x="72" y="34"/>
                  </a:lnTo>
                  <a:lnTo>
                    <a:pt x="75" y="35"/>
                  </a:lnTo>
                  <a:lnTo>
                    <a:pt x="76" y="37"/>
                  </a:lnTo>
                  <a:lnTo>
                    <a:pt x="78" y="40"/>
                  </a:lnTo>
                  <a:lnTo>
                    <a:pt x="80" y="42"/>
                  </a:lnTo>
                  <a:lnTo>
                    <a:pt x="80" y="45"/>
                  </a:lnTo>
                  <a:lnTo>
                    <a:pt x="80" y="48"/>
                  </a:lnTo>
                  <a:lnTo>
                    <a:pt x="78" y="53"/>
                  </a:lnTo>
                  <a:lnTo>
                    <a:pt x="76" y="56"/>
                  </a:lnTo>
                  <a:lnTo>
                    <a:pt x="75" y="61"/>
                  </a:lnTo>
                  <a:lnTo>
                    <a:pt x="76" y="64"/>
                  </a:lnTo>
                  <a:lnTo>
                    <a:pt x="76" y="67"/>
                  </a:lnTo>
                  <a:lnTo>
                    <a:pt x="78" y="69"/>
                  </a:lnTo>
                  <a:lnTo>
                    <a:pt x="78" y="71"/>
                  </a:lnTo>
                  <a:lnTo>
                    <a:pt x="78" y="69"/>
                  </a:lnTo>
                  <a:lnTo>
                    <a:pt x="76" y="69"/>
                  </a:lnTo>
                  <a:lnTo>
                    <a:pt x="75" y="69"/>
                  </a:lnTo>
                  <a:lnTo>
                    <a:pt x="75" y="72"/>
                  </a:lnTo>
                  <a:lnTo>
                    <a:pt x="75" y="74"/>
                  </a:lnTo>
                  <a:lnTo>
                    <a:pt x="75" y="77"/>
                  </a:lnTo>
                  <a:lnTo>
                    <a:pt x="75" y="82"/>
                  </a:lnTo>
                  <a:lnTo>
                    <a:pt x="75" y="87"/>
                  </a:lnTo>
                  <a:lnTo>
                    <a:pt x="78" y="96"/>
                  </a:lnTo>
                  <a:lnTo>
                    <a:pt x="80" y="104"/>
                  </a:lnTo>
                  <a:lnTo>
                    <a:pt x="83" y="114"/>
                  </a:lnTo>
                  <a:lnTo>
                    <a:pt x="83" y="115"/>
                  </a:lnTo>
                  <a:lnTo>
                    <a:pt x="83" y="118"/>
                  </a:lnTo>
                  <a:lnTo>
                    <a:pt x="81" y="120"/>
                  </a:lnTo>
                  <a:lnTo>
                    <a:pt x="81" y="122"/>
                  </a:lnTo>
                  <a:lnTo>
                    <a:pt x="80" y="122"/>
                  </a:lnTo>
                  <a:lnTo>
                    <a:pt x="78" y="120"/>
                  </a:lnTo>
                  <a:lnTo>
                    <a:pt x="78" y="118"/>
                  </a:lnTo>
                  <a:lnTo>
                    <a:pt x="78" y="115"/>
                  </a:lnTo>
                  <a:lnTo>
                    <a:pt x="78" y="114"/>
                  </a:lnTo>
                  <a:lnTo>
                    <a:pt x="75" y="112"/>
                  </a:lnTo>
                  <a:lnTo>
                    <a:pt x="73" y="110"/>
                  </a:lnTo>
                  <a:lnTo>
                    <a:pt x="72" y="109"/>
                  </a:lnTo>
                  <a:lnTo>
                    <a:pt x="68" y="107"/>
                  </a:lnTo>
                  <a:lnTo>
                    <a:pt x="67" y="104"/>
                  </a:lnTo>
                  <a:lnTo>
                    <a:pt x="65" y="101"/>
                  </a:lnTo>
                  <a:lnTo>
                    <a:pt x="60" y="94"/>
                  </a:lnTo>
                  <a:close/>
                </a:path>
              </a:pathLst>
            </a:custGeom>
            <a:solidFill>
              <a:srgbClr val="5EA4F8">
                <a:alpha val="56078"/>
              </a:srgbClr>
            </a:solidFill>
            <a:ln w="9525">
              <a:noFill/>
              <a:round/>
              <a:headEnd/>
              <a:tailEnd/>
            </a:ln>
          </p:spPr>
          <p:txBody>
            <a:bodyPr/>
            <a:lstStyle/>
            <a:p>
              <a:endParaRPr lang="zh-TW" altLang="en-US"/>
            </a:p>
          </p:txBody>
        </p:sp>
        <p:sp>
          <p:nvSpPr>
            <p:cNvPr id="61463" name="Freeform 13"/>
            <p:cNvSpPr>
              <a:spLocks/>
            </p:cNvSpPr>
            <p:nvPr/>
          </p:nvSpPr>
          <p:spPr bwMode="auto">
            <a:xfrm>
              <a:off x="1802" y="842"/>
              <a:ext cx="132" cy="285"/>
            </a:xfrm>
            <a:custGeom>
              <a:avLst/>
              <a:gdLst>
                <a:gd name="T0" fmla="*/ 98 w 132"/>
                <a:gd name="T1" fmla="*/ 13 h 285"/>
                <a:gd name="T2" fmla="*/ 87 w 132"/>
                <a:gd name="T3" fmla="*/ 31 h 285"/>
                <a:gd name="T4" fmla="*/ 72 w 132"/>
                <a:gd name="T5" fmla="*/ 40 h 285"/>
                <a:gd name="T6" fmla="*/ 64 w 132"/>
                <a:gd name="T7" fmla="*/ 55 h 285"/>
                <a:gd name="T8" fmla="*/ 61 w 132"/>
                <a:gd name="T9" fmla="*/ 68 h 285"/>
                <a:gd name="T10" fmla="*/ 53 w 132"/>
                <a:gd name="T11" fmla="*/ 79 h 285"/>
                <a:gd name="T12" fmla="*/ 44 w 132"/>
                <a:gd name="T13" fmla="*/ 85 h 285"/>
                <a:gd name="T14" fmla="*/ 39 w 132"/>
                <a:gd name="T15" fmla="*/ 87 h 285"/>
                <a:gd name="T16" fmla="*/ 36 w 132"/>
                <a:gd name="T17" fmla="*/ 107 h 285"/>
                <a:gd name="T18" fmla="*/ 32 w 132"/>
                <a:gd name="T19" fmla="*/ 133 h 285"/>
                <a:gd name="T20" fmla="*/ 26 w 132"/>
                <a:gd name="T21" fmla="*/ 146 h 285"/>
                <a:gd name="T22" fmla="*/ 15 w 132"/>
                <a:gd name="T23" fmla="*/ 157 h 285"/>
                <a:gd name="T24" fmla="*/ 2 w 132"/>
                <a:gd name="T25" fmla="*/ 178 h 285"/>
                <a:gd name="T26" fmla="*/ 0 w 132"/>
                <a:gd name="T27" fmla="*/ 183 h 285"/>
                <a:gd name="T28" fmla="*/ 2 w 132"/>
                <a:gd name="T29" fmla="*/ 211 h 285"/>
                <a:gd name="T30" fmla="*/ 7 w 132"/>
                <a:gd name="T31" fmla="*/ 247 h 285"/>
                <a:gd name="T32" fmla="*/ 13 w 132"/>
                <a:gd name="T33" fmla="*/ 266 h 285"/>
                <a:gd name="T34" fmla="*/ 26 w 132"/>
                <a:gd name="T35" fmla="*/ 280 h 285"/>
                <a:gd name="T36" fmla="*/ 39 w 132"/>
                <a:gd name="T37" fmla="*/ 282 h 285"/>
                <a:gd name="T38" fmla="*/ 47 w 132"/>
                <a:gd name="T39" fmla="*/ 277 h 285"/>
                <a:gd name="T40" fmla="*/ 56 w 132"/>
                <a:gd name="T41" fmla="*/ 272 h 285"/>
                <a:gd name="T42" fmla="*/ 60 w 132"/>
                <a:gd name="T43" fmla="*/ 248 h 285"/>
                <a:gd name="T44" fmla="*/ 56 w 132"/>
                <a:gd name="T45" fmla="*/ 208 h 285"/>
                <a:gd name="T46" fmla="*/ 48 w 132"/>
                <a:gd name="T47" fmla="*/ 178 h 285"/>
                <a:gd name="T48" fmla="*/ 48 w 132"/>
                <a:gd name="T49" fmla="*/ 165 h 285"/>
                <a:gd name="T50" fmla="*/ 50 w 132"/>
                <a:gd name="T51" fmla="*/ 151 h 285"/>
                <a:gd name="T52" fmla="*/ 52 w 132"/>
                <a:gd name="T53" fmla="*/ 147 h 285"/>
                <a:gd name="T54" fmla="*/ 55 w 132"/>
                <a:gd name="T55" fmla="*/ 151 h 285"/>
                <a:gd name="T56" fmla="*/ 63 w 132"/>
                <a:gd name="T57" fmla="*/ 159 h 285"/>
                <a:gd name="T58" fmla="*/ 71 w 132"/>
                <a:gd name="T59" fmla="*/ 157 h 285"/>
                <a:gd name="T60" fmla="*/ 76 w 132"/>
                <a:gd name="T61" fmla="*/ 149 h 285"/>
                <a:gd name="T62" fmla="*/ 87 w 132"/>
                <a:gd name="T63" fmla="*/ 139 h 285"/>
                <a:gd name="T64" fmla="*/ 88 w 132"/>
                <a:gd name="T65" fmla="*/ 120 h 285"/>
                <a:gd name="T66" fmla="*/ 92 w 132"/>
                <a:gd name="T67" fmla="*/ 106 h 285"/>
                <a:gd name="T68" fmla="*/ 98 w 132"/>
                <a:gd name="T69" fmla="*/ 98 h 285"/>
                <a:gd name="T70" fmla="*/ 111 w 132"/>
                <a:gd name="T71" fmla="*/ 96 h 285"/>
                <a:gd name="T72" fmla="*/ 120 w 132"/>
                <a:gd name="T73" fmla="*/ 90 h 285"/>
                <a:gd name="T74" fmla="*/ 127 w 132"/>
                <a:gd name="T75" fmla="*/ 82 h 285"/>
                <a:gd name="T76" fmla="*/ 132 w 132"/>
                <a:gd name="T77" fmla="*/ 61 h 285"/>
                <a:gd name="T78" fmla="*/ 128 w 132"/>
                <a:gd name="T79" fmla="*/ 42 h 285"/>
                <a:gd name="T80" fmla="*/ 119 w 132"/>
                <a:gd name="T81" fmla="*/ 32 h 285"/>
                <a:gd name="T82" fmla="*/ 114 w 132"/>
                <a:gd name="T83" fmla="*/ 24 h 285"/>
                <a:gd name="T84" fmla="*/ 112 w 132"/>
                <a:gd name="T85" fmla="*/ 13 h 285"/>
                <a:gd name="T86" fmla="*/ 109 w 132"/>
                <a:gd name="T87" fmla="*/ 8 h 285"/>
                <a:gd name="T88" fmla="*/ 101 w 132"/>
                <a:gd name="T89" fmla="*/ 7 h 285"/>
                <a:gd name="T90" fmla="*/ 95 w 132"/>
                <a:gd name="T91" fmla="*/ 4 h 285"/>
                <a:gd name="T92" fmla="*/ 95 w 132"/>
                <a:gd name="T93" fmla="*/ 0 h 285"/>
                <a:gd name="T94" fmla="*/ 103 w 132"/>
                <a:gd name="T95" fmla="*/ 2 h 2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2"/>
                <a:gd name="T145" fmla="*/ 0 h 285"/>
                <a:gd name="T146" fmla="*/ 132 w 132"/>
                <a:gd name="T147" fmla="*/ 285 h 2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2" h="285">
                  <a:moveTo>
                    <a:pt x="103" y="2"/>
                  </a:moveTo>
                  <a:lnTo>
                    <a:pt x="101" y="8"/>
                  </a:lnTo>
                  <a:lnTo>
                    <a:pt x="98" y="13"/>
                  </a:lnTo>
                  <a:lnTo>
                    <a:pt x="95" y="20"/>
                  </a:lnTo>
                  <a:lnTo>
                    <a:pt x="92" y="24"/>
                  </a:lnTo>
                  <a:lnTo>
                    <a:pt x="87" y="31"/>
                  </a:lnTo>
                  <a:lnTo>
                    <a:pt x="84" y="34"/>
                  </a:lnTo>
                  <a:lnTo>
                    <a:pt x="77" y="39"/>
                  </a:lnTo>
                  <a:lnTo>
                    <a:pt x="72" y="40"/>
                  </a:lnTo>
                  <a:lnTo>
                    <a:pt x="69" y="45"/>
                  </a:lnTo>
                  <a:lnTo>
                    <a:pt x="66" y="50"/>
                  </a:lnTo>
                  <a:lnTo>
                    <a:pt x="64" y="55"/>
                  </a:lnTo>
                  <a:lnTo>
                    <a:pt x="64" y="60"/>
                  </a:lnTo>
                  <a:lnTo>
                    <a:pt x="63" y="64"/>
                  </a:lnTo>
                  <a:lnTo>
                    <a:pt x="61" y="68"/>
                  </a:lnTo>
                  <a:lnTo>
                    <a:pt x="60" y="72"/>
                  </a:lnTo>
                  <a:lnTo>
                    <a:pt x="56" y="77"/>
                  </a:lnTo>
                  <a:lnTo>
                    <a:pt x="53" y="79"/>
                  </a:lnTo>
                  <a:lnTo>
                    <a:pt x="52" y="80"/>
                  </a:lnTo>
                  <a:lnTo>
                    <a:pt x="45" y="83"/>
                  </a:lnTo>
                  <a:lnTo>
                    <a:pt x="44" y="85"/>
                  </a:lnTo>
                  <a:lnTo>
                    <a:pt x="40" y="87"/>
                  </a:lnTo>
                  <a:lnTo>
                    <a:pt x="39" y="87"/>
                  </a:lnTo>
                  <a:lnTo>
                    <a:pt x="37" y="91"/>
                  </a:lnTo>
                  <a:lnTo>
                    <a:pt x="37" y="98"/>
                  </a:lnTo>
                  <a:lnTo>
                    <a:pt x="36" y="107"/>
                  </a:lnTo>
                  <a:lnTo>
                    <a:pt x="34" y="119"/>
                  </a:lnTo>
                  <a:lnTo>
                    <a:pt x="32" y="128"/>
                  </a:lnTo>
                  <a:lnTo>
                    <a:pt x="32" y="133"/>
                  </a:lnTo>
                  <a:lnTo>
                    <a:pt x="31" y="138"/>
                  </a:lnTo>
                  <a:lnTo>
                    <a:pt x="29" y="143"/>
                  </a:lnTo>
                  <a:lnTo>
                    <a:pt x="26" y="146"/>
                  </a:lnTo>
                  <a:lnTo>
                    <a:pt x="23" y="151"/>
                  </a:lnTo>
                  <a:lnTo>
                    <a:pt x="20" y="154"/>
                  </a:lnTo>
                  <a:lnTo>
                    <a:pt x="15" y="157"/>
                  </a:lnTo>
                  <a:lnTo>
                    <a:pt x="8" y="159"/>
                  </a:lnTo>
                  <a:lnTo>
                    <a:pt x="4" y="175"/>
                  </a:lnTo>
                  <a:lnTo>
                    <a:pt x="2" y="178"/>
                  </a:lnTo>
                  <a:lnTo>
                    <a:pt x="2" y="181"/>
                  </a:lnTo>
                  <a:lnTo>
                    <a:pt x="0" y="183"/>
                  </a:lnTo>
                  <a:lnTo>
                    <a:pt x="0" y="184"/>
                  </a:lnTo>
                  <a:lnTo>
                    <a:pt x="2" y="197"/>
                  </a:lnTo>
                  <a:lnTo>
                    <a:pt x="2" y="211"/>
                  </a:lnTo>
                  <a:lnTo>
                    <a:pt x="4" y="226"/>
                  </a:lnTo>
                  <a:lnTo>
                    <a:pt x="5" y="240"/>
                  </a:lnTo>
                  <a:lnTo>
                    <a:pt x="7" y="247"/>
                  </a:lnTo>
                  <a:lnTo>
                    <a:pt x="8" y="253"/>
                  </a:lnTo>
                  <a:lnTo>
                    <a:pt x="10" y="259"/>
                  </a:lnTo>
                  <a:lnTo>
                    <a:pt x="13" y="266"/>
                  </a:lnTo>
                  <a:lnTo>
                    <a:pt x="16" y="271"/>
                  </a:lnTo>
                  <a:lnTo>
                    <a:pt x="21" y="275"/>
                  </a:lnTo>
                  <a:lnTo>
                    <a:pt x="26" y="280"/>
                  </a:lnTo>
                  <a:lnTo>
                    <a:pt x="31" y="285"/>
                  </a:lnTo>
                  <a:lnTo>
                    <a:pt x="36" y="283"/>
                  </a:lnTo>
                  <a:lnTo>
                    <a:pt x="39" y="282"/>
                  </a:lnTo>
                  <a:lnTo>
                    <a:pt x="42" y="280"/>
                  </a:lnTo>
                  <a:lnTo>
                    <a:pt x="44" y="279"/>
                  </a:lnTo>
                  <a:lnTo>
                    <a:pt x="47" y="277"/>
                  </a:lnTo>
                  <a:lnTo>
                    <a:pt x="48" y="275"/>
                  </a:lnTo>
                  <a:lnTo>
                    <a:pt x="52" y="274"/>
                  </a:lnTo>
                  <a:lnTo>
                    <a:pt x="56" y="272"/>
                  </a:lnTo>
                  <a:lnTo>
                    <a:pt x="58" y="266"/>
                  </a:lnTo>
                  <a:lnTo>
                    <a:pt x="58" y="261"/>
                  </a:lnTo>
                  <a:lnTo>
                    <a:pt x="60" y="248"/>
                  </a:lnTo>
                  <a:lnTo>
                    <a:pt x="60" y="235"/>
                  </a:lnTo>
                  <a:lnTo>
                    <a:pt x="58" y="223"/>
                  </a:lnTo>
                  <a:lnTo>
                    <a:pt x="56" y="208"/>
                  </a:lnTo>
                  <a:lnTo>
                    <a:pt x="53" y="195"/>
                  </a:lnTo>
                  <a:lnTo>
                    <a:pt x="50" y="184"/>
                  </a:lnTo>
                  <a:lnTo>
                    <a:pt x="48" y="178"/>
                  </a:lnTo>
                  <a:lnTo>
                    <a:pt x="47" y="173"/>
                  </a:lnTo>
                  <a:lnTo>
                    <a:pt x="48" y="168"/>
                  </a:lnTo>
                  <a:lnTo>
                    <a:pt x="48" y="165"/>
                  </a:lnTo>
                  <a:lnTo>
                    <a:pt x="48" y="159"/>
                  </a:lnTo>
                  <a:lnTo>
                    <a:pt x="50" y="154"/>
                  </a:lnTo>
                  <a:lnTo>
                    <a:pt x="50" y="151"/>
                  </a:lnTo>
                  <a:lnTo>
                    <a:pt x="50" y="149"/>
                  </a:lnTo>
                  <a:lnTo>
                    <a:pt x="52" y="147"/>
                  </a:lnTo>
                  <a:lnTo>
                    <a:pt x="53" y="147"/>
                  </a:lnTo>
                  <a:lnTo>
                    <a:pt x="53" y="149"/>
                  </a:lnTo>
                  <a:lnTo>
                    <a:pt x="55" y="151"/>
                  </a:lnTo>
                  <a:lnTo>
                    <a:pt x="58" y="154"/>
                  </a:lnTo>
                  <a:lnTo>
                    <a:pt x="61" y="157"/>
                  </a:lnTo>
                  <a:lnTo>
                    <a:pt x="63" y="159"/>
                  </a:lnTo>
                  <a:lnTo>
                    <a:pt x="66" y="160"/>
                  </a:lnTo>
                  <a:lnTo>
                    <a:pt x="69" y="162"/>
                  </a:lnTo>
                  <a:lnTo>
                    <a:pt x="71" y="157"/>
                  </a:lnTo>
                  <a:lnTo>
                    <a:pt x="72" y="154"/>
                  </a:lnTo>
                  <a:lnTo>
                    <a:pt x="74" y="152"/>
                  </a:lnTo>
                  <a:lnTo>
                    <a:pt x="76" y="149"/>
                  </a:lnTo>
                  <a:lnTo>
                    <a:pt x="80" y="144"/>
                  </a:lnTo>
                  <a:lnTo>
                    <a:pt x="84" y="143"/>
                  </a:lnTo>
                  <a:lnTo>
                    <a:pt x="87" y="139"/>
                  </a:lnTo>
                  <a:lnTo>
                    <a:pt x="87" y="135"/>
                  </a:lnTo>
                  <a:lnTo>
                    <a:pt x="88" y="130"/>
                  </a:lnTo>
                  <a:lnTo>
                    <a:pt x="88" y="120"/>
                  </a:lnTo>
                  <a:lnTo>
                    <a:pt x="90" y="115"/>
                  </a:lnTo>
                  <a:lnTo>
                    <a:pt x="90" y="111"/>
                  </a:lnTo>
                  <a:lnTo>
                    <a:pt x="92" y="106"/>
                  </a:lnTo>
                  <a:lnTo>
                    <a:pt x="95" y="101"/>
                  </a:lnTo>
                  <a:lnTo>
                    <a:pt x="96" y="99"/>
                  </a:lnTo>
                  <a:lnTo>
                    <a:pt x="98" y="98"/>
                  </a:lnTo>
                  <a:lnTo>
                    <a:pt x="101" y="98"/>
                  </a:lnTo>
                  <a:lnTo>
                    <a:pt x="106" y="96"/>
                  </a:lnTo>
                  <a:lnTo>
                    <a:pt x="111" y="96"/>
                  </a:lnTo>
                  <a:lnTo>
                    <a:pt x="112" y="95"/>
                  </a:lnTo>
                  <a:lnTo>
                    <a:pt x="116" y="93"/>
                  </a:lnTo>
                  <a:lnTo>
                    <a:pt x="120" y="90"/>
                  </a:lnTo>
                  <a:lnTo>
                    <a:pt x="124" y="85"/>
                  </a:lnTo>
                  <a:lnTo>
                    <a:pt x="125" y="83"/>
                  </a:lnTo>
                  <a:lnTo>
                    <a:pt x="127" y="82"/>
                  </a:lnTo>
                  <a:lnTo>
                    <a:pt x="130" y="76"/>
                  </a:lnTo>
                  <a:lnTo>
                    <a:pt x="132" y="68"/>
                  </a:lnTo>
                  <a:lnTo>
                    <a:pt x="132" y="61"/>
                  </a:lnTo>
                  <a:lnTo>
                    <a:pt x="132" y="55"/>
                  </a:lnTo>
                  <a:lnTo>
                    <a:pt x="130" y="48"/>
                  </a:lnTo>
                  <a:lnTo>
                    <a:pt x="128" y="42"/>
                  </a:lnTo>
                  <a:lnTo>
                    <a:pt x="125" y="37"/>
                  </a:lnTo>
                  <a:lnTo>
                    <a:pt x="122" y="34"/>
                  </a:lnTo>
                  <a:lnTo>
                    <a:pt x="119" y="32"/>
                  </a:lnTo>
                  <a:lnTo>
                    <a:pt x="116" y="28"/>
                  </a:lnTo>
                  <a:lnTo>
                    <a:pt x="114" y="26"/>
                  </a:lnTo>
                  <a:lnTo>
                    <a:pt x="114" y="24"/>
                  </a:lnTo>
                  <a:lnTo>
                    <a:pt x="112" y="21"/>
                  </a:lnTo>
                  <a:lnTo>
                    <a:pt x="112" y="16"/>
                  </a:lnTo>
                  <a:lnTo>
                    <a:pt x="112" y="13"/>
                  </a:lnTo>
                  <a:lnTo>
                    <a:pt x="112" y="12"/>
                  </a:lnTo>
                  <a:lnTo>
                    <a:pt x="111" y="10"/>
                  </a:lnTo>
                  <a:lnTo>
                    <a:pt x="109" y="8"/>
                  </a:lnTo>
                  <a:lnTo>
                    <a:pt x="108" y="8"/>
                  </a:lnTo>
                  <a:lnTo>
                    <a:pt x="104" y="7"/>
                  </a:lnTo>
                  <a:lnTo>
                    <a:pt x="101" y="7"/>
                  </a:lnTo>
                  <a:lnTo>
                    <a:pt x="100" y="7"/>
                  </a:lnTo>
                  <a:lnTo>
                    <a:pt x="96" y="5"/>
                  </a:lnTo>
                  <a:lnTo>
                    <a:pt x="95" y="4"/>
                  </a:lnTo>
                  <a:lnTo>
                    <a:pt x="95" y="2"/>
                  </a:lnTo>
                  <a:lnTo>
                    <a:pt x="95" y="0"/>
                  </a:lnTo>
                  <a:lnTo>
                    <a:pt x="98" y="0"/>
                  </a:lnTo>
                  <a:lnTo>
                    <a:pt x="100" y="2"/>
                  </a:lnTo>
                  <a:lnTo>
                    <a:pt x="103" y="2"/>
                  </a:lnTo>
                  <a:close/>
                </a:path>
              </a:pathLst>
            </a:custGeom>
            <a:solidFill>
              <a:srgbClr val="5EA4F8">
                <a:alpha val="56078"/>
              </a:srgbClr>
            </a:solidFill>
            <a:ln w="9525">
              <a:noFill/>
              <a:round/>
              <a:headEnd/>
              <a:tailEnd/>
            </a:ln>
          </p:spPr>
          <p:txBody>
            <a:bodyPr/>
            <a:lstStyle/>
            <a:p>
              <a:endParaRPr lang="zh-TW" altLang="en-US"/>
            </a:p>
          </p:txBody>
        </p:sp>
        <p:sp>
          <p:nvSpPr>
            <p:cNvPr id="61464" name="Freeform 14"/>
            <p:cNvSpPr>
              <a:spLocks/>
            </p:cNvSpPr>
            <p:nvPr/>
          </p:nvSpPr>
          <p:spPr bwMode="auto">
            <a:xfrm>
              <a:off x="2342" y="2402"/>
              <a:ext cx="172" cy="159"/>
            </a:xfrm>
            <a:custGeom>
              <a:avLst/>
              <a:gdLst>
                <a:gd name="T0" fmla="*/ 78 w 172"/>
                <a:gd name="T1" fmla="*/ 32 h 159"/>
                <a:gd name="T2" fmla="*/ 72 w 172"/>
                <a:gd name="T3" fmla="*/ 31 h 159"/>
                <a:gd name="T4" fmla="*/ 65 w 172"/>
                <a:gd name="T5" fmla="*/ 26 h 159"/>
                <a:gd name="T6" fmla="*/ 59 w 172"/>
                <a:gd name="T7" fmla="*/ 21 h 159"/>
                <a:gd name="T8" fmla="*/ 51 w 172"/>
                <a:gd name="T9" fmla="*/ 16 h 159"/>
                <a:gd name="T10" fmla="*/ 41 w 172"/>
                <a:gd name="T11" fmla="*/ 15 h 159"/>
                <a:gd name="T12" fmla="*/ 35 w 172"/>
                <a:gd name="T13" fmla="*/ 10 h 159"/>
                <a:gd name="T14" fmla="*/ 25 w 172"/>
                <a:gd name="T15" fmla="*/ 4 h 159"/>
                <a:gd name="T16" fmla="*/ 14 w 172"/>
                <a:gd name="T17" fmla="*/ 0 h 159"/>
                <a:gd name="T18" fmla="*/ 1 w 172"/>
                <a:gd name="T19" fmla="*/ 4 h 159"/>
                <a:gd name="T20" fmla="*/ 0 w 172"/>
                <a:gd name="T21" fmla="*/ 10 h 159"/>
                <a:gd name="T22" fmla="*/ 4 w 172"/>
                <a:gd name="T23" fmla="*/ 16 h 159"/>
                <a:gd name="T24" fmla="*/ 16 w 172"/>
                <a:gd name="T25" fmla="*/ 24 h 159"/>
                <a:gd name="T26" fmla="*/ 28 w 172"/>
                <a:gd name="T27" fmla="*/ 31 h 159"/>
                <a:gd name="T28" fmla="*/ 36 w 172"/>
                <a:gd name="T29" fmla="*/ 40 h 159"/>
                <a:gd name="T30" fmla="*/ 49 w 172"/>
                <a:gd name="T31" fmla="*/ 48 h 159"/>
                <a:gd name="T32" fmla="*/ 54 w 172"/>
                <a:gd name="T33" fmla="*/ 55 h 159"/>
                <a:gd name="T34" fmla="*/ 56 w 172"/>
                <a:gd name="T35" fmla="*/ 61 h 159"/>
                <a:gd name="T36" fmla="*/ 56 w 172"/>
                <a:gd name="T37" fmla="*/ 58 h 159"/>
                <a:gd name="T38" fmla="*/ 56 w 172"/>
                <a:gd name="T39" fmla="*/ 55 h 159"/>
                <a:gd name="T40" fmla="*/ 57 w 172"/>
                <a:gd name="T41" fmla="*/ 55 h 159"/>
                <a:gd name="T42" fmla="*/ 62 w 172"/>
                <a:gd name="T43" fmla="*/ 61 h 159"/>
                <a:gd name="T44" fmla="*/ 67 w 172"/>
                <a:gd name="T45" fmla="*/ 72 h 159"/>
                <a:gd name="T46" fmla="*/ 73 w 172"/>
                <a:gd name="T47" fmla="*/ 95 h 159"/>
                <a:gd name="T48" fmla="*/ 84 w 172"/>
                <a:gd name="T49" fmla="*/ 112 h 159"/>
                <a:gd name="T50" fmla="*/ 113 w 172"/>
                <a:gd name="T51" fmla="*/ 135 h 159"/>
                <a:gd name="T52" fmla="*/ 131 w 172"/>
                <a:gd name="T53" fmla="*/ 148 h 159"/>
                <a:gd name="T54" fmla="*/ 140 w 172"/>
                <a:gd name="T55" fmla="*/ 154 h 159"/>
                <a:gd name="T56" fmla="*/ 155 w 172"/>
                <a:gd name="T57" fmla="*/ 157 h 159"/>
                <a:gd name="T58" fmla="*/ 166 w 172"/>
                <a:gd name="T59" fmla="*/ 159 h 159"/>
                <a:gd name="T60" fmla="*/ 171 w 172"/>
                <a:gd name="T61" fmla="*/ 156 h 159"/>
                <a:gd name="T62" fmla="*/ 172 w 172"/>
                <a:gd name="T63" fmla="*/ 146 h 159"/>
                <a:gd name="T64" fmla="*/ 169 w 172"/>
                <a:gd name="T65" fmla="*/ 130 h 159"/>
                <a:gd name="T66" fmla="*/ 161 w 172"/>
                <a:gd name="T67" fmla="*/ 122 h 159"/>
                <a:gd name="T68" fmla="*/ 152 w 172"/>
                <a:gd name="T69" fmla="*/ 116 h 159"/>
                <a:gd name="T70" fmla="*/ 140 w 172"/>
                <a:gd name="T71" fmla="*/ 100 h 159"/>
                <a:gd name="T72" fmla="*/ 131 w 172"/>
                <a:gd name="T73" fmla="*/ 88 h 159"/>
                <a:gd name="T74" fmla="*/ 123 w 172"/>
                <a:gd name="T75" fmla="*/ 80 h 159"/>
                <a:gd name="T76" fmla="*/ 118 w 172"/>
                <a:gd name="T77" fmla="*/ 76 h 159"/>
                <a:gd name="T78" fmla="*/ 110 w 172"/>
                <a:gd name="T79" fmla="*/ 71 h 159"/>
                <a:gd name="T80" fmla="*/ 105 w 172"/>
                <a:gd name="T81" fmla="*/ 66 h 159"/>
                <a:gd name="T82" fmla="*/ 89 w 172"/>
                <a:gd name="T83" fmla="*/ 42 h 159"/>
                <a:gd name="T84" fmla="*/ 83 w 172"/>
                <a:gd name="T85" fmla="*/ 34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2"/>
                <a:gd name="T130" fmla="*/ 0 h 159"/>
                <a:gd name="T131" fmla="*/ 172 w 172"/>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2" h="159">
                  <a:moveTo>
                    <a:pt x="83" y="32"/>
                  </a:moveTo>
                  <a:lnTo>
                    <a:pt x="80" y="32"/>
                  </a:lnTo>
                  <a:lnTo>
                    <a:pt x="78" y="32"/>
                  </a:lnTo>
                  <a:lnTo>
                    <a:pt x="76" y="31"/>
                  </a:lnTo>
                  <a:lnTo>
                    <a:pt x="75" y="31"/>
                  </a:lnTo>
                  <a:lnTo>
                    <a:pt x="72" y="31"/>
                  </a:lnTo>
                  <a:lnTo>
                    <a:pt x="70" y="29"/>
                  </a:lnTo>
                  <a:lnTo>
                    <a:pt x="68" y="28"/>
                  </a:lnTo>
                  <a:lnTo>
                    <a:pt x="65" y="26"/>
                  </a:lnTo>
                  <a:lnTo>
                    <a:pt x="64" y="24"/>
                  </a:lnTo>
                  <a:lnTo>
                    <a:pt x="62" y="23"/>
                  </a:lnTo>
                  <a:lnTo>
                    <a:pt x="59" y="21"/>
                  </a:lnTo>
                  <a:lnTo>
                    <a:pt x="56" y="20"/>
                  </a:lnTo>
                  <a:lnTo>
                    <a:pt x="54" y="18"/>
                  </a:lnTo>
                  <a:lnTo>
                    <a:pt x="51" y="16"/>
                  </a:lnTo>
                  <a:lnTo>
                    <a:pt x="46" y="15"/>
                  </a:lnTo>
                  <a:lnTo>
                    <a:pt x="43" y="15"/>
                  </a:lnTo>
                  <a:lnTo>
                    <a:pt x="41" y="15"/>
                  </a:lnTo>
                  <a:lnTo>
                    <a:pt x="40" y="13"/>
                  </a:lnTo>
                  <a:lnTo>
                    <a:pt x="35" y="10"/>
                  </a:lnTo>
                  <a:lnTo>
                    <a:pt x="32" y="8"/>
                  </a:lnTo>
                  <a:lnTo>
                    <a:pt x="28" y="5"/>
                  </a:lnTo>
                  <a:lnTo>
                    <a:pt x="25" y="4"/>
                  </a:lnTo>
                  <a:lnTo>
                    <a:pt x="22" y="2"/>
                  </a:lnTo>
                  <a:lnTo>
                    <a:pt x="19" y="2"/>
                  </a:lnTo>
                  <a:lnTo>
                    <a:pt x="14" y="0"/>
                  </a:lnTo>
                  <a:lnTo>
                    <a:pt x="9" y="0"/>
                  </a:lnTo>
                  <a:lnTo>
                    <a:pt x="4" y="2"/>
                  </a:lnTo>
                  <a:lnTo>
                    <a:pt x="1" y="4"/>
                  </a:lnTo>
                  <a:lnTo>
                    <a:pt x="0" y="5"/>
                  </a:lnTo>
                  <a:lnTo>
                    <a:pt x="0" y="7"/>
                  </a:lnTo>
                  <a:lnTo>
                    <a:pt x="0" y="10"/>
                  </a:lnTo>
                  <a:lnTo>
                    <a:pt x="1" y="12"/>
                  </a:lnTo>
                  <a:lnTo>
                    <a:pt x="3" y="15"/>
                  </a:lnTo>
                  <a:lnTo>
                    <a:pt x="4" y="16"/>
                  </a:lnTo>
                  <a:lnTo>
                    <a:pt x="8" y="18"/>
                  </a:lnTo>
                  <a:lnTo>
                    <a:pt x="9" y="21"/>
                  </a:lnTo>
                  <a:lnTo>
                    <a:pt x="16" y="24"/>
                  </a:lnTo>
                  <a:lnTo>
                    <a:pt x="22" y="28"/>
                  </a:lnTo>
                  <a:lnTo>
                    <a:pt x="25" y="29"/>
                  </a:lnTo>
                  <a:lnTo>
                    <a:pt x="28" y="31"/>
                  </a:lnTo>
                  <a:lnTo>
                    <a:pt x="30" y="34"/>
                  </a:lnTo>
                  <a:lnTo>
                    <a:pt x="33" y="37"/>
                  </a:lnTo>
                  <a:lnTo>
                    <a:pt x="36" y="40"/>
                  </a:lnTo>
                  <a:lnTo>
                    <a:pt x="40" y="42"/>
                  </a:lnTo>
                  <a:lnTo>
                    <a:pt x="44" y="45"/>
                  </a:lnTo>
                  <a:lnTo>
                    <a:pt x="49" y="48"/>
                  </a:lnTo>
                  <a:lnTo>
                    <a:pt x="52" y="50"/>
                  </a:lnTo>
                  <a:lnTo>
                    <a:pt x="54" y="52"/>
                  </a:lnTo>
                  <a:lnTo>
                    <a:pt x="54" y="55"/>
                  </a:lnTo>
                  <a:lnTo>
                    <a:pt x="56" y="58"/>
                  </a:lnTo>
                  <a:lnTo>
                    <a:pt x="56" y="60"/>
                  </a:lnTo>
                  <a:lnTo>
                    <a:pt x="56" y="61"/>
                  </a:lnTo>
                  <a:lnTo>
                    <a:pt x="56" y="60"/>
                  </a:lnTo>
                  <a:lnTo>
                    <a:pt x="56" y="58"/>
                  </a:lnTo>
                  <a:lnTo>
                    <a:pt x="56" y="56"/>
                  </a:lnTo>
                  <a:lnTo>
                    <a:pt x="56" y="55"/>
                  </a:lnTo>
                  <a:lnTo>
                    <a:pt x="56" y="53"/>
                  </a:lnTo>
                  <a:lnTo>
                    <a:pt x="57" y="55"/>
                  </a:lnTo>
                  <a:lnTo>
                    <a:pt x="59" y="56"/>
                  </a:lnTo>
                  <a:lnTo>
                    <a:pt x="60" y="60"/>
                  </a:lnTo>
                  <a:lnTo>
                    <a:pt x="62" y="61"/>
                  </a:lnTo>
                  <a:lnTo>
                    <a:pt x="64" y="63"/>
                  </a:lnTo>
                  <a:lnTo>
                    <a:pt x="65" y="68"/>
                  </a:lnTo>
                  <a:lnTo>
                    <a:pt x="67" y="72"/>
                  </a:lnTo>
                  <a:lnTo>
                    <a:pt x="70" y="82"/>
                  </a:lnTo>
                  <a:lnTo>
                    <a:pt x="72" y="90"/>
                  </a:lnTo>
                  <a:lnTo>
                    <a:pt x="73" y="95"/>
                  </a:lnTo>
                  <a:lnTo>
                    <a:pt x="75" y="100"/>
                  </a:lnTo>
                  <a:lnTo>
                    <a:pt x="80" y="106"/>
                  </a:lnTo>
                  <a:lnTo>
                    <a:pt x="84" y="112"/>
                  </a:lnTo>
                  <a:lnTo>
                    <a:pt x="91" y="119"/>
                  </a:lnTo>
                  <a:lnTo>
                    <a:pt x="97" y="125"/>
                  </a:lnTo>
                  <a:lnTo>
                    <a:pt x="113" y="135"/>
                  </a:lnTo>
                  <a:lnTo>
                    <a:pt x="120" y="140"/>
                  </a:lnTo>
                  <a:lnTo>
                    <a:pt x="128" y="143"/>
                  </a:lnTo>
                  <a:lnTo>
                    <a:pt x="131" y="148"/>
                  </a:lnTo>
                  <a:lnTo>
                    <a:pt x="134" y="151"/>
                  </a:lnTo>
                  <a:lnTo>
                    <a:pt x="137" y="154"/>
                  </a:lnTo>
                  <a:lnTo>
                    <a:pt x="140" y="154"/>
                  </a:lnTo>
                  <a:lnTo>
                    <a:pt x="145" y="156"/>
                  </a:lnTo>
                  <a:lnTo>
                    <a:pt x="150" y="156"/>
                  </a:lnTo>
                  <a:lnTo>
                    <a:pt x="155" y="157"/>
                  </a:lnTo>
                  <a:lnTo>
                    <a:pt x="160" y="157"/>
                  </a:lnTo>
                  <a:lnTo>
                    <a:pt x="163" y="159"/>
                  </a:lnTo>
                  <a:lnTo>
                    <a:pt x="166" y="159"/>
                  </a:lnTo>
                  <a:lnTo>
                    <a:pt x="168" y="157"/>
                  </a:lnTo>
                  <a:lnTo>
                    <a:pt x="169" y="157"/>
                  </a:lnTo>
                  <a:lnTo>
                    <a:pt x="171" y="156"/>
                  </a:lnTo>
                  <a:lnTo>
                    <a:pt x="171" y="154"/>
                  </a:lnTo>
                  <a:lnTo>
                    <a:pt x="172" y="151"/>
                  </a:lnTo>
                  <a:lnTo>
                    <a:pt x="172" y="146"/>
                  </a:lnTo>
                  <a:lnTo>
                    <a:pt x="172" y="140"/>
                  </a:lnTo>
                  <a:lnTo>
                    <a:pt x="171" y="135"/>
                  </a:lnTo>
                  <a:lnTo>
                    <a:pt x="169" y="130"/>
                  </a:lnTo>
                  <a:lnTo>
                    <a:pt x="168" y="127"/>
                  </a:lnTo>
                  <a:lnTo>
                    <a:pt x="166" y="125"/>
                  </a:lnTo>
                  <a:lnTo>
                    <a:pt x="161" y="122"/>
                  </a:lnTo>
                  <a:lnTo>
                    <a:pt x="156" y="119"/>
                  </a:lnTo>
                  <a:lnTo>
                    <a:pt x="153" y="117"/>
                  </a:lnTo>
                  <a:lnTo>
                    <a:pt x="152" y="116"/>
                  </a:lnTo>
                  <a:lnTo>
                    <a:pt x="148" y="111"/>
                  </a:lnTo>
                  <a:lnTo>
                    <a:pt x="145" y="108"/>
                  </a:lnTo>
                  <a:lnTo>
                    <a:pt x="140" y="100"/>
                  </a:lnTo>
                  <a:lnTo>
                    <a:pt x="137" y="95"/>
                  </a:lnTo>
                  <a:lnTo>
                    <a:pt x="136" y="92"/>
                  </a:lnTo>
                  <a:lnTo>
                    <a:pt x="131" y="88"/>
                  </a:lnTo>
                  <a:lnTo>
                    <a:pt x="128" y="85"/>
                  </a:lnTo>
                  <a:lnTo>
                    <a:pt x="124" y="82"/>
                  </a:lnTo>
                  <a:lnTo>
                    <a:pt x="123" y="80"/>
                  </a:lnTo>
                  <a:lnTo>
                    <a:pt x="121" y="79"/>
                  </a:lnTo>
                  <a:lnTo>
                    <a:pt x="120" y="77"/>
                  </a:lnTo>
                  <a:lnTo>
                    <a:pt x="118" y="76"/>
                  </a:lnTo>
                  <a:lnTo>
                    <a:pt x="115" y="74"/>
                  </a:lnTo>
                  <a:lnTo>
                    <a:pt x="112" y="72"/>
                  </a:lnTo>
                  <a:lnTo>
                    <a:pt x="110" y="71"/>
                  </a:lnTo>
                  <a:lnTo>
                    <a:pt x="108" y="69"/>
                  </a:lnTo>
                  <a:lnTo>
                    <a:pt x="107" y="68"/>
                  </a:lnTo>
                  <a:lnTo>
                    <a:pt x="105" y="66"/>
                  </a:lnTo>
                  <a:lnTo>
                    <a:pt x="102" y="63"/>
                  </a:lnTo>
                  <a:lnTo>
                    <a:pt x="99" y="58"/>
                  </a:lnTo>
                  <a:lnTo>
                    <a:pt x="89" y="42"/>
                  </a:lnTo>
                  <a:lnTo>
                    <a:pt x="88" y="39"/>
                  </a:lnTo>
                  <a:lnTo>
                    <a:pt x="84" y="36"/>
                  </a:lnTo>
                  <a:lnTo>
                    <a:pt x="83" y="34"/>
                  </a:lnTo>
                  <a:lnTo>
                    <a:pt x="83" y="32"/>
                  </a:lnTo>
                  <a:close/>
                </a:path>
              </a:pathLst>
            </a:custGeom>
            <a:solidFill>
              <a:srgbClr val="5EA4F8">
                <a:alpha val="56078"/>
              </a:srgbClr>
            </a:solidFill>
            <a:ln w="9525">
              <a:noFill/>
              <a:round/>
              <a:headEnd/>
              <a:tailEnd/>
            </a:ln>
          </p:spPr>
          <p:txBody>
            <a:bodyPr/>
            <a:lstStyle/>
            <a:p>
              <a:endParaRPr lang="zh-TW" altLang="en-US"/>
            </a:p>
          </p:txBody>
        </p:sp>
        <p:sp>
          <p:nvSpPr>
            <p:cNvPr id="61465" name="Freeform 15"/>
            <p:cNvSpPr>
              <a:spLocks/>
            </p:cNvSpPr>
            <p:nvPr/>
          </p:nvSpPr>
          <p:spPr bwMode="auto">
            <a:xfrm>
              <a:off x="2532" y="2331"/>
              <a:ext cx="259" cy="297"/>
            </a:xfrm>
            <a:custGeom>
              <a:avLst/>
              <a:gdLst>
                <a:gd name="T0" fmla="*/ 173 w 259"/>
                <a:gd name="T1" fmla="*/ 12 h 297"/>
                <a:gd name="T2" fmla="*/ 168 w 259"/>
                <a:gd name="T3" fmla="*/ 22 h 297"/>
                <a:gd name="T4" fmla="*/ 173 w 259"/>
                <a:gd name="T5" fmla="*/ 49 h 297"/>
                <a:gd name="T6" fmla="*/ 158 w 259"/>
                <a:gd name="T7" fmla="*/ 52 h 297"/>
                <a:gd name="T8" fmla="*/ 144 w 259"/>
                <a:gd name="T9" fmla="*/ 46 h 297"/>
                <a:gd name="T10" fmla="*/ 125 w 259"/>
                <a:gd name="T11" fmla="*/ 67 h 297"/>
                <a:gd name="T12" fmla="*/ 110 w 259"/>
                <a:gd name="T13" fmla="*/ 73 h 297"/>
                <a:gd name="T14" fmla="*/ 101 w 259"/>
                <a:gd name="T15" fmla="*/ 76 h 297"/>
                <a:gd name="T16" fmla="*/ 86 w 259"/>
                <a:gd name="T17" fmla="*/ 97 h 297"/>
                <a:gd name="T18" fmla="*/ 70 w 259"/>
                <a:gd name="T19" fmla="*/ 111 h 297"/>
                <a:gd name="T20" fmla="*/ 43 w 259"/>
                <a:gd name="T21" fmla="*/ 115 h 297"/>
                <a:gd name="T22" fmla="*/ 27 w 259"/>
                <a:gd name="T23" fmla="*/ 124 h 297"/>
                <a:gd name="T24" fmla="*/ 24 w 259"/>
                <a:gd name="T25" fmla="*/ 159 h 297"/>
                <a:gd name="T26" fmla="*/ 37 w 259"/>
                <a:gd name="T27" fmla="*/ 169 h 297"/>
                <a:gd name="T28" fmla="*/ 62 w 259"/>
                <a:gd name="T29" fmla="*/ 175 h 297"/>
                <a:gd name="T30" fmla="*/ 67 w 259"/>
                <a:gd name="T31" fmla="*/ 195 h 297"/>
                <a:gd name="T32" fmla="*/ 53 w 259"/>
                <a:gd name="T33" fmla="*/ 206 h 297"/>
                <a:gd name="T34" fmla="*/ 43 w 259"/>
                <a:gd name="T35" fmla="*/ 217 h 297"/>
                <a:gd name="T36" fmla="*/ 37 w 259"/>
                <a:gd name="T37" fmla="*/ 228 h 297"/>
                <a:gd name="T38" fmla="*/ 26 w 259"/>
                <a:gd name="T39" fmla="*/ 230 h 297"/>
                <a:gd name="T40" fmla="*/ 13 w 259"/>
                <a:gd name="T41" fmla="*/ 228 h 297"/>
                <a:gd name="T42" fmla="*/ 2 w 259"/>
                <a:gd name="T43" fmla="*/ 239 h 297"/>
                <a:gd name="T44" fmla="*/ 13 w 259"/>
                <a:gd name="T45" fmla="*/ 255 h 297"/>
                <a:gd name="T46" fmla="*/ 35 w 259"/>
                <a:gd name="T47" fmla="*/ 258 h 297"/>
                <a:gd name="T48" fmla="*/ 80 w 259"/>
                <a:gd name="T49" fmla="*/ 286 h 297"/>
                <a:gd name="T50" fmla="*/ 102 w 259"/>
                <a:gd name="T51" fmla="*/ 286 h 297"/>
                <a:gd name="T52" fmla="*/ 106 w 259"/>
                <a:gd name="T53" fmla="*/ 265 h 297"/>
                <a:gd name="T54" fmla="*/ 90 w 259"/>
                <a:gd name="T55" fmla="*/ 247 h 297"/>
                <a:gd name="T56" fmla="*/ 61 w 259"/>
                <a:gd name="T57" fmla="*/ 238 h 297"/>
                <a:gd name="T58" fmla="*/ 46 w 259"/>
                <a:gd name="T59" fmla="*/ 233 h 297"/>
                <a:gd name="T60" fmla="*/ 67 w 259"/>
                <a:gd name="T61" fmla="*/ 207 h 297"/>
                <a:gd name="T62" fmla="*/ 94 w 259"/>
                <a:gd name="T63" fmla="*/ 203 h 297"/>
                <a:gd name="T64" fmla="*/ 106 w 259"/>
                <a:gd name="T65" fmla="*/ 215 h 297"/>
                <a:gd name="T66" fmla="*/ 123 w 259"/>
                <a:gd name="T67" fmla="*/ 228 h 297"/>
                <a:gd name="T68" fmla="*/ 144 w 259"/>
                <a:gd name="T69" fmla="*/ 201 h 297"/>
                <a:gd name="T70" fmla="*/ 162 w 259"/>
                <a:gd name="T71" fmla="*/ 187 h 297"/>
                <a:gd name="T72" fmla="*/ 181 w 259"/>
                <a:gd name="T73" fmla="*/ 203 h 297"/>
                <a:gd name="T74" fmla="*/ 194 w 259"/>
                <a:gd name="T75" fmla="*/ 233 h 297"/>
                <a:gd name="T76" fmla="*/ 210 w 259"/>
                <a:gd name="T77" fmla="*/ 209 h 297"/>
                <a:gd name="T78" fmla="*/ 226 w 259"/>
                <a:gd name="T79" fmla="*/ 203 h 297"/>
                <a:gd name="T80" fmla="*/ 229 w 259"/>
                <a:gd name="T81" fmla="*/ 212 h 297"/>
                <a:gd name="T82" fmla="*/ 235 w 259"/>
                <a:gd name="T83" fmla="*/ 198 h 297"/>
                <a:gd name="T84" fmla="*/ 238 w 259"/>
                <a:gd name="T85" fmla="*/ 180 h 297"/>
                <a:gd name="T86" fmla="*/ 250 w 259"/>
                <a:gd name="T87" fmla="*/ 171 h 297"/>
                <a:gd name="T88" fmla="*/ 256 w 259"/>
                <a:gd name="T89" fmla="*/ 148 h 297"/>
                <a:gd name="T90" fmla="*/ 246 w 259"/>
                <a:gd name="T91" fmla="*/ 134 h 297"/>
                <a:gd name="T92" fmla="*/ 224 w 259"/>
                <a:gd name="T93" fmla="*/ 127 h 297"/>
                <a:gd name="T94" fmla="*/ 192 w 259"/>
                <a:gd name="T95" fmla="*/ 129 h 297"/>
                <a:gd name="T96" fmla="*/ 186 w 259"/>
                <a:gd name="T97" fmla="*/ 151 h 297"/>
                <a:gd name="T98" fmla="*/ 162 w 259"/>
                <a:gd name="T99" fmla="*/ 167 h 297"/>
                <a:gd name="T100" fmla="*/ 157 w 259"/>
                <a:gd name="T101" fmla="*/ 161 h 297"/>
                <a:gd name="T102" fmla="*/ 170 w 259"/>
                <a:gd name="T103" fmla="*/ 151 h 297"/>
                <a:gd name="T104" fmla="*/ 178 w 259"/>
                <a:gd name="T105" fmla="*/ 110 h 297"/>
                <a:gd name="T106" fmla="*/ 171 w 259"/>
                <a:gd name="T107" fmla="*/ 89 h 297"/>
                <a:gd name="T108" fmla="*/ 182 w 259"/>
                <a:gd name="T109" fmla="*/ 39 h 297"/>
                <a:gd name="T110" fmla="*/ 184 w 259"/>
                <a:gd name="T111" fmla="*/ 14 h 297"/>
                <a:gd name="T112" fmla="*/ 182 w 259"/>
                <a:gd name="T113" fmla="*/ 3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9"/>
                <a:gd name="T172" fmla="*/ 0 h 297"/>
                <a:gd name="T173" fmla="*/ 259 w 259"/>
                <a:gd name="T174" fmla="*/ 297 h 2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9" h="297">
                  <a:moveTo>
                    <a:pt x="181" y="0"/>
                  </a:moveTo>
                  <a:lnTo>
                    <a:pt x="179" y="3"/>
                  </a:lnTo>
                  <a:lnTo>
                    <a:pt x="178" y="6"/>
                  </a:lnTo>
                  <a:lnTo>
                    <a:pt x="176" y="8"/>
                  </a:lnTo>
                  <a:lnTo>
                    <a:pt x="174" y="11"/>
                  </a:lnTo>
                  <a:lnTo>
                    <a:pt x="173" y="12"/>
                  </a:lnTo>
                  <a:lnTo>
                    <a:pt x="171" y="14"/>
                  </a:lnTo>
                  <a:lnTo>
                    <a:pt x="171" y="16"/>
                  </a:lnTo>
                  <a:lnTo>
                    <a:pt x="170" y="17"/>
                  </a:lnTo>
                  <a:lnTo>
                    <a:pt x="170" y="19"/>
                  </a:lnTo>
                  <a:lnTo>
                    <a:pt x="170" y="20"/>
                  </a:lnTo>
                  <a:lnTo>
                    <a:pt x="168" y="22"/>
                  </a:lnTo>
                  <a:lnTo>
                    <a:pt x="168" y="25"/>
                  </a:lnTo>
                  <a:lnTo>
                    <a:pt x="170" y="32"/>
                  </a:lnTo>
                  <a:lnTo>
                    <a:pt x="171" y="38"/>
                  </a:lnTo>
                  <a:lnTo>
                    <a:pt x="173" y="44"/>
                  </a:lnTo>
                  <a:lnTo>
                    <a:pt x="173" y="47"/>
                  </a:lnTo>
                  <a:lnTo>
                    <a:pt x="173" y="49"/>
                  </a:lnTo>
                  <a:lnTo>
                    <a:pt x="171" y="51"/>
                  </a:lnTo>
                  <a:lnTo>
                    <a:pt x="170" y="52"/>
                  </a:lnTo>
                  <a:lnTo>
                    <a:pt x="168" y="54"/>
                  </a:lnTo>
                  <a:lnTo>
                    <a:pt x="165" y="54"/>
                  </a:lnTo>
                  <a:lnTo>
                    <a:pt x="162" y="54"/>
                  </a:lnTo>
                  <a:lnTo>
                    <a:pt x="158" y="52"/>
                  </a:lnTo>
                  <a:lnTo>
                    <a:pt x="154" y="52"/>
                  </a:lnTo>
                  <a:lnTo>
                    <a:pt x="152" y="49"/>
                  </a:lnTo>
                  <a:lnTo>
                    <a:pt x="150" y="46"/>
                  </a:lnTo>
                  <a:lnTo>
                    <a:pt x="149" y="44"/>
                  </a:lnTo>
                  <a:lnTo>
                    <a:pt x="146" y="44"/>
                  </a:lnTo>
                  <a:lnTo>
                    <a:pt x="144" y="46"/>
                  </a:lnTo>
                  <a:lnTo>
                    <a:pt x="142" y="47"/>
                  </a:lnTo>
                  <a:lnTo>
                    <a:pt x="139" y="49"/>
                  </a:lnTo>
                  <a:lnTo>
                    <a:pt x="136" y="52"/>
                  </a:lnTo>
                  <a:lnTo>
                    <a:pt x="131" y="57"/>
                  </a:lnTo>
                  <a:lnTo>
                    <a:pt x="126" y="63"/>
                  </a:lnTo>
                  <a:lnTo>
                    <a:pt x="125" y="67"/>
                  </a:lnTo>
                  <a:lnTo>
                    <a:pt x="122" y="68"/>
                  </a:lnTo>
                  <a:lnTo>
                    <a:pt x="120" y="70"/>
                  </a:lnTo>
                  <a:lnTo>
                    <a:pt x="118" y="71"/>
                  </a:lnTo>
                  <a:lnTo>
                    <a:pt x="115" y="71"/>
                  </a:lnTo>
                  <a:lnTo>
                    <a:pt x="114" y="73"/>
                  </a:lnTo>
                  <a:lnTo>
                    <a:pt x="110" y="73"/>
                  </a:lnTo>
                  <a:lnTo>
                    <a:pt x="109" y="73"/>
                  </a:lnTo>
                  <a:lnTo>
                    <a:pt x="107" y="75"/>
                  </a:lnTo>
                  <a:lnTo>
                    <a:pt x="106" y="75"/>
                  </a:lnTo>
                  <a:lnTo>
                    <a:pt x="102" y="76"/>
                  </a:lnTo>
                  <a:lnTo>
                    <a:pt x="101" y="76"/>
                  </a:lnTo>
                  <a:lnTo>
                    <a:pt x="99" y="76"/>
                  </a:lnTo>
                  <a:lnTo>
                    <a:pt x="96" y="81"/>
                  </a:lnTo>
                  <a:lnTo>
                    <a:pt x="94" y="84"/>
                  </a:lnTo>
                  <a:lnTo>
                    <a:pt x="90" y="91"/>
                  </a:lnTo>
                  <a:lnTo>
                    <a:pt x="88" y="94"/>
                  </a:lnTo>
                  <a:lnTo>
                    <a:pt x="86" y="97"/>
                  </a:lnTo>
                  <a:lnTo>
                    <a:pt x="83" y="99"/>
                  </a:lnTo>
                  <a:lnTo>
                    <a:pt x="80" y="102"/>
                  </a:lnTo>
                  <a:lnTo>
                    <a:pt x="77" y="105"/>
                  </a:lnTo>
                  <a:lnTo>
                    <a:pt x="75" y="108"/>
                  </a:lnTo>
                  <a:lnTo>
                    <a:pt x="72" y="110"/>
                  </a:lnTo>
                  <a:lnTo>
                    <a:pt x="70" y="111"/>
                  </a:lnTo>
                  <a:lnTo>
                    <a:pt x="64" y="115"/>
                  </a:lnTo>
                  <a:lnTo>
                    <a:pt x="61" y="116"/>
                  </a:lnTo>
                  <a:lnTo>
                    <a:pt x="58" y="118"/>
                  </a:lnTo>
                  <a:lnTo>
                    <a:pt x="51" y="116"/>
                  </a:lnTo>
                  <a:lnTo>
                    <a:pt x="46" y="115"/>
                  </a:lnTo>
                  <a:lnTo>
                    <a:pt x="43" y="115"/>
                  </a:lnTo>
                  <a:lnTo>
                    <a:pt x="38" y="115"/>
                  </a:lnTo>
                  <a:lnTo>
                    <a:pt x="37" y="115"/>
                  </a:lnTo>
                  <a:lnTo>
                    <a:pt x="34" y="116"/>
                  </a:lnTo>
                  <a:lnTo>
                    <a:pt x="32" y="118"/>
                  </a:lnTo>
                  <a:lnTo>
                    <a:pt x="30" y="119"/>
                  </a:lnTo>
                  <a:lnTo>
                    <a:pt x="27" y="124"/>
                  </a:lnTo>
                  <a:lnTo>
                    <a:pt x="26" y="131"/>
                  </a:lnTo>
                  <a:lnTo>
                    <a:pt x="24" y="137"/>
                  </a:lnTo>
                  <a:lnTo>
                    <a:pt x="22" y="145"/>
                  </a:lnTo>
                  <a:lnTo>
                    <a:pt x="22" y="151"/>
                  </a:lnTo>
                  <a:lnTo>
                    <a:pt x="24" y="156"/>
                  </a:lnTo>
                  <a:lnTo>
                    <a:pt x="24" y="159"/>
                  </a:lnTo>
                  <a:lnTo>
                    <a:pt x="26" y="163"/>
                  </a:lnTo>
                  <a:lnTo>
                    <a:pt x="27" y="164"/>
                  </a:lnTo>
                  <a:lnTo>
                    <a:pt x="29" y="166"/>
                  </a:lnTo>
                  <a:lnTo>
                    <a:pt x="30" y="167"/>
                  </a:lnTo>
                  <a:lnTo>
                    <a:pt x="32" y="167"/>
                  </a:lnTo>
                  <a:lnTo>
                    <a:pt x="37" y="169"/>
                  </a:lnTo>
                  <a:lnTo>
                    <a:pt x="43" y="169"/>
                  </a:lnTo>
                  <a:lnTo>
                    <a:pt x="46" y="171"/>
                  </a:lnTo>
                  <a:lnTo>
                    <a:pt x="51" y="171"/>
                  </a:lnTo>
                  <a:lnTo>
                    <a:pt x="56" y="172"/>
                  </a:lnTo>
                  <a:lnTo>
                    <a:pt x="61" y="174"/>
                  </a:lnTo>
                  <a:lnTo>
                    <a:pt x="62" y="175"/>
                  </a:lnTo>
                  <a:lnTo>
                    <a:pt x="64" y="179"/>
                  </a:lnTo>
                  <a:lnTo>
                    <a:pt x="66" y="182"/>
                  </a:lnTo>
                  <a:lnTo>
                    <a:pt x="67" y="185"/>
                  </a:lnTo>
                  <a:lnTo>
                    <a:pt x="69" y="188"/>
                  </a:lnTo>
                  <a:lnTo>
                    <a:pt x="69" y="191"/>
                  </a:lnTo>
                  <a:lnTo>
                    <a:pt x="67" y="195"/>
                  </a:lnTo>
                  <a:lnTo>
                    <a:pt x="67" y="196"/>
                  </a:lnTo>
                  <a:lnTo>
                    <a:pt x="66" y="198"/>
                  </a:lnTo>
                  <a:lnTo>
                    <a:pt x="64" y="199"/>
                  </a:lnTo>
                  <a:lnTo>
                    <a:pt x="61" y="201"/>
                  </a:lnTo>
                  <a:lnTo>
                    <a:pt x="56" y="206"/>
                  </a:lnTo>
                  <a:lnTo>
                    <a:pt x="53" y="206"/>
                  </a:lnTo>
                  <a:lnTo>
                    <a:pt x="51" y="207"/>
                  </a:lnTo>
                  <a:lnTo>
                    <a:pt x="50" y="209"/>
                  </a:lnTo>
                  <a:lnTo>
                    <a:pt x="46" y="212"/>
                  </a:lnTo>
                  <a:lnTo>
                    <a:pt x="45" y="215"/>
                  </a:lnTo>
                  <a:lnTo>
                    <a:pt x="43" y="217"/>
                  </a:lnTo>
                  <a:lnTo>
                    <a:pt x="42" y="219"/>
                  </a:lnTo>
                  <a:lnTo>
                    <a:pt x="40" y="222"/>
                  </a:lnTo>
                  <a:lnTo>
                    <a:pt x="40" y="223"/>
                  </a:lnTo>
                  <a:lnTo>
                    <a:pt x="38" y="225"/>
                  </a:lnTo>
                  <a:lnTo>
                    <a:pt x="38" y="227"/>
                  </a:lnTo>
                  <a:lnTo>
                    <a:pt x="37" y="228"/>
                  </a:lnTo>
                  <a:lnTo>
                    <a:pt x="37" y="230"/>
                  </a:lnTo>
                  <a:lnTo>
                    <a:pt x="37" y="231"/>
                  </a:lnTo>
                  <a:lnTo>
                    <a:pt x="35" y="233"/>
                  </a:lnTo>
                  <a:lnTo>
                    <a:pt x="32" y="233"/>
                  </a:lnTo>
                  <a:lnTo>
                    <a:pt x="29" y="231"/>
                  </a:lnTo>
                  <a:lnTo>
                    <a:pt x="26" y="230"/>
                  </a:lnTo>
                  <a:lnTo>
                    <a:pt x="24" y="230"/>
                  </a:lnTo>
                  <a:lnTo>
                    <a:pt x="21" y="228"/>
                  </a:lnTo>
                  <a:lnTo>
                    <a:pt x="18" y="228"/>
                  </a:lnTo>
                  <a:lnTo>
                    <a:pt x="16" y="228"/>
                  </a:lnTo>
                  <a:lnTo>
                    <a:pt x="14" y="228"/>
                  </a:lnTo>
                  <a:lnTo>
                    <a:pt x="13" y="228"/>
                  </a:lnTo>
                  <a:lnTo>
                    <a:pt x="10" y="230"/>
                  </a:lnTo>
                  <a:lnTo>
                    <a:pt x="8" y="230"/>
                  </a:lnTo>
                  <a:lnTo>
                    <a:pt x="3" y="230"/>
                  </a:lnTo>
                  <a:lnTo>
                    <a:pt x="0" y="231"/>
                  </a:lnTo>
                  <a:lnTo>
                    <a:pt x="2" y="235"/>
                  </a:lnTo>
                  <a:lnTo>
                    <a:pt x="2" y="239"/>
                  </a:lnTo>
                  <a:lnTo>
                    <a:pt x="3" y="242"/>
                  </a:lnTo>
                  <a:lnTo>
                    <a:pt x="5" y="246"/>
                  </a:lnTo>
                  <a:lnTo>
                    <a:pt x="5" y="247"/>
                  </a:lnTo>
                  <a:lnTo>
                    <a:pt x="6" y="250"/>
                  </a:lnTo>
                  <a:lnTo>
                    <a:pt x="10" y="252"/>
                  </a:lnTo>
                  <a:lnTo>
                    <a:pt x="13" y="255"/>
                  </a:lnTo>
                  <a:lnTo>
                    <a:pt x="16" y="255"/>
                  </a:lnTo>
                  <a:lnTo>
                    <a:pt x="18" y="255"/>
                  </a:lnTo>
                  <a:lnTo>
                    <a:pt x="22" y="257"/>
                  </a:lnTo>
                  <a:lnTo>
                    <a:pt x="26" y="257"/>
                  </a:lnTo>
                  <a:lnTo>
                    <a:pt x="30" y="257"/>
                  </a:lnTo>
                  <a:lnTo>
                    <a:pt x="35" y="258"/>
                  </a:lnTo>
                  <a:lnTo>
                    <a:pt x="53" y="265"/>
                  </a:lnTo>
                  <a:lnTo>
                    <a:pt x="62" y="266"/>
                  </a:lnTo>
                  <a:lnTo>
                    <a:pt x="72" y="270"/>
                  </a:lnTo>
                  <a:lnTo>
                    <a:pt x="74" y="273"/>
                  </a:lnTo>
                  <a:lnTo>
                    <a:pt x="75" y="278"/>
                  </a:lnTo>
                  <a:lnTo>
                    <a:pt x="80" y="286"/>
                  </a:lnTo>
                  <a:lnTo>
                    <a:pt x="82" y="289"/>
                  </a:lnTo>
                  <a:lnTo>
                    <a:pt x="85" y="292"/>
                  </a:lnTo>
                  <a:lnTo>
                    <a:pt x="88" y="295"/>
                  </a:lnTo>
                  <a:lnTo>
                    <a:pt x="93" y="297"/>
                  </a:lnTo>
                  <a:lnTo>
                    <a:pt x="99" y="290"/>
                  </a:lnTo>
                  <a:lnTo>
                    <a:pt x="102" y="286"/>
                  </a:lnTo>
                  <a:lnTo>
                    <a:pt x="106" y="279"/>
                  </a:lnTo>
                  <a:lnTo>
                    <a:pt x="106" y="276"/>
                  </a:lnTo>
                  <a:lnTo>
                    <a:pt x="107" y="274"/>
                  </a:lnTo>
                  <a:lnTo>
                    <a:pt x="107" y="271"/>
                  </a:lnTo>
                  <a:lnTo>
                    <a:pt x="106" y="268"/>
                  </a:lnTo>
                  <a:lnTo>
                    <a:pt x="106" y="265"/>
                  </a:lnTo>
                  <a:lnTo>
                    <a:pt x="104" y="262"/>
                  </a:lnTo>
                  <a:lnTo>
                    <a:pt x="102" y="258"/>
                  </a:lnTo>
                  <a:lnTo>
                    <a:pt x="99" y="257"/>
                  </a:lnTo>
                  <a:lnTo>
                    <a:pt x="96" y="254"/>
                  </a:lnTo>
                  <a:lnTo>
                    <a:pt x="93" y="250"/>
                  </a:lnTo>
                  <a:lnTo>
                    <a:pt x="90" y="247"/>
                  </a:lnTo>
                  <a:lnTo>
                    <a:pt x="86" y="246"/>
                  </a:lnTo>
                  <a:lnTo>
                    <a:pt x="83" y="244"/>
                  </a:lnTo>
                  <a:lnTo>
                    <a:pt x="80" y="242"/>
                  </a:lnTo>
                  <a:lnTo>
                    <a:pt x="72" y="241"/>
                  </a:lnTo>
                  <a:lnTo>
                    <a:pt x="62" y="239"/>
                  </a:lnTo>
                  <a:lnTo>
                    <a:pt x="61" y="238"/>
                  </a:lnTo>
                  <a:lnTo>
                    <a:pt x="58" y="238"/>
                  </a:lnTo>
                  <a:lnTo>
                    <a:pt x="53" y="236"/>
                  </a:lnTo>
                  <a:lnTo>
                    <a:pt x="50" y="235"/>
                  </a:lnTo>
                  <a:lnTo>
                    <a:pt x="48" y="235"/>
                  </a:lnTo>
                  <a:lnTo>
                    <a:pt x="46" y="233"/>
                  </a:lnTo>
                  <a:lnTo>
                    <a:pt x="51" y="230"/>
                  </a:lnTo>
                  <a:lnTo>
                    <a:pt x="54" y="225"/>
                  </a:lnTo>
                  <a:lnTo>
                    <a:pt x="58" y="220"/>
                  </a:lnTo>
                  <a:lnTo>
                    <a:pt x="61" y="215"/>
                  </a:lnTo>
                  <a:lnTo>
                    <a:pt x="64" y="211"/>
                  </a:lnTo>
                  <a:lnTo>
                    <a:pt x="67" y="207"/>
                  </a:lnTo>
                  <a:lnTo>
                    <a:pt x="72" y="203"/>
                  </a:lnTo>
                  <a:lnTo>
                    <a:pt x="74" y="203"/>
                  </a:lnTo>
                  <a:lnTo>
                    <a:pt x="77" y="201"/>
                  </a:lnTo>
                  <a:lnTo>
                    <a:pt x="83" y="201"/>
                  </a:lnTo>
                  <a:lnTo>
                    <a:pt x="88" y="201"/>
                  </a:lnTo>
                  <a:lnTo>
                    <a:pt x="94" y="203"/>
                  </a:lnTo>
                  <a:lnTo>
                    <a:pt x="99" y="203"/>
                  </a:lnTo>
                  <a:lnTo>
                    <a:pt x="101" y="204"/>
                  </a:lnTo>
                  <a:lnTo>
                    <a:pt x="102" y="206"/>
                  </a:lnTo>
                  <a:lnTo>
                    <a:pt x="104" y="209"/>
                  </a:lnTo>
                  <a:lnTo>
                    <a:pt x="104" y="211"/>
                  </a:lnTo>
                  <a:lnTo>
                    <a:pt x="106" y="215"/>
                  </a:lnTo>
                  <a:lnTo>
                    <a:pt x="106" y="219"/>
                  </a:lnTo>
                  <a:lnTo>
                    <a:pt x="107" y="220"/>
                  </a:lnTo>
                  <a:lnTo>
                    <a:pt x="110" y="223"/>
                  </a:lnTo>
                  <a:lnTo>
                    <a:pt x="115" y="225"/>
                  </a:lnTo>
                  <a:lnTo>
                    <a:pt x="120" y="227"/>
                  </a:lnTo>
                  <a:lnTo>
                    <a:pt x="123" y="228"/>
                  </a:lnTo>
                  <a:lnTo>
                    <a:pt x="126" y="223"/>
                  </a:lnTo>
                  <a:lnTo>
                    <a:pt x="130" y="219"/>
                  </a:lnTo>
                  <a:lnTo>
                    <a:pt x="134" y="212"/>
                  </a:lnTo>
                  <a:lnTo>
                    <a:pt x="136" y="207"/>
                  </a:lnTo>
                  <a:lnTo>
                    <a:pt x="139" y="204"/>
                  </a:lnTo>
                  <a:lnTo>
                    <a:pt x="144" y="201"/>
                  </a:lnTo>
                  <a:lnTo>
                    <a:pt x="149" y="198"/>
                  </a:lnTo>
                  <a:lnTo>
                    <a:pt x="150" y="195"/>
                  </a:lnTo>
                  <a:lnTo>
                    <a:pt x="154" y="191"/>
                  </a:lnTo>
                  <a:lnTo>
                    <a:pt x="157" y="190"/>
                  </a:lnTo>
                  <a:lnTo>
                    <a:pt x="158" y="188"/>
                  </a:lnTo>
                  <a:lnTo>
                    <a:pt x="162" y="187"/>
                  </a:lnTo>
                  <a:lnTo>
                    <a:pt x="165" y="187"/>
                  </a:lnTo>
                  <a:lnTo>
                    <a:pt x="170" y="185"/>
                  </a:lnTo>
                  <a:lnTo>
                    <a:pt x="173" y="183"/>
                  </a:lnTo>
                  <a:lnTo>
                    <a:pt x="176" y="190"/>
                  </a:lnTo>
                  <a:lnTo>
                    <a:pt x="179" y="196"/>
                  </a:lnTo>
                  <a:lnTo>
                    <a:pt x="181" y="203"/>
                  </a:lnTo>
                  <a:lnTo>
                    <a:pt x="182" y="209"/>
                  </a:lnTo>
                  <a:lnTo>
                    <a:pt x="182" y="215"/>
                  </a:lnTo>
                  <a:lnTo>
                    <a:pt x="184" y="222"/>
                  </a:lnTo>
                  <a:lnTo>
                    <a:pt x="187" y="228"/>
                  </a:lnTo>
                  <a:lnTo>
                    <a:pt x="190" y="233"/>
                  </a:lnTo>
                  <a:lnTo>
                    <a:pt x="194" y="233"/>
                  </a:lnTo>
                  <a:lnTo>
                    <a:pt x="195" y="231"/>
                  </a:lnTo>
                  <a:lnTo>
                    <a:pt x="200" y="228"/>
                  </a:lnTo>
                  <a:lnTo>
                    <a:pt x="202" y="223"/>
                  </a:lnTo>
                  <a:lnTo>
                    <a:pt x="205" y="219"/>
                  </a:lnTo>
                  <a:lnTo>
                    <a:pt x="206" y="214"/>
                  </a:lnTo>
                  <a:lnTo>
                    <a:pt x="210" y="209"/>
                  </a:lnTo>
                  <a:lnTo>
                    <a:pt x="213" y="204"/>
                  </a:lnTo>
                  <a:lnTo>
                    <a:pt x="214" y="203"/>
                  </a:lnTo>
                  <a:lnTo>
                    <a:pt x="218" y="201"/>
                  </a:lnTo>
                  <a:lnTo>
                    <a:pt x="222" y="201"/>
                  </a:lnTo>
                  <a:lnTo>
                    <a:pt x="224" y="203"/>
                  </a:lnTo>
                  <a:lnTo>
                    <a:pt x="226" y="203"/>
                  </a:lnTo>
                  <a:lnTo>
                    <a:pt x="226" y="204"/>
                  </a:lnTo>
                  <a:lnTo>
                    <a:pt x="227" y="206"/>
                  </a:lnTo>
                  <a:lnTo>
                    <a:pt x="227" y="209"/>
                  </a:lnTo>
                  <a:lnTo>
                    <a:pt x="227" y="211"/>
                  </a:lnTo>
                  <a:lnTo>
                    <a:pt x="229" y="212"/>
                  </a:lnTo>
                  <a:lnTo>
                    <a:pt x="230" y="211"/>
                  </a:lnTo>
                  <a:lnTo>
                    <a:pt x="230" y="209"/>
                  </a:lnTo>
                  <a:lnTo>
                    <a:pt x="232" y="207"/>
                  </a:lnTo>
                  <a:lnTo>
                    <a:pt x="234" y="204"/>
                  </a:lnTo>
                  <a:lnTo>
                    <a:pt x="235" y="201"/>
                  </a:lnTo>
                  <a:lnTo>
                    <a:pt x="235" y="198"/>
                  </a:lnTo>
                  <a:lnTo>
                    <a:pt x="237" y="196"/>
                  </a:lnTo>
                  <a:lnTo>
                    <a:pt x="237" y="195"/>
                  </a:lnTo>
                  <a:lnTo>
                    <a:pt x="237" y="190"/>
                  </a:lnTo>
                  <a:lnTo>
                    <a:pt x="238" y="187"/>
                  </a:lnTo>
                  <a:lnTo>
                    <a:pt x="238" y="183"/>
                  </a:lnTo>
                  <a:lnTo>
                    <a:pt x="238" y="180"/>
                  </a:lnTo>
                  <a:lnTo>
                    <a:pt x="238" y="179"/>
                  </a:lnTo>
                  <a:lnTo>
                    <a:pt x="240" y="177"/>
                  </a:lnTo>
                  <a:lnTo>
                    <a:pt x="242" y="174"/>
                  </a:lnTo>
                  <a:lnTo>
                    <a:pt x="243" y="172"/>
                  </a:lnTo>
                  <a:lnTo>
                    <a:pt x="246" y="171"/>
                  </a:lnTo>
                  <a:lnTo>
                    <a:pt x="250" y="171"/>
                  </a:lnTo>
                  <a:lnTo>
                    <a:pt x="251" y="169"/>
                  </a:lnTo>
                  <a:lnTo>
                    <a:pt x="254" y="169"/>
                  </a:lnTo>
                  <a:lnTo>
                    <a:pt x="259" y="167"/>
                  </a:lnTo>
                  <a:lnTo>
                    <a:pt x="258" y="159"/>
                  </a:lnTo>
                  <a:lnTo>
                    <a:pt x="258" y="155"/>
                  </a:lnTo>
                  <a:lnTo>
                    <a:pt x="256" y="148"/>
                  </a:lnTo>
                  <a:lnTo>
                    <a:pt x="254" y="145"/>
                  </a:lnTo>
                  <a:lnTo>
                    <a:pt x="254" y="142"/>
                  </a:lnTo>
                  <a:lnTo>
                    <a:pt x="253" y="139"/>
                  </a:lnTo>
                  <a:lnTo>
                    <a:pt x="251" y="137"/>
                  </a:lnTo>
                  <a:lnTo>
                    <a:pt x="250" y="135"/>
                  </a:lnTo>
                  <a:lnTo>
                    <a:pt x="246" y="134"/>
                  </a:lnTo>
                  <a:lnTo>
                    <a:pt x="245" y="132"/>
                  </a:lnTo>
                  <a:lnTo>
                    <a:pt x="242" y="132"/>
                  </a:lnTo>
                  <a:lnTo>
                    <a:pt x="237" y="131"/>
                  </a:lnTo>
                  <a:lnTo>
                    <a:pt x="234" y="131"/>
                  </a:lnTo>
                  <a:lnTo>
                    <a:pt x="229" y="129"/>
                  </a:lnTo>
                  <a:lnTo>
                    <a:pt x="224" y="127"/>
                  </a:lnTo>
                  <a:lnTo>
                    <a:pt x="218" y="126"/>
                  </a:lnTo>
                  <a:lnTo>
                    <a:pt x="211" y="127"/>
                  </a:lnTo>
                  <a:lnTo>
                    <a:pt x="205" y="127"/>
                  </a:lnTo>
                  <a:lnTo>
                    <a:pt x="198" y="127"/>
                  </a:lnTo>
                  <a:lnTo>
                    <a:pt x="192" y="129"/>
                  </a:lnTo>
                  <a:lnTo>
                    <a:pt x="190" y="131"/>
                  </a:lnTo>
                  <a:lnTo>
                    <a:pt x="190" y="132"/>
                  </a:lnTo>
                  <a:lnTo>
                    <a:pt x="189" y="134"/>
                  </a:lnTo>
                  <a:lnTo>
                    <a:pt x="189" y="139"/>
                  </a:lnTo>
                  <a:lnTo>
                    <a:pt x="187" y="145"/>
                  </a:lnTo>
                  <a:lnTo>
                    <a:pt x="186" y="151"/>
                  </a:lnTo>
                  <a:lnTo>
                    <a:pt x="184" y="158"/>
                  </a:lnTo>
                  <a:lnTo>
                    <a:pt x="181" y="163"/>
                  </a:lnTo>
                  <a:lnTo>
                    <a:pt x="179" y="167"/>
                  </a:lnTo>
                  <a:lnTo>
                    <a:pt x="173" y="167"/>
                  </a:lnTo>
                  <a:lnTo>
                    <a:pt x="168" y="167"/>
                  </a:lnTo>
                  <a:lnTo>
                    <a:pt x="162" y="167"/>
                  </a:lnTo>
                  <a:lnTo>
                    <a:pt x="160" y="166"/>
                  </a:lnTo>
                  <a:lnTo>
                    <a:pt x="157" y="164"/>
                  </a:lnTo>
                  <a:lnTo>
                    <a:pt x="155" y="163"/>
                  </a:lnTo>
                  <a:lnTo>
                    <a:pt x="157" y="161"/>
                  </a:lnTo>
                  <a:lnTo>
                    <a:pt x="158" y="158"/>
                  </a:lnTo>
                  <a:lnTo>
                    <a:pt x="160" y="156"/>
                  </a:lnTo>
                  <a:lnTo>
                    <a:pt x="162" y="155"/>
                  </a:lnTo>
                  <a:lnTo>
                    <a:pt x="165" y="153"/>
                  </a:lnTo>
                  <a:lnTo>
                    <a:pt x="166" y="151"/>
                  </a:lnTo>
                  <a:lnTo>
                    <a:pt x="170" y="151"/>
                  </a:lnTo>
                  <a:lnTo>
                    <a:pt x="176" y="150"/>
                  </a:lnTo>
                  <a:lnTo>
                    <a:pt x="181" y="148"/>
                  </a:lnTo>
                  <a:lnTo>
                    <a:pt x="181" y="137"/>
                  </a:lnTo>
                  <a:lnTo>
                    <a:pt x="179" y="126"/>
                  </a:lnTo>
                  <a:lnTo>
                    <a:pt x="179" y="115"/>
                  </a:lnTo>
                  <a:lnTo>
                    <a:pt x="178" y="110"/>
                  </a:lnTo>
                  <a:lnTo>
                    <a:pt x="176" y="105"/>
                  </a:lnTo>
                  <a:lnTo>
                    <a:pt x="176" y="102"/>
                  </a:lnTo>
                  <a:lnTo>
                    <a:pt x="174" y="100"/>
                  </a:lnTo>
                  <a:lnTo>
                    <a:pt x="173" y="94"/>
                  </a:lnTo>
                  <a:lnTo>
                    <a:pt x="171" y="92"/>
                  </a:lnTo>
                  <a:lnTo>
                    <a:pt x="171" y="89"/>
                  </a:lnTo>
                  <a:lnTo>
                    <a:pt x="171" y="87"/>
                  </a:lnTo>
                  <a:lnTo>
                    <a:pt x="171" y="79"/>
                  </a:lnTo>
                  <a:lnTo>
                    <a:pt x="173" y="71"/>
                  </a:lnTo>
                  <a:lnTo>
                    <a:pt x="178" y="55"/>
                  </a:lnTo>
                  <a:lnTo>
                    <a:pt x="182" y="39"/>
                  </a:lnTo>
                  <a:lnTo>
                    <a:pt x="187" y="25"/>
                  </a:lnTo>
                  <a:lnTo>
                    <a:pt x="187" y="22"/>
                  </a:lnTo>
                  <a:lnTo>
                    <a:pt x="186" y="20"/>
                  </a:lnTo>
                  <a:lnTo>
                    <a:pt x="186" y="19"/>
                  </a:lnTo>
                  <a:lnTo>
                    <a:pt x="186" y="17"/>
                  </a:lnTo>
                  <a:lnTo>
                    <a:pt x="184" y="14"/>
                  </a:lnTo>
                  <a:lnTo>
                    <a:pt x="184" y="12"/>
                  </a:lnTo>
                  <a:lnTo>
                    <a:pt x="184" y="11"/>
                  </a:lnTo>
                  <a:lnTo>
                    <a:pt x="184" y="9"/>
                  </a:lnTo>
                  <a:lnTo>
                    <a:pt x="182" y="8"/>
                  </a:lnTo>
                  <a:lnTo>
                    <a:pt x="182" y="6"/>
                  </a:lnTo>
                  <a:lnTo>
                    <a:pt x="182" y="3"/>
                  </a:lnTo>
                  <a:lnTo>
                    <a:pt x="181" y="0"/>
                  </a:lnTo>
                  <a:close/>
                </a:path>
              </a:pathLst>
            </a:custGeom>
            <a:solidFill>
              <a:srgbClr val="5EA4F8">
                <a:alpha val="56078"/>
              </a:srgbClr>
            </a:solidFill>
            <a:ln w="9525">
              <a:noFill/>
              <a:round/>
              <a:headEnd/>
              <a:tailEnd/>
            </a:ln>
          </p:spPr>
          <p:txBody>
            <a:bodyPr/>
            <a:lstStyle/>
            <a:p>
              <a:endParaRPr lang="zh-TW" altLang="en-US"/>
            </a:p>
          </p:txBody>
        </p:sp>
        <p:sp>
          <p:nvSpPr>
            <p:cNvPr id="61466" name="Freeform 16"/>
            <p:cNvSpPr>
              <a:spLocks/>
            </p:cNvSpPr>
            <p:nvPr/>
          </p:nvSpPr>
          <p:spPr bwMode="auto">
            <a:xfrm>
              <a:off x="2727" y="2204"/>
              <a:ext cx="56" cy="87"/>
            </a:xfrm>
            <a:custGeom>
              <a:avLst/>
              <a:gdLst>
                <a:gd name="T0" fmla="*/ 8 w 56"/>
                <a:gd name="T1" fmla="*/ 7 h 87"/>
                <a:gd name="T2" fmla="*/ 11 w 56"/>
                <a:gd name="T3" fmla="*/ 10 h 87"/>
                <a:gd name="T4" fmla="*/ 13 w 56"/>
                <a:gd name="T5" fmla="*/ 11 h 87"/>
                <a:gd name="T6" fmla="*/ 15 w 56"/>
                <a:gd name="T7" fmla="*/ 15 h 87"/>
                <a:gd name="T8" fmla="*/ 15 w 56"/>
                <a:gd name="T9" fmla="*/ 16 h 87"/>
                <a:gd name="T10" fmla="*/ 15 w 56"/>
                <a:gd name="T11" fmla="*/ 19 h 87"/>
                <a:gd name="T12" fmla="*/ 15 w 56"/>
                <a:gd name="T13" fmla="*/ 21 h 87"/>
                <a:gd name="T14" fmla="*/ 13 w 56"/>
                <a:gd name="T15" fmla="*/ 26 h 87"/>
                <a:gd name="T16" fmla="*/ 11 w 56"/>
                <a:gd name="T17" fmla="*/ 31 h 87"/>
                <a:gd name="T18" fmla="*/ 10 w 56"/>
                <a:gd name="T19" fmla="*/ 34 h 87"/>
                <a:gd name="T20" fmla="*/ 8 w 56"/>
                <a:gd name="T21" fmla="*/ 35 h 87"/>
                <a:gd name="T22" fmla="*/ 5 w 56"/>
                <a:gd name="T23" fmla="*/ 42 h 87"/>
                <a:gd name="T24" fmla="*/ 3 w 56"/>
                <a:gd name="T25" fmla="*/ 43 h 87"/>
                <a:gd name="T26" fmla="*/ 2 w 56"/>
                <a:gd name="T27" fmla="*/ 45 h 87"/>
                <a:gd name="T28" fmla="*/ 0 w 56"/>
                <a:gd name="T29" fmla="*/ 47 h 87"/>
                <a:gd name="T30" fmla="*/ 0 w 56"/>
                <a:gd name="T31" fmla="*/ 48 h 87"/>
                <a:gd name="T32" fmla="*/ 3 w 56"/>
                <a:gd name="T33" fmla="*/ 53 h 87"/>
                <a:gd name="T34" fmla="*/ 8 w 56"/>
                <a:gd name="T35" fmla="*/ 59 h 87"/>
                <a:gd name="T36" fmla="*/ 13 w 56"/>
                <a:gd name="T37" fmla="*/ 63 h 87"/>
                <a:gd name="T38" fmla="*/ 19 w 56"/>
                <a:gd name="T39" fmla="*/ 67 h 87"/>
                <a:gd name="T40" fmla="*/ 26 w 56"/>
                <a:gd name="T41" fmla="*/ 71 h 87"/>
                <a:gd name="T42" fmla="*/ 32 w 56"/>
                <a:gd name="T43" fmla="*/ 74 h 87"/>
                <a:gd name="T44" fmla="*/ 39 w 56"/>
                <a:gd name="T45" fmla="*/ 75 h 87"/>
                <a:gd name="T46" fmla="*/ 45 w 56"/>
                <a:gd name="T47" fmla="*/ 79 h 87"/>
                <a:gd name="T48" fmla="*/ 47 w 56"/>
                <a:gd name="T49" fmla="*/ 80 h 87"/>
                <a:gd name="T50" fmla="*/ 47 w 56"/>
                <a:gd name="T51" fmla="*/ 83 h 87"/>
                <a:gd name="T52" fmla="*/ 48 w 56"/>
                <a:gd name="T53" fmla="*/ 85 h 87"/>
                <a:gd name="T54" fmla="*/ 50 w 56"/>
                <a:gd name="T55" fmla="*/ 85 h 87"/>
                <a:gd name="T56" fmla="*/ 50 w 56"/>
                <a:gd name="T57" fmla="*/ 87 h 87"/>
                <a:gd name="T58" fmla="*/ 51 w 56"/>
                <a:gd name="T59" fmla="*/ 87 h 87"/>
                <a:gd name="T60" fmla="*/ 53 w 56"/>
                <a:gd name="T61" fmla="*/ 85 h 87"/>
                <a:gd name="T62" fmla="*/ 55 w 56"/>
                <a:gd name="T63" fmla="*/ 83 h 87"/>
                <a:gd name="T64" fmla="*/ 56 w 56"/>
                <a:gd name="T65" fmla="*/ 80 h 87"/>
                <a:gd name="T66" fmla="*/ 56 w 56"/>
                <a:gd name="T67" fmla="*/ 79 h 87"/>
                <a:gd name="T68" fmla="*/ 55 w 56"/>
                <a:gd name="T69" fmla="*/ 77 h 87"/>
                <a:gd name="T70" fmla="*/ 53 w 56"/>
                <a:gd name="T71" fmla="*/ 74 h 87"/>
                <a:gd name="T72" fmla="*/ 51 w 56"/>
                <a:gd name="T73" fmla="*/ 72 h 87"/>
                <a:gd name="T74" fmla="*/ 48 w 56"/>
                <a:gd name="T75" fmla="*/ 71 h 87"/>
                <a:gd name="T76" fmla="*/ 45 w 56"/>
                <a:gd name="T77" fmla="*/ 69 h 87"/>
                <a:gd name="T78" fmla="*/ 43 w 56"/>
                <a:gd name="T79" fmla="*/ 66 h 87"/>
                <a:gd name="T80" fmla="*/ 40 w 56"/>
                <a:gd name="T81" fmla="*/ 64 h 87"/>
                <a:gd name="T82" fmla="*/ 39 w 56"/>
                <a:gd name="T83" fmla="*/ 64 h 87"/>
                <a:gd name="T84" fmla="*/ 39 w 56"/>
                <a:gd name="T85" fmla="*/ 61 h 87"/>
                <a:gd name="T86" fmla="*/ 39 w 56"/>
                <a:gd name="T87" fmla="*/ 56 h 87"/>
                <a:gd name="T88" fmla="*/ 39 w 56"/>
                <a:gd name="T89" fmla="*/ 51 h 87"/>
                <a:gd name="T90" fmla="*/ 40 w 56"/>
                <a:gd name="T91" fmla="*/ 45 h 87"/>
                <a:gd name="T92" fmla="*/ 39 w 56"/>
                <a:gd name="T93" fmla="*/ 32 h 87"/>
                <a:gd name="T94" fmla="*/ 39 w 56"/>
                <a:gd name="T95" fmla="*/ 26 h 87"/>
                <a:gd name="T96" fmla="*/ 39 w 56"/>
                <a:gd name="T97" fmla="*/ 19 h 87"/>
                <a:gd name="T98" fmla="*/ 37 w 56"/>
                <a:gd name="T99" fmla="*/ 15 h 87"/>
                <a:gd name="T100" fmla="*/ 35 w 56"/>
                <a:gd name="T101" fmla="*/ 10 h 87"/>
                <a:gd name="T102" fmla="*/ 32 w 56"/>
                <a:gd name="T103" fmla="*/ 5 h 87"/>
                <a:gd name="T104" fmla="*/ 29 w 56"/>
                <a:gd name="T105" fmla="*/ 2 h 87"/>
                <a:gd name="T106" fmla="*/ 26 w 56"/>
                <a:gd name="T107" fmla="*/ 0 h 87"/>
                <a:gd name="T108" fmla="*/ 24 w 56"/>
                <a:gd name="T109" fmla="*/ 0 h 87"/>
                <a:gd name="T110" fmla="*/ 21 w 56"/>
                <a:gd name="T111" fmla="*/ 0 h 87"/>
                <a:gd name="T112" fmla="*/ 18 w 56"/>
                <a:gd name="T113" fmla="*/ 2 h 87"/>
                <a:gd name="T114" fmla="*/ 16 w 56"/>
                <a:gd name="T115" fmla="*/ 2 h 87"/>
                <a:gd name="T116" fmla="*/ 13 w 56"/>
                <a:gd name="T117" fmla="*/ 3 h 87"/>
                <a:gd name="T118" fmla="*/ 8 w 56"/>
                <a:gd name="T119" fmla="*/ 7 h 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6"/>
                <a:gd name="T181" fmla="*/ 0 h 87"/>
                <a:gd name="T182" fmla="*/ 56 w 56"/>
                <a:gd name="T183" fmla="*/ 87 h 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6" h="87">
                  <a:moveTo>
                    <a:pt x="8" y="7"/>
                  </a:moveTo>
                  <a:lnTo>
                    <a:pt x="11" y="10"/>
                  </a:lnTo>
                  <a:lnTo>
                    <a:pt x="13" y="11"/>
                  </a:lnTo>
                  <a:lnTo>
                    <a:pt x="15" y="15"/>
                  </a:lnTo>
                  <a:lnTo>
                    <a:pt x="15" y="16"/>
                  </a:lnTo>
                  <a:lnTo>
                    <a:pt x="15" y="19"/>
                  </a:lnTo>
                  <a:lnTo>
                    <a:pt x="15" y="21"/>
                  </a:lnTo>
                  <a:lnTo>
                    <a:pt x="13" y="26"/>
                  </a:lnTo>
                  <a:lnTo>
                    <a:pt x="11" y="31"/>
                  </a:lnTo>
                  <a:lnTo>
                    <a:pt x="10" y="34"/>
                  </a:lnTo>
                  <a:lnTo>
                    <a:pt x="8" y="35"/>
                  </a:lnTo>
                  <a:lnTo>
                    <a:pt x="5" y="42"/>
                  </a:lnTo>
                  <a:lnTo>
                    <a:pt x="3" y="43"/>
                  </a:lnTo>
                  <a:lnTo>
                    <a:pt x="2" y="45"/>
                  </a:lnTo>
                  <a:lnTo>
                    <a:pt x="0" y="47"/>
                  </a:lnTo>
                  <a:lnTo>
                    <a:pt x="0" y="48"/>
                  </a:lnTo>
                  <a:lnTo>
                    <a:pt x="3" y="53"/>
                  </a:lnTo>
                  <a:lnTo>
                    <a:pt x="8" y="59"/>
                  </a:lnTo>
                  <a:lnTo>
                    <a:pt x="13" y="63"/>
                  </a:lnTo>
                  <a:lnTo>
                    <a:pt x="19" y="67"/>
                  </a:lnTo>
                  <a:lnTo>
                    <a:pt x="26" y="71"/>
                  </a:lnTo>
                  <a:lnTo>
                    <a:pt x="32" y="74"/>
                  </a:lnTo>
                  <a:lnTo>
                    <a:pt x="39" y="75"/>
                  </a:lnTo>
                  <a:lnTo>
                    <a:pt x="45" y="79"/>
                  </a:lnTo>
                  <a:lnTo>
                    <a:pt x="47" y="80"/>
                  </a:lnTo>
                  <a:lnTo>
                    <a:pt x="47" y="83"/>
                  </a:lnTo>
                  <a:lnTo>
                    <a:pt x="48" y="85"/>
                  </a:lnTo>
                  <a:lnTo>
                    <a:pt x="50" y="85"/>
                  </a:lnTo>
                  <a:lnTo>
                    <a:pt x="50" y="87"/>
                  </a:lnTo>
                  <a:lnTo>
                    <a:pt x="51" y="87"/>
                  </a:lnTo>
                  <a:lnTo>
                    <a:pt x="53" y="85"/>
                  </a:lnTo>
                  <a:lnTo>
                    <a:pt x="55" y="83"/>
                  </a:lnTo>
                  <a:lnTo>
                    <a:pt x="56" y="80"/>
                  </a:lnTo>
                  <a:lnTo>
                    <a:pt x="56" y="79"/>
                  </a:lnTo>
                  <a:lnTo>
                    <a:pt x="55" y="77"/>
                  </a:lnTo>
                  <a:lnTo>
                    <a:pt x="53" y="74"/>
                  </a:lnTo>
                  <a:lnTo>
                    <a:pt x="51" y="72"/>
                  </a:lnTo>
                  <a:lnTo>
                    <a:pt x="48" y="71"/>
                  </a:lnTo>
                  <a:lnTo>
                    <a:pt x="45" y="69"/>
                  </a:lnTo>
                  <a:lnTo>
                    <a:pt x="43" y="66"/>
                  </a:lnTo>
                  <a:lnTo>
                    <a:pt x="40" y="64"/>
                  </a:lnTo>
                  <a:lnTo>
                    <a:pt x="39" y="64"/>
                  </a:lnTo>
                  <a:lnTo>
                    <a:pt x="39" y="61"/>
                  </a:lnTo>
                  <a:lnTo>
                    <a:pt x="39" y="56"/>
                  </a:lnTo>
                  <a:lnTo>
                    <a:pt x="39" y="51"/>
                  </a:lnTo>
                  <a:lnTo>
                    <a:pt x="40" y="45"/>
                  </a:lnTo>
                  <a:lnTo>
                    <a:pt x="39" y="32"/>
                  </a:lnTo>
                  <a:lnTo>
                    <a:pt x="39" y="26"/>
                  </a:lnTo>
                  <a:lnTo>
                    <a:pt x="39" y="19"/>
                  </a:lnTo>
                  <a:lnTo>
                    <a:pt x="37" y="15"/>
                  </a:lnTo>
                  <a:lnTo>
                    <a:pt x="35" y="10"/>
                  </a:lnTo>
                  <a:lnTo>
                    <a:pt x="32" y="5"/>
                  </a:lnTo>
                  <a:lnTo>
                    <a:pt x="29" y="2"/>
                  </a:lnTo>
                  <a:lnTo>
                    <a:pt x="26" y="0"/>
                  </a:lnTo>
                  <a:lnTo>
                    <a:pt x="24" y="0"/>
                  </a:lnTo>
                  <a:lnTo>
                    <a:pt x="21" y="0"/>
                  </a:lnTo>
                  <a:lnTo>
                    <a:pt x="18" y="2"/>
                  </a:lnTo>
                  <a:lnTo>
                    <a:pt x="16" y="2"/>
                  </a:lnTo>
                  <a:lnTo>
                    <a:pt x="13" y="3"/>
                  </a:lnTo>
                  <a:lnTo>
                    <a:pt x="8" y="7"/>
                  </a:lnTo>
                  <a:close/>
                </a:path>
              </a:pathLst>
            </a:custGeom>
            <a:solidFill>
              <a:srgbClr val="5EA4F8">
                <a:alpha val="56078"/>
              </a:srgbClr>
            </a:solidFill>
            <a:ln w="9525">
              <a:noFill/>
              <a:round/>
              <a:headEnd/>
              <a:tailEnd/>
            </a:ln>
          </p:spPr>
          <p:txBody>
            <a:bodyPr/>
            <a:lstStyle/>
            <a:p>
              <a:endParaRPr lang="zh-TW" altLang="en-US"/>
            </a:p>
          </p:txBody>
        </p:sp>
        <p:sp>
          <p:nvSpPr>
            <p:cNvPr id="61467" name="Freeform 17"/>
            <p:cNvSpPr>
              <a:spLocks/>
            </p:cNvSpPr>
            <p:nvPr/>
          </p:nvSpPr>
          <p:spPr bwMode="auto">
            <a:xfrm>
              <a:off x="3073" y="1608"/>
              <a:ext cx="43" cy="174"/>
            </a:xfrm>
            <a:custGeom>
              <a:avLst/>
              <a:gdLst>
                <a:gd name="T0" fmla="*/ 27 w 43"/>
                <a:gd name="T1" fmla="*/ 2 h 174"/>
                <a:gd name="T2" fmla="*/ 27 w 43"/>
                <a:gd name="T3" fmla="*/ 3 h 174"/>
                <a:gd name="T4" fmla="*/ 24 w 43"/>
                <a:gd name="T5" fmla="*/ 8 h 174"/>
                <a:gd name="T6" fmla="*/ 22 w 43"/>
                <a:gd name="T7" fmla="*/ 18 h 174"/>
                <a:gd name="T8" fmla="*/ 19 w 43"/>
                <a:gd name="T9" fmla="*/ 22 h 174"/>
                <a:gd name="T10" fmla="*/ 19 w 43"/>
                <a:gd name="T11" fmla="*/ 26 h 174"/>
                <a:gd name="T12" fmla="*/ 17 w 43"/>
                <a:gd name="T13" fmla="*/ 27 h 174"/>
                <a:gd name="T14" fmla="*/ 16 w 43"/>
                <a:gd name="T15" fmla="*/ 32 h 174"/>
                <a:gd name="T16" fmla="*/ 16 w 43"/>
                <a:gd name="T17" fmla="*/ 34 h 174"/>
                <a:gd name="T18" fmla="*/ 14 w 43"/>
                <a:gd name="T19" fmla="*/ 51 h 174"/>
                <a:gd name="T20" fmla="*/ 13 w 43"/>
                <a:gd name="T21" fmla="*/ 66 h 174"/>
                <a:gd name="T22" fmla="*/ 11 w 43"/>
                <a:gd name="T23" fmla="*/ 78 h 174"/>
                <a:gd name="T24" fmla="*/ 8 w 43"/>
                <a:gd name="T25" fmla="*/ 94 h 174"/>
                <a:gd name="T26" fmla="*/ 6 w 43"/>
                <a:gd name="T27" fmla="*/ 122 h 174"/>
                <a:gd name="T28" fmla="*/ 5 w 43"/>
                <a:gd name="T29" fmla="*/ 133 h 174"/>
                <a:gd name="T30" fmla="*/ 1 w 43"/>
                <a:gd name="T31" fmla="*/ 141 h 174"/>
                <a:gd name="T32" fmla="*/ 0 w 43"/>
                <a:gd name="T33" fmla="*/ 144 h 174"/>
                <a:gd name="T34" fmla="*/ 0 w 43"/>
                <a:gd name="T35" fmla="*/ 147 h 174"/>
                <a:gd name="T36" fmla="*/ 0 w 43"/>
                <a:gd name="T37" fmla="*/ 160 h 174"/>
                <a:gd name="T38" fmla="*/ 1 w 43"/>
                <a:gd name="T39" fmla="*/ 171 h 174"/>
                <a:gd name="T40" fmla="*/ 3 w 43"/>
                <a:gd name="T41" fmla="*/ 174 h 174"/>
                <a:gd name="T42" fmla="*/ 6 w 43"/>
                <a:gd name="T43" fmla="*/ 174 h 174"/>
                <a:gd name="T44" fmla="*/ 11 w 43"/>
                <a:gd name="T45" fmla="*/ 171 h 174"/>
                <a:gd name="T46" fmla="*/ 14 w 43"/>
                <a:gd name="T47" fmla="*/ 165 h 174"/>
                <a:gd name="T48" fmla="*/ 16 w 43"/>
                <a:gd name="T49" fmla="*/ 161 h 174"/>
                <a:gd name="T50" fmla="*/ 14 w 43"/>
                <a:gd name="T51" fmla="*/ 158 h 174"/>
                <a:gd name="T52" fmla="*/ 13 w 43"/>
                <a:gd name="T53" fmla="*/ 157 h 174"/>
                <a:gd name="T54" fmla="*/ 14 w 43"/>
                <a:gd name="T55" fmla="*/ 157 h 174"/>
                <a:gd name="T56" fmla="*/ 16 w 43"/>
                <a:gd name="T57" fmla="*/ 157 h 174"/>
                <a:gd name="T58" fmla="*/ 22 w 43"/>
                <a:gd name="T59" fmla="*/ 155 h 174"/>
                <a:gd name="T60" fmla="*/ 25 w 43"/>
                <a:gd name="T61" fmla="*/ 145 h 174"/>
                <a:gd name="T62" fmla="*/ 29 w 43"/>
                <a:gd name="T63" fmla="*/ 138 h 174"/>
                <a:gd name="T64" fmla="*/ 30 w 43"/>
                <a:gd name="T65" fmla="*/ 128 h 174"/>
                <a:gd name="T66" fmla="*/ 35 w 43"/>
                <a:gd name="T67" fmla="*/ 118 h 174"/>
                <a:gd name="T68" fmla="*/ 37 w 43"/>
                <a:gd name="T69" fmla="*/ 83 h 174"/>
                <a:gd name="T70" fmla="*/ 38 w 43"/>
                <a:gd name="T71" fmla="*/ 70 h 174"/>
                <a:gd name="T72" fmla="*/ 41 w 43"/>
                <a:gd name="T73" fmla="*/ 62 h 174"/>
                <a:gd name="T74" fmla="*/ 43 w 43"/>
                <a:gd name="T75" fmla="*/ 58 h 174"/>
                <a:gd name="T76" fmla="*/ 43 w 43"/>
                <a:gd name="T77" fmla="*/ 56 h 174"/>
                <a:gd name="T78" fmla="*/ 43 w 43"/>
                <a:gd name="T79" fmla="*/ 45 h 174"/>
                <a:gd name="T80" fmla="*/ 41 w 43"/>
                <a:gd name="T81" fmla="*/ 34 h 174"/>
                <a:gd name="T82" fmla="*/ 27 w 43"/>
                <a:gd name="T83" fmla="*/ 0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
                <a:gd name="T127" fmla="*/ 0 h 174"/>
                <a:gd name="T128" fmla="*/ 43 w 43"/>
                <a:gd name="T129" fmla="*/ 174 h 1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 h="174">
                  <a:moveTo>
                    <a:pt x="27" y="0"/>
                  </a:moveTo>
                  <a:lnTo>
                    <a:pt x="27" y="2"/>
                  </a:lnTo>
                  <a:lnTo>
                    <a:pt x="27" y="3"/>
                  </a:lnTo>
                  <a:lnTo>
                    <a:pt x="25" y="5"/>
                  </a:lnTo>
                  <a:lnTo>
                    <a:pt x="24" y="8"/>
                  </a:lnTo>
                  <a:lnTo>
                    <a:pt x="24" y="13"/>
                  </a:lnTo>
                  <a:lnTo>
                    <a:pt x="22" y="18"/>
                  </a:lnTo>
                  <a:lnTo>
                    <a:pt x="21" y="21"/>
                  </a:lnTo>
                  <a:lnTo>
                    <a:pt x="19" y="22"/>
                  </a:lnTo>
                  <a:lnTo>
                    <a:pt x="19" y="24"/>
                  </a:lnTo>
                  <a:lnTo>
                    <a:pt x="19" y="26"/>
                  </a:lnTo>
                  <a:lnTo>
                    <a:pt x="17" y="27"/>
                  </a:lnTo>
                  <a:lnTo>
                    <a:pt x="17" y="30"/>
                  </a:lnTo>
                  <a:lnTo>
                    <a:pt x="16" y="32"/>
                  </a:lnTo>
                  <a:lnTo>
                    <a:pt x="16" y="34"/>
                  </a:lnTo>
                  <a:lnTo>
                    <a:pt x="16" y="43"/>
                  </a:lnTo>
                  <a:lnTo>
                    <a:pt x="14" y="51"/>
                  </a:lnTo>
                  <a:lnTo>
                    <a:pt x="14" y="59"/>
                  </a:lnTo>
                  <a:lnTo>
                    <a:pt x="13" y="66"/>
                  </a:lnTo>
                  <a:lnTo>
                    <a:pt x="13" y="72"/>
                  </a:lnTo>
                  <a:lnTo>
                    <a:pt x="11" y="78"/>
                  </a:lnTo>
                  <a:lnTo>
                    <a:pt x="9" y="86"/>
                  </a:lnTo>
                  <a:lnTo>
                    <a:pt x="8" y="94"/>
                  </a:lnTo>
                  <a:lnTo>
                    <a:pt x="6" y="112"/>
                  </a:lnTo>
                  <a:lnTo>
                    <a:pt x="6" y="122"/>
                  </a:lnTo>
                  <a:lnTo>
                    <a:pt x="5" y="130"/>
                  </a:lnTo>
                  <a:lnTo>
                    <a:pt x="5" y="133"/>
                  </a:lnTo>
                  <a:lnTo>
                    <a:pt x="5" y="134"/>
                  </a:lnTo>
                  <a:lnTo>
                    <a:pt x="1" y="141"/>
                  </a:lnTo>
                  <a:lnTo>
                    <a:pt x="1" y="142"/>
                  </a:lnTo>
                  <a:lnTo>
                    <a:pt x="0" y="144"/>
                  </a:lnTo>
                  <a:lnTo>
                    <a:pt x="0" y="145"/>
                  </a:lnTo>
                  <a:lnTo>
                    <a:pt x="0" y="147"/>
                  </a:lnTo>
                  <a:lnTo>
                    <a:pt x="0" y="153"/>
                  </a:lnTo>
                  <a:lnTo>
                    <a:pt x="0" y="160"/>
                  </a:lnTo>
                  <a:lnTo>
                    <a:pt x="0" y="168"/>
                  </a:lnTo>
                  <a:lnTo>
                    <a:pt x="1" y="171"/>
                  </a:lnTo>
                  <a:lnTo>
                    <a:pt x="3" y="174"/>
                  </a:lnTo>
                  <a:lnTo>
                    <a:pt x="6" y="174"/>
                  </a:lnTo>
                  <a:lnTo>
                    <a:pt x="9" y="173"/>
                  </a:lnTo>
                  <a:lnTo>
                    <a:pt x="11" y="171"/>
                  </a:lnTo>
                  <a:lnTo>
                    <a:pt x="13" y="168"/>
                  </a:lnTo>
                  <a:lnTo>
                    <a:pt x="14" y="165"/>
                  </a:lnTo>
                  <a:lnTo>
                    <a:pt x="14" y="163"/>
                  </a:lnTo>
                  <a:lnTo>
                    <a:pt x="16" y="161"/>
                  </a:lnTo>
                  <a:lnTo>
                    <a:pt x="14" y="160"/>
                  </a:lnTo>
                  <a:lnTo>
                    <a:pt x="14" y="158"/>
                  </a:lnTo>
                  <a:lnTo>
                    <a:pt x="13" y="157"/>
                  </a:lnTo>
                  <a:lnTo>
                    <a:pt x="14" y="157"/>
                  </a:lnTo>
                  <a:lnTo>
                    <a:pt x="16" y="157"/>
                  </a:lnTo>
                  <a:lnTo>
                    <a:pt x="19" y="155"/>
                  </a:lnTo>
                  <a:lnTo>
                    <a:pt x="22" y="155"/>
                  </a:lnTo>
                  <a:lnTo>
                    <a:pt x="24" y="150"/>
                  </a:lnTo>
                  <a:lnTo>
                    <a:pt x="25" y="145"/>
                  </a:lnTo>
                  <a:lnTo>
                    <a:pt x="27" y="141"/>
                  </a:lnTo>
                  <a:lnTo>
                    <a:pt x="29" y="138"/>
                  </a:lnTo>
                  <a:lnTo>
                    <a:pt x="30" y="133"/>
                  </a:lnTo>
                  <a:lnTo>
                    <a:pt x="30" y="128"/>
                  </a:lnTo>
                  <a:lnTo>
                    <a:pt x="33" y="123"/>
                  </a:lnTo>
                  <a:lnTo>
                    <a:pt x="35" y="118"/>
                  </a:lnTo>
                  <a:lnTo>
                    <a:pt x="37" y="96"/>
                  </a:lnTo>
                  <a:lnTo>
                    <a:pt x="37" y="83"/>
                  </a:lnTo>
                  <a:lnTo>
                    <a:pt x="38" y="72"/>
                  </a:lnTo>
                  <a:lnTo>
                    <a:pt x="38" y="70"/>
                  </a:lnTo>
                  <a:lnTo>
                    <a:pt x="40" y="67"/>
                  </a:lnTo>
                  <a:lnTo>
                    <a:pt x="41" y="62"/>
                  </a:lnTo>
                  <a:lnTo>
                    <a:pt x="41" y="59"/>
                  </a:lnTo>
                  <a:lnTo>
                    <a:pt x="43" y="58"/>
                  </a:lnTo>
                  <a:lnTo>
                    <a:pt x="43" y="56"/>
                  </a:lnTo>
                  <a:lnTo>
                    <a:pt x="43" y="50"/>
                  </a:lnTo>
                  <a:lnTo>
                    <a:pt x="43" y="45"/>
                  </a:lnTo>
                  <a:lnTo>
                    <a:pt x="43" y="38"/>
                  </a:lnTo>
                  <a:lnTo>
                    <a:pt x="41" y="34"/>
                  </a:lnTo>
                  <a:lnTo>
                    <a:pt x="27" y="0"/>
                  </a:lnTo>
                  <a:close/>
                </a:path>
              </a:pathLst>
            </a:custGeom>
            <a:solidFill>
              <a:srgbClr val="5EA4F8">
                <a:alpha val="56078"/>
              </a:srgbClr>
            </a:solidFill>
            <a:ln w="9525">
              <a:noFill/>
              <a:round/>
              <a:headEnd/>
              <a:tailEnd/>
            </a:ln>
          </p:spPr>
          <p:txBody>
            <a:bodyPr/>
            <a:lstStyle/>
            <a:p>
              <a:endParaRPr lang="zh-TW" altLang="en-US"/>
            </a:p>
          </p:txBody>
        </p:sp>
        <p:sp>
          <p:nvSpPr>
            <p:cNvPr id="61468" name="Freeform 18"/>
            <p:cNvSpPr>
              <a:spLocks/>
            </p:cNvSpPr>
            <p:nvPr/>
          </p:nvSpPr>
          <p:spPr bwMode="auto">
            <a:xfrm>
              <a:off x="2898" y="1784"/>
              <a:ext cx="234" cy="268"/>
            </a:xfrm>
            <a:custGeom>
              <a:avLst/>
              <a:gdLst>
                <a:gd name="T0" fmla="*/ 184 w 234"/>
                <a:gd name="T1" fmla="*/ 5 h 268"/>
                <a:gd name="T2" fmla="*/ 168 w 234"/>
                <a:gd name="T3" fmla="*/ 17 h 268"/>
                <a:gd name="T4" fmla="*/ 160 w 234"/>
                <a:gd name="T5" fmla="*/ 22 h 268"/>
                <a:gd name="T6" fmla="*/ 157 w 234"/>
                <a:gd name="T7" fmla="*/ 38 h 268"/>
                <a:gd name="T8" fmla="*/ 157 w 234"/>
                <a:gd name="T9" fmla="*/ 67 h 268"/>
                <a:gd name="T10" fmla="*/ 149 w 234"/>
                <a:gd name="T11" fmla="*/ 80 h 268"/>
                <a:gd name="T12" fmla="*/ 135 w 234"/>
                <a:gd name="T13" fmla="*/ 104 h 268"/>
                <a:gd name="T14" fmla="*/ 120 w 234"/>
                <a:gd name="T15" fmla="*/ 118 h 268"/>
                <a:gd name="T16" fmla="*/ 114 w 234"/>
                <a:gd name="T17" fmla="*/ 128 h 268"/>
                <a:gd name="T18" fmla="*/ 92 w 234"/>
                <a:gd name="T19" fmla="*/ 153 h 268"/>
                <a:gd name="T20" fmla="*/ 80 w 234"/>
                <a:gd name="T21" fmla="*/ 161 h 268"/>
                <a:gd name="T22" fmla="*/ 52 w 234"/>
                <a:gd name="T23" fmla="*/ 165 h 268"/>
                <a:gd name="T24" fmla="*/ 48 w 234"/>
                <a:gd name="T25" fmla="*/ 176 h 268"/>
                <a:gd name="T26" fmla="*/ 45 w 234"/>
                <a:gd name="T27" fmla="*/ 182 h 268"/>
                <a:gd name="T28" fmla="*/ 37 w 234"/>
                <a:gd name="T29" fmla="*/ 188 h 268"/>
                <a:gd name="T30" fmla="*/ 36 w 234"/>
                <a:gd name="T31" fmla="*/ 211 h 268"/>
                <a:gd name="T32" fmla="*/ 32 w 234"/>
                <a:gd name="T33" fmla="*/ 219 h 268"/>
                <a:gd name="T34" fmla="*/ 26 w 234"/>
                <a:gd name="T35" fmla="*/ 214 h 268"/>
                <a:gd name="T36" fmla="*/ 13 w 234"/>
                <a:gd name="T37" fmla="*/ 204 h 268"/>
                <a:gd name="T38" fmla="*/ 4 w 234"/>
                <a:gd name="T39" fmla="*/ 224 h 268"/>
                <a:gd name="T40" fmla="*/ 0 w 234"/>
                <a:gd name="T41" fmla="*/ 246 h 268"/>
                <a:gd name="T42" fmla="*/ 5 w 234"/>
                <a:gd name="T43" fmla="*/ 264 h 268"/>
                <a:gd name="T44" fmla="*/ 21 w 234"/>
                <a:gd name="T45" fmla="*/ 267 h 268"/>
                <a:gd name="T46" fmla="*/ 31 w 234"/>
                <a:gd name="T47" fmla="*/ 246 h 268"/>
                <a:gd name="T48" fmla="*/ 39 w 234"/>
                <a:gd name="T49" fmla="*/ 225 h 268"/>
                <a:gd name="T50" fmla="*/ 52 w 234"/>
                <a:gd name="T51" fmla="*/ 228 h 268"/>
                <a:gd name="T52" fmla="*/ 53 w 234"/>
                <a:gd name="T53" fmla="*/ 238 h 268"/>
                <a:gd name="T54" fmla="*/ 58 w 234"/>
                <a:gd name="T55" fmla="*/ 238 h 268"/>
                <a:gd name="T56" fmla="*/ 64 w 234"/>
                <a:gd name="T57" fmla="*/ 225 h 268"/>
                <a:gd name="T58" fmla="*/ 77 w 234"/>
                <a:gd name="T59" fmla="*/ 195 h 268"/>
                <a:gd name="T60" fmla="*/ 88 w 234"/>
                <a:gd name="T61" fmla="*/ 182 h 268"/>
                <a:gd name="T62" fmla="*/ 108 w 234"/>
                <a:gd name="T63" fmla="*/ 184 h 268"/>
                <a:gd name="T64" fmla="*/ 109 w 234"/>
                <a:gd name="T65" fmla="*/ 187 h 268"/>
                <a:gd name="T66" fmla="*/ 104 w 234"/>
                <a:gd name="T67" fmla="*/ 192 h 268"/>
                <a:gd name="T68" fmla="*/ 111 w 234"/>
                <a:gd name="T69" fmla="*/ 195 h 268"/>
                <a:gd name="T70" fmla="*/ 122 w 234"/>
                <a:gd name="T71" fmla="*/ 185 h 268"/>
                <a:gd name="T72" fmla="*/ 133 w 234"/>
                <a:gd name="T73" fmla="*/ 171 h 268"/>
                <a:gd name="T74" fmla="*/ 143 w 234"/>
                <a:gd name="T75" fmla="*/ 161 h 268"/>
                <a:gd name="T76" fmla="*/ 160 w 234"/>
                <a:gd name="T77" fmla="*/ 157 h 268"/>
                <a:gd name="T78" fmla="*/ 178 w 234"/>
                <a:gd name="T79" fmla="*/ 144 h 268"/>
                <a:gd name="T80" fmla="*/ 181 w 234"/>
                <a:gd name="T81" fmla="*/ 109 h 268"/>
                <a:gd name="T82" fmla="*/ 184 w 234"/>
                <a:gd name="T83" fmla="*/ 67 h 268"/>
                <a:gd name="T84" fmla="*/ 197 w 234"/>
                <a:gd name="T85" fmla="*/ 32 h 268"/>
                <a:gd name="T86" fmla="*/ 220 w 234"/>
                <a:gd name="T87" fmla="*/ 17 h 268"/>
                <a:gd name="T88" fmla="*/ 228 w 234"/>
                <a:gd name="T89" fmla="*/ 19 h 268"/>
                <a:gd name="T90" fmla="*/ 234 w 234"/>
                <a:gd name="T91" fmla="*/ 14 h 268"/>
                <a:gd name="T92" fmla="*/ 231 w 234"/>
                <a:gd name="T93" fmla="*/ 9 h 268"/>
                <a:gd name="T94" fmla="*/ 220 w 234"/>
                <a:gd name="T95" fmla="*/ 5 h 268"/>
                <a:gd name="T96" fmla="*/ 199 w 234"/>
                <a:gd name="T97" fmla="*/ 0 h 268"/>
                <a:gd name="T98" fmla="*/ 192 w 234"/>
                <a:gd name="T99" fmla="*/ 0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4"/>
                <a:gd name="T151" fmla="*/ 0 h 268"/>
                <a:gd name="T152" fmla="*/ 234 w 234"/>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4" h="268">
                  <a:moveTo>
                    <a:pt x="192" y="0"/>
                  </a:moveTo>
                  <a:lnTo>
                    <a:pt x="191" y="1"/>
                  </a:lnTo>
                  <a:lnTo>
                    <a:pt x="188" y="3"/>
                  </a:lnTo>
                  <a:lnTo>
                    <a:pt x="184" y="5"/>
                  </a:lnTo>
                  <a:lnTo>
                    <a:pt x="181" y="8"/>
                  </a:lnTo>
                  <a:lnTo>
                    <a:pt x="173" y="13"/>
                  </a:lnTo>
                  <a:lnTo>
                    <a:pt x="170" y="14"/>
                  </a:lnTo>
                  <a:lnTo>
                    <a:pt x="168" y="17"/>
                  </a:lnTo>
                  <a:lnTo>
                    <a:pt x="165" y="19"/>
                  </a:lnTo>
                  <a:lnTo>
                    <a:pt x="162" y="21"/>
                  </a:lnTo>
                  <a:lnTo>
                    <a:pt x="160" y="22"/>
                  </a:lnTo>
                  <a:lnTo>
                    <a:pt x="159" y="22"/>
                  </a:lnTo>
                  <a:lnTo>
                    <a:pt x="159" y="25"/>
                  </a:lnTo>
                  <a:lnTo>
                    <a:pt x="157" y="30"/>
                  </a:lnTo>
                  <a:lnTo>
                    <a:pt x="157" y="38"/>
                  </a:lnTo>
                  <a:lnTo>
                    <a:pt x="157" y="46"/>
                  </a:lnTo>
                  <a:lnTo>
                    <a:pt x="159" y="54"/>
                  </a:lnTo>
                  <a:lnTo>
                    <a:pt x="157" y="62"/>
                  </a:lnTo>
                  <a:lnTo>
                    <a:pt x="157" y="67"/>
                  </a:lnTo>
                  <a:lnTo>
                    <a:pt x="156" y="70"/>
                  </a:lnTo>
                  <a:lnTo>
                    <a:pt x="154" y="73"/>
                  </a:lnTo>
                  <a:lnTo>
                    <a:pt x="152" y="77"/>
                  </a:lnTo>
                  <a:lnTo>
                    <a:pt x="149" y="80"/>
                  </a:lnTo>
                  <a:lnTo>
                    <a:pt x="146" y="83"/>
                  </a:lnTo>
                  <a:lnTo>
                    <a:pt x="143" y="88"/>
                  </a:lnTo>
                  <a:lnTo>
                    <a:pt x="140" y="93"/>
                  </a:lnTo>
                  <a:lnTo>
                    <a:pt x="135" y="104"/>
                  </a:lnTo>
                  <a:lnTo>
                    <a:pt x="133" y="109"/>
                  </a:lnTo>
                  <a:lnTo>
                    <a:pt x="130" y="113"/>
                  </a:lnTo>
                  <a:lnTo>
                    <a:pt x="125" y="117"/>
                  </a:lnTo>
                  <a:lnTo>
                    <a:pt x="120" y="118"/>
                  </a:lnTo>
                  <a:lnTo>
                    <a:pt x="120" y="120"/>
                  </a:lnTo>
                  <a:lnTo>
                    <a:pt x="119" y="123"/>
                  </a:lnTo>
                  <a:lnTo>
                    <a:pt x="116" y="125"/>
                  </a:lnTo>
                  <a:lnTo>
                    <a:pt x="114" y="128"/>
                  </a:lnTo>
                  <a:lnTo>
                    <a:pt x="108" y="136"/>
                  </a:lnTo>
                  <a:lnTo>
                    <a:pt x="101" y="142"/>
                  </a:lnTo>
                  <a:lnTo>
                    <a:pt x="95" y="150"/>
                  </a:lnTo>
                  <a:lnTo>
                    <a:pt x="92" y="153"/>
                  </a:lnTo>
                  <a:lnTo>
                    <a:pt x="88" y="157"/>
                  </a:lnTo>
                  <a:lnTo>
                    <a:pt x="85" y="158"/>
                  </a:lnTo>
                  <a:lnTo>
                    <a:pt x="84" y="160"/>
                  </a:lnTo>
                  <a:lnTo>
                    <a:pt x="80" y="161"/>
                  </a:lnTo>
                  <a:lnTo>
                    <a:pt x="80" y="163"/>
                  </a:lnTo>
                  <a:lnTo>
                    <a:pt x="72" y="163"/>
                  </a:lnTo>
                  <a:lnTo>
                    <a:pt x="66" y="165"/>
                  </a:lnTo>
                  <a:lnTo>
                    <a:pt x="52" y="165"/>
                  </a:lnTo>
                  <a:lnTo>
                    <a:pt x="52" y="169"/>
                  </a:lnTo>
                  <a:lnTo>
                    <a:pt x="50" y="171"/>
                  </a:lnTo>
                  <a:lnTo>
                    <a:pt x="50" y="174"/>
                  </a:lnTo>
                  <a:lnTo>
                    <a:pt x="48" y="176"/>
                  </a:lnTo>
                  <a:lnTo>
                    <a:pt x="48" y="179"/>
                  </a:lnTo>
                  <a:lnTo>
                    <a:pt x="48" y="180"/>
                  </a:lnTo>
                  <a:lnTo>
                    <a:pt x="47" y="182"/>
                  </a:lnTo>
                  <a:lnTo>
                    <a:pt x="45" y="182"/>
                  </a:lnTo>
                  <a:lnTo>
                    <a:pt x="42" y="184"/>
                  </a:lnTo>
                  <a:lnTo>
                    <a:pt x="40" y="184"/>
                  </a:lnTo>
                  <a:lnTo>
                    <a:pt x="39" y="185"/>
                  </a:lnTo>
                  <a:lnTo>
                    <a:pt x="37" y="188"/>
                  </a:lnTo>
                  <a:lnTo>
                    <a:pt x="37" y="193"/>
                  </a:lnTo>
                  <a:lnTo>
                    <a:pt x="37" y="201"/>
                  </a:lnTo>
                  <a:lnTo>
                    <a:pt x="36" y="208"/>
                  </a:lnTo>
                  <a:lnTo>
                    <a:pt x="36" y="211"/>
                  </a:lnTo>
                  <a:lnTo>
                    <a:pt x="34" y="216"/>
                  </a:lnTo>
                  <a:lnTo>
                    <a:pt x="34" y="217"/>
                  </a:lnTo>
                  <a:lnTo>
                    <a:pt x="32" y="219"/>
                  </a:lnTo>
                  <a:lnTo>
                    <a:pt x="31" y="219"/>
                  </a:lnTo>
                  <a:lnTo>
                    <a:pt x="29" y="217"/>
                  </a:lnTo>
                  <a:lnTo>
                    <a:pt x="28" y="216"/>
                  </a:lnTo>
                  <a:lnTo>
                    <a:pt x="26" y="214"/>
                  </a:lnTo>
                  <a:lnTo>
                    <a:pt x="23" y="211"/>
                  </a:lnTo>
                  <a:lnTo>
                    <a:pt x="20" y="209"/>
                  </a:lnTo>
                  <a:lnTo>
                    <a:pt x="16" y="206"/>
                  </a:lnTo>
                  <a:lnTo>
                    <a:pt x="13" y="204"/>
                  </a:lnTo>
                  <a:lnTo>
                    <a:pt x="12" y="208"/>
                  </a:lnTo>
                  <a:lnTo>
                    <a:pt x="8" y="212"/>
                  </a:lnTo>
                  <a:lnTo>
                    <a:pt x="7" y="217"/>
                  </a:lnTo>
                  <a:lnTo>
                    <a:pt x="4" y="224"/>
                  </a:lnTo>
                  <a:lnTo>
                    <a:pt x="2" y="228"/>
                  </a:lnTo>
                  <a:lnTo>
                    <a:pt x="2" y="235"/>
                  </a:lnTo>
                  <a:lnTo>
                    <a:pt x="0" y="241"/>
                  </a:lnTo>
                  <a:lnTo>
                    <a:pt x="0" y="246"/>
                  </a:lnTo>
                  <a:lnTo>
                    <a:pt x="0" y="251"/>
                  </a:lnTo>
                  <a:lnTo>
                    <a:pt x="0" y="256"/>
                  </a:lnTo>
                  <a:lnTo>
                    <a:pt x="2" y="260"/>
                  </a:lnTo>
                  <a:lnTo>
                    <a:pt x="5" y="264"/>
                  </a:lnTo>
                  <a:lnTo>
                    <a:pt x="7" y="265"/>
                  </a:lnTo>
                  <a:lnTo>
                    <a:pt x="12" y="267"/>
                  </a:lnTo>
                  <a:lnTo>
                    <a:pt x="16" y="268"/>
                  </a:lnTo>
                  <a:lnTo>
                    <a:pt x="21" y="267"/>
                  </a:lnTo>
                  <a:lnTo>
                    <a:pt x="24" y="262"/>
                  </a:lnTo>
                  <a:lnTo>
                    <a:pt x="28" y="257"/>
                  </a:lnTo>
                  <a:lnTo>
                    <a:pt x="29" y="251"/>
                  </a:lnTo>
                  <a:lnTo>
                    <a:pt x="31" y="246"/>
                  </a:lnTo>
                  <a:lnTo>
                    <a:pt x="31" y="241"/>
                  </a:lnTo>
                  <a:lnTo>
                    <a:pt x="32" y="236"/>
                  </a:lnTo>
                  <a:lnTo>
                    <a:pt x="36" y="230"/>
                  </a:lnTo>
                  <a:lnTo>
                    <a:pt x="39" y="225"/>
                  </a:lnTo>
                  <a:lnTo>
                    <a:pt x="42" y="227"/>
                  </a:lnTo>
                  <a:lnTo>
                    <a:pt x="45" y="227"/>
                  </a:lnTo>
                  <a:lnTo>
                    <a:pt x="48" y="227"/>
                  </a:lnTo>
                  <a:lnTo>
                    <a:pt x="52" y="228"/>
                  </a:lnTo>
                  <a:lnTo>
                    <a:pt x="53" y="230"/>
                  </a:lnTo>
                  <a:lnTo>
                    <a:pt x="53" y="232"/>
                  </a:lnTo>
                  <a:lnTo>
                    <a:pt x="53" y="236"/>
                  </a:lnTo>
                  <a:lnTo>
                    <a:pt x="53" y="238"/>
                  </a:lnTo>
                  <a:lnTo>
                    <a:pt x="53" y="240"/>
                  </a:lnTo>
                  <a:lnTo>
                    <a:pt x="55" y="240"/>
                  </a:lnTo>
                  <a:lnTo>
                    <a:pt x="58" y="238"/>
                  </a:lnTo>
                  <a:lnTo>
                    <a:pt x="60" y="236"/>
                  </a:lnTo>
                  <a:lnTo>
                    <a:pt x="61" y="233"/>
                  </a:lnTo>
                  <a:lnTo>
                    <a:pt x="63" y="230"/>
                  </a:lnTo>
                  <a:lnTo>
                    <a:pt x="64" y="225"/>
                  </a:lnTo>
                  <a:lnTo>
                    <a:pt x="66" y="222"/>
                  </a:lnTo>
                  <a:lnTo>
                    <a:pt x="69" y="212"/>
                  </a:lnTo>
                  <a:lnTo>
                    <a:pt x="72" y="204"/>
                  </a:lnTo>
                  <a:lnTo>
                    <a:pt x="77" y="195"/>
                  </a:lnTo>
                  <a:lnTo>
                    <a:pt x="79" y="192"/>
                  </a:lnTo>
                  <a:lnTo>
                    <a:pt x="82" y="187"/>
                  </a:lnTo>
                  <a:lnTo>
                    <a:pt x="85" y="184"/>
                  </a:lnTo>
                  <a:lnTo>
                    <a:pt x="88" y="182"/>
                  </a:lnTo>
                  <a:lnTo>
                    <a:pt x="93" y="182"/>
                  </a:lnTo>
                  <a:lnTo>
                    <a:pt x="100" y="182"/>
                  </a:lnTo>
                  <a:lnTo>
                    <a:pt x="104" y="182"/>
                  </a:lnTo>
                  <a:lnTo>
                    <a:pt x="108" y="184"/>
                  </a:lnTo>
                  <a:lnTo>
                    <a:pt x="109" y="185"/>
                  </a:lnTo>
                  <a:lnTo>
                    <a:pt x="111" y="185"/>
                  </a:lnTo>
                  <a:lnTo>
                    <a:pt x="111" y="187"/>
                  </a:lnTo>
                  <a:lnTo>
                    <a:pt x="109" y="187"/>
                  </a:lnTo>
                  <a:lnTo>
                    <a:pt x="108" y="188"/>
                  </a:lnTo>
                  <a:lnTo>
                    <a:pt x="106" y="190"/>
                  </a:lnTo>
                  <a:lnTo>
                    <a:pt x="104" y="192"/>
                  </a:lnTo>
                  <a:lnTo>
                    <a:pt x="104" y="193"/>
                  </a:lnTo>
                  <a:lnTo>
                    <a:pt x="106" y="195"/>
                  </a:lnTo>
                  <a:lnTo>
                    <a:pt x="108" y="195"/>
                  </a:lnTo>
                  <a:lnTo>
                    <a:pt x="111" y="195"/>
                  </a:lnTo>
                  <a:lnTo>
                    <a:pt x="112" y="195"/>
                  </a:lnTo>
                  <a:lnTo>
                    <a:pt x="117" y="193"/>
                  </a:lnTo>
                  <a:lnTo>
                    <a:pt x="120" y="188"/>
                  </a:lnTo>
                  <a:lnTo>
                    <a:pt x="122" y="185"/>
                  </a:lnTo>
                  <a:lnTo>
                    <a:pt x="125" y="182"/>
                  </a:lnTo>
                  <a:lnTo>
                    <a:pt x="127" y="179"/>
                  </a:lnTo>
                  <a:lnTo>
                    <a:pt x="130" y="174"/>
                  </a:lnTo>
                  <a:lnTo>
                    <a:pt x="133" y="171"/>
                  </a:lnTo>
                  <a:lnTo>
                    <a:pt x="138" y="168"/>
                  </a:lnTo>
                  <a:lnTo>
                    <a:pt x="140" y="166"/>
                  </a:lnTo>
                  <a:lnTo>
                    <a:pt x="141" y="163"/>
                  </a:lnTo>
                  <a:lnTo>
                    <a:pt x="143" y="161"/>
                  </a:lnTo>
                  <a:lnTo>
                    <a:pt x="146" y="160"/>
                  </a:lnTo>
                  <a:lnTo>
                    <a:pt x="151" y="158"/>
                  </a:lnTo>
                  <a:lnTo>
                    <a:pt x="156" y="158"/>
                  </a:lnTo>
                  <a:lnTo>
                    <a:pt x="160" y="157"/>
                  </a:lnTo>
                  <a:lnTo>
                    <a:pt x="165" y="157"/>
                  </a:lnTo>
                  <a:lnTo>
                    <a:pt x="172" y="155"/>
                  </a:lnTo>
                  <a:lnTo>
                    <a:pt x="176" y="152"/>
                  </a:lnTo>
                  <a:lnTo>
                    <a:pt x="178" y="144"/>
                  </a:lnTo>
                  <a:lnTo>
                    <a:pt x="180" y="136"/>
                  </a:lnTo>
                  <a:lnTo>
                    <a:pt x="180" y="128"/>
                  </a:lnTo>
                  <a:lnTo>
                    <a:pt x="181" y="118"/>
                  </a:lnTo>
                  <a:lnTo>
                    <a:pt x="181" y="109"/>
                  </a:lnTo>
                  <a:lnTo>
                    <a:pt x="181" y="97"/>
                  </a:lnTo>
                  <a:lnTo>
                    <a:pt x="183" y="88"/>
                  </a:lnTo>
                  <a:lnTo>
                    <a:pt x="183" y="77"/>
                  </a:lnTo>
                  <a:lnTo>
                    <a:pt x="184" y="67"/>
                  </a:lnTo>
                  <a:lnTo>
                    <a:pt x="186" y="57"/>
                  </a:lnTo>
                  <a:lnTo>
                    <a:pt x="189" y="48"/>
                  </a:lnTo>
                  <a:lnTo>
                    <a:pt x="192" y="40"/>
                  </a:lnTo>
                  <a:lnTo>
                    <a:pt x="197" y="32"/>
                  </a:lnTo>
                  <a:lnTo>
                    <a:pt x="204" y="25"/>
                  </a:lnTo>
                  <a:lnTo>
                    <a:pt x="212" y="21"/>
                  </a:lnTo>
                  <a:lnTo>
                    <a:pt x="215" y="19"/>
                  </a:lnTo>
                  <a:lnTo>
                    <a:pt x="220" y="17"/>
                  </a:lnTo>
                  <a:lnTo>
                    <a:pt x="223" y="17"/>
                  </a:lnTo>
                  <a:lnTo>
                    <a:pt x="224" y="19"/>
                  </a:lnTo>
                  <a:lnTo>
                    <a:pt x="226" y="19"/>
                  </a:lnTo>
                  <a:lnTo>
                    <a:pt x="228" y="19"/>
                  </a:lnTo>
                  <a:lnTo>
                    <a:pt x="231" y="17"/>
                  </a:lnTo>
                  <a:lnTo>
                    <a:pt x="232" y="16"/>
                  </a:lnTo>
                  <a:lnTo>
                    <a:pt x="234" y="14"/>
                  </a:lnTo>
                  <a:lnTo>
                    <a:pt x="234" y="13"/>
                  </a:lnTo>
                  <a:lnTo>
                    <a:pt x="234" y="11"/>
                  </a:lnTo>
                  <a:lnTo>
                    <a:pt x="232" y="11"/>
                  </a:lnTo>
                  <a:lnTo>
                    <a:pt x="231" y="9"/>
                  </a:lnTo>
                  <a:lnTo>
                    <a:pt x="229" y="9"/>
                  </a:lnTo>
                  <a:lnTo>
                    <a:pt x="226" y="8"/>
                  </a:lnTo>
                  <a:lnTo>
                    <a:pt x="223" y="6"/>
                  </a:lnTo>
                  <a:lnTo>
                    <a:pt x="220" y="5"/>
                  </a:lnTo>
                  <a:lnTo>
                    <a:pt x="213" y="3"/>
                  </a:lnTo>
                  <a:lnTo>
                    <a:pt x="205" y="1"/>
                  </a:lnTo>
                  <a:lnTo>
                    <a:pt x="202" y="0"/>
                  </a:lnTo>
                  <a:lnTo>
                    <a:pt x="199" y="0"/>
                  </a:lnTo>
                  <a:lnTo>
                    <a:pt x="196" y="0"/>
                  </a:lnTo>
                  <a:lnTo>
                    <a:pt x="194" y="0"/>
                  </a:lnTo>
                  <a:lnTo>
                    <a:pt x="192" y="0"/>
                  </a:lnTo>
                  <a:close/>
                </a:path>
              </a:pathLst>
            </a:custGeom>
            <a:solidFill>
              <a:srgbClr val="5EA4F8">
                <a:alpha val="56078"/>
              </a:srgbClr>
            </a:solidFill>
            <a:ln w="9525">
              <a:noFill/>
              <a:round/>
              <a:headEnd/>
              <a:tailEnd/>
            </a:ln>
          </p:spPr>
          <p:txBody>
            <a:bodyPr/>
            <a:lstStyle/>
            <a:p>
              <a:endParaRPr lang="zh-TW" altLang="en-US"/>
            </a:p>
          </p:txBody>
        </p:sp>
        <p:sp>
          <p:nvSpPr>
            <p:cNvPr id="61469" name="Freeform 19"/>
            <p:cNvSpPr>
              <a:spLocks/>
            </p:cNvSpPr>
            <p:nvPr/>
          </p:nvSpPr>
          <p:spPr bwMode="auto">
            <a:xfrm>
              <a:off x="3274" y="2949"/>
              <a:ext cx="165" cy="257"/>
            </a:xfrm>
            <a:custGeom>
              <a:avLst/>
              <a:gdLst>
                <a:gd name="T0" fmla="*/ 106 w 165"/>
                <a:gd name="T1" fmla="*/ 2 h 257"/>
                <a:gd name="T2" fmla="*/ 95 w 165"/>
                <a:gd name="T3" fmla="*/ 7 h 257"/>
                <a:gd name="T4" fmla="*/ 91 w 165"/>
                <a:gd name="T5" fmla="*/ 13 h 257"/>
                <a:gd name="T6" fmla="*/ 88 w 165"/>
                <a:gd name="T7" fmla="*/ 24 h 257"/>
                <a:gd name="T8" fmla="*/ 90 w 165"/>
                <a:gd name="T9" fmla="*/ 31 h 257"/>
                <a:gd name="T10" fmla="*/ 101 w 165"/>
                <a:gd name="T11" fmla="*/ 51 h 257"/>
                <a:gd name="T12" fmla="*/ 104 w 165"/>
                <a:gd name="T13" fmla="*/ 75 h 257"/>
                <a:gd name="T14" fmla="*/ 104 w 165"/>
                <a:gd name="T15" fmla="*/ 93 h 257"/>
                <a:gd name="T16" fmla="*/ 101 w 165"/>
                <a:gd name="T17" fmla="*/ 109 h 257"/>
                <a:gd name="T18" fmla="*/ 95 w 165"/>
                <a:gd name="T19" fmla="*/ 118 h 257"/>
                <a:gd name="T20" fmla="*/ 83 w 165"/>
                <a:gd name="T21" fmla="*/ 130 h 257"/>
                <a:gd name="T22" fmla="*/ 64 w 165"/>
                <a:gd name="T23" fmla="*/ 150 h 257"/>
                <a:gd name="T24" fmla="*/ 55 w 165"/>
                <a:gd name="T25" fmla="*/ 154 h 257"/>
                <a:gd name="T26" fmla="*/ 50 w 165"/>
                <a:gd name="T27" fmla="*/ 155 h 257"/>
                <a:gd name="T28" fmla="*/ 42 w 165"/>
                <a:gd name="T29" fmla="*/ 168 h 257"/>
                <a:gd name="T30" fmla="*/ 23 w 165"/>
                <a:gd name="T31" fmla="*/ 186 h 257"/>
                <a:gd name="T32" fmla="*/ 11 w 165"/>
                <a:gd name="T33" fmla="*/ 206 h 257"/>
                <a:gd name="T34" fmla="*/ 2 w 165"/>
                <a:gd name="T35" fmla="*/ 235 h 257"/>
                <a:gd name="T36" fmla="*/ 3 w 165"/>
                <a:gd name="T37" fmla="*/ 251 h 257"/>
                <a:gd name="T38" fmla="*/ 7 w 165"/>
                <a:gd name="T39" fmla="*/ 257 h 257"/>
                <a:gd name="T40" fmla="*/ 13 w 165"/>
                <a:gd name="T41" fmla="*/ 256 h 257"/>
                <a:gd name="T42" fmla="*/ 18 w 165"/>
                <a:gd name="T43" fmla="*/ 248 h 257"/>
                <a:gd name="T44" fmla="*/ 27 w 165"/>
                <a:gd name="T45" fmla="*/ 232 h 257"/>
                <a:gd name="T46" fmla="*/ 37 w 165"/>
                <a:gd name="T47" fmla="*/ 221 h 257"/>
                <a:gd name="T48" fmla="*/ 47 w 165"/>
                <a:gd name="T49" fmla="*/ 211 h 257"/>
                <a:gd name="T50" fmla="*/ 53 w 165"/>
                <a:gd name="T51" fmla="*/ 208 h 257"/>
                <a:gd name="T52" fmla="*/ 66 w 165"/>
                <a:gd name="T53" fmla="*/ 195 h 257"/>
                <a:gd name="T54" fmla="*/ 74 w 165"/>
                <a:gd name="T55" fmla="*/ 189 h 257"/>
                <a:gd name="T56" fmla="*/ 79 w 165"/>
                <a:gd name="T57" fmla="*/ 181 h 257"/>
                <a:gd name="T58" fmla="*/ 90 w 165"/>
                <a:gd name="T59" fmla="*/ 165 h 257"/>
                <a:gd name="T60" fmla="*/ 99 w 165"/>
                <a:gd name="T61" fmla="*/ 157 h 257"/>
                <a:gd name="T62" fmla="*/ 106 w 165"/>
                <a:gd name="T63" fmla="*/ 150 h 257"/>
                <a:gd name="T64" fmla="*/ 112 w 165"/>
                <a:gd name="T65" fmla="*/ 144 h 257"/>
                <a:gd name="T66" fmla="*/ 115 w 165"/>
                <a:gd name="T67" fmla="*/ 131 h 257"/>
                <a:gd name="T68" fmla="*/ 115 w 165"/>
                <a:gd name="T69" fmla="*/ 123 h 257"/>
                <a:gd name="T70" fmla="*/ 117 w 165"/>
                <a:gd name="T71" fmla="*/ 122 h 257"/>
                <a:gd name="T72" fmla="*/ 119 w 165"/>
                <a:gd name="T73" fmla="*/ 128 h 257"/>
                <a:gd name="T74" fmla="*/ 127 w 165"/>
                <a:gd name="T75" fmla="*/ 134 h 257"/>
                <a:gd name="T76" fmla="*/ 133 w 165"/>
                <a:gd name="T77" fmla="*/ 125 h 257"/>
                <a:gd name="T78" fmla="*/ 138 w 165"/>
                <a:gd name="T79" fmla="*/ 107 h 257"/>
                <a:gd name="T80" fmla="*/ 144 w 165"/>
                <a:gd name="T81" fmla="*/ 99 h 257"/>
                <a:gd name="T82" fmla="*/ 154 w 165"/>
                <a:gd name="T83" fmla="*/ 94 h 257"/>
                <a:gd name="T84" fmla="*/ 162 w 165"/>
                <a:gd name="T85" fmla="*/ 78 h 257"/>
                <a:gd name="T86" fmla="*/ 165 w 165"/>
                <a:gd name="T87" fmla="*/ 70 h 257"/>
                <a:gd name="T88" fmla="*/ 163 w 165"/>
                <a:gd name="T89" fmla="*/ 64 h 257"/>
                <a:gd name="T90" fmla="*/ 154 w 165"/>
                <a:gd name="T91" fmla="*/ 53 h 257"/>
                <a:gd name="T92" fmla="*/ 141 w 165"/>
                <a:gd name="T93" fmla="*/ 46 h 257"/>
                <a:gd name="T94" fmla="*/ 135 w 165"/>
                <a:gd name="T95" fmla="*/ 38 h 257"/>
                <a:gd name="T96" fmla="*/ 128 w 165"/>
                <a:gd name="T97" fmla="*/ 18 h 257"/>
                <a:gd name="T98" fmla="*/ 120 w 165"/>
                <a:gd name="T99" fmla="*/ 5 h 257"/>
                <a:gd name="T100" fmla="*/ 114 w 165"/>
                <a:gd name="T101" fmla="*/ 0 h 2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5"/>
                <a:gd name="T154" fmla="*/ 0 h 257"/>
                <a:gd name="T155" fmla="*/ 165 w 165"/>
                <a:gd name="T156" fmla="*/ 257 h 2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5" h="257">
                  <a:moveTo>
                    <a:pt x="111" y="0"/>
                  </a:moveTo>
                  <a:lnTo>
                    <a:pt x="109" y="2"/>
                  </a:lnTo>
                  <a:lnTo>
                    <a:pt x="106" y="2"/>
                  </a:lnTo>
                  <a:lnTo>
                    <a:pt x="101" y="3"/>
                  </a:lnTo>
                  <a:lnTo>
                    <a:pt x="98" y="5"/>
                  </a:lnTo>
                  <a:lnTo>
                    <a:pt x="95" y="7"/>
                  </a:lnTo>
                  <a:lnTo>
                    <a:pt x="95" y="8"/>
                  </a:lnTo>
                  <a:lnTo>
                    <a:pt x="93" y="11"/>
                  </a:lnTo>
                  <a:lnTo>
                    <a:pt x="91" y="13"/>
                  </a:lnTo>
                  <a:lnTo>
                    <a:pt x="90" y="19"/>
                  </a:lnTo>
                  <a:lnTo>
                    <a:pt x="90" y="21"/>
                  </a:lnTo>
                  <a:lnTo>
                    <a:pt x="88" y="24"/>
                  </a:lnTo>
                  <a:lnTo>
                    <a:pt x="88" y="26"/>
                  </a:lnTo>
                  <a:lnTo>
                    <a:pt x="90" y="31"/>
                  </a:lnTo>
                  <a:lnTo>
                    <a:pt x="91" y="35"/>
                  </a:lnTo>
                  <a:lnTo>
                    <a:pt x="96" y="43"/>
                  </a:lnTo>
                  <a:lnTo>
                    <a:pt x="101" y="51"/>
                  </a:lnTo>
                  <a:lnTo>
                    <a:pt x="104" y="61"/>
                  </a:lnTo>
                  <a:lnTo>
                    <a:pt x="104" y="69"/>
                  </a:lnTo>
                  <a:lnTo>
                    <a:pt x="104" y="75"/>
                  </a:lnTo>
                  <a:lnTo>
                    <a:pt x="104" y="82"/>
                  </a:lnTo>
                  <a:lnTo>
                    <a:pt x="104" y="88"/>
                  </a:lnTo>
                  <a:lnTo>
                    <a:pt x="104" y="93"/>
                  </a:lnTo>
                  <a:lnTo>
                    <a:pt x="103" y="98"/>
                  </a:lnTo>
                  <a:lnTo>
                    <a:pt x="101" y="106"/>
                  </a:lnTo>
                  <a:lnTo>
                    <a:pt x="101" y="109"/>
                  </a:lnTo>
                  <a:lnTo>
                    <a:pt x="99" y="112"/>
                  </a:lnTo>
                  <a:lnTo>
                    <a:pt x="96" y="115"/>
                  </a:lnTo>
                  <a:lnTo>
                    <a:pt x="95" y="118"/>
                  </a:lnTo>
                  <a:lnTo>
                    <a:pt x="91" y="122"/>
                  </a:lnTo>
                  <a:lnTo>
                    <a:pt x="87" y="126"/>
                  </a:lnTo>
                  <a:lnTo>
                    <a:pt x="83" y="130"/>
                  </a:lnTo>
                  <a:lnTo>
                    <a:pt x="77" y="133"/>
                  </a:lnTo>
                  <a:lnTo>
                    <a:pt x="66" y="149"/>
                  </a:lnTo>
                  <a:lnTo>
                    <a:pt x="64" y="150"/>
                  </a:lnTo>
                  <a:lnTo>
                    <a:pt x="63" y="152"/>
                  </a:lnTo>
                  <a:lnTo>
                    <a:pt x="56" y="154"/>
                  </a:lnTo>
                  <a:lnTo>
                    <a:pt x="55" y="154"/>
                  </a:lnTo>
                  <a:lnTo>
                    <a:pt x="51" y="155"/>
                  </a:lnTo>
                  <a:lnTo>
                    <a:pt x="50" y="155"/>
                  </a:lnTo>
                  <a:lnTo>
                    <a:pt x="48" y="160"/>
                  </a:lnTo>
                  <a:lnTo>
                    <a:pt x="45" y="165"/>
                  </a:lnTo>
                  <a:lnTo>
                    <a:pt x="42" y="168"/>
                  </a:lnTo>
                  <a:lnTo>
                    <a:pt x="39" y="173"/>
                  </a:lnTo>
                  <a:lnTo>
                    <a:pt x="31" y="179"/>
                  </a:lnTo>
                  <a:lnTo>
                    <a:pt x="23" y="186"/>
                  </a:lnTo>
                  <a:lnTo>
                    <a:pt x="18" y="192"/>
                  </a:lnTo>
                  <a:lnTo>
                    <a:pt x="15" y="198"/>
                  </a:lnTo>
                  <a:lnTo>
                    <a:pt x="11" y="206"/>
                  </a:lnTo>
                  <a:lnTo>
                    <a:pt x="8" y="213"/>
                  </a:lnTo>
                  <a:lnTo>
                    <a:pt x="3" y="227"/>
                  </a:lnTo>
                  <a:lnTo>
                    <a:pt x="2" y="235"/>
                  </a:lnTo>
                  <a:lnTo>
                    <a:pt x="0" y="243"/>
                  </a:lnTo>
                  <a:lnTo>
                    <a:pt x="2" y="248"/>
                  </a:lnTo>
                  <a:lnTo>
                    <a:pt x="3" y="251"/>
                  </a:lnTo>
                  <a:lnTo>
                    <a:pt x="5" y="254"/>
                  </a:lnTo>
                  <a:lnTo>
                    <a:pt x="5" y="257"/>
                  </a:lnTo>
                  <a:lnTo>
                    <a:pt x="7" y="257"/>
                  </a:lnTo>
                  <a:lnTo>
                    <a:pt x="10" y="257"/>
                  </a:lnTo>
                  <a:lnTo>
                    <a:pt x="11" y="256"/>
                  </a:lnTo>
                  <a:lnTo>
                    <a:pt x="13" y="256"/>
                  </a:lnTo>
                  <a:lnTo>
                    <a:pt x="15" y="253"/>
                  </a:lnTo>
                  <a:lnTo>
                    <a:pt x="16" y="251"/>
                  </a:lnTo>
                  <a:lnTo>
                    <a:pt x="18" y="248"/>
                  </a:lnTo>
                  <a:lnTo>
                    <a:pt x="19" y="245"/>
                  </a:lnTo>
                  <a:lnTo>
                    <a:pt x="24" y="238"/>
                  </a:lnTo>
                  <a:lnTo>
                    <a:pt x="27" y="232"/>
                  </a:lnTo>
                  <a:lnTo>
                    <a:pt x="34" y="227"/>
                  </a:lnTo>
                  <a:lnTo>
                    <a:pt x="35" y="224"/>
                  </a:lnTo>
                  <a:lnTo>
                    <a:pt x="37" y="221"/>
                  </a:lnTo>
                  <a:lnTo>
                    <a:pt x="40" y="218"/>
                  </a:lnTo>
                  <a:lnTo>
                    <a:pt x="43" y="214"/>
                  </a:lnTo>
                  <a:lnTo>
                    <a:pt x="47" y="211"/>
                  </a:lnTo>
                  <a:lnTo>
                    <a:pt x="50" y="210"/>
                  </a:lnTo>
                  <a:lnTo>
                    <a:pt x="51" y="208"/>
                  </a:lnTo>
                  <a:lnTo>
                    <a:pt x="53" y="208"/>
                  </a:lnTo>
                  <a:lnTo>
                    <a:pt x="55" y="205"/>
                  </a:lnTo>
                  <a:lnTo>
                    <a:pt x="58" y="200"/>
                  </a:lnTo>
                  <a:lnTo>
                    <a:pt x="66" y="195"/>
                  </a:lnTo>
                  <a:lnTo>
                    <a:pt x="69" y="192"/>
                  </a:lnTo>
                  <a:lnTo>
                    <a:pt x="72" y="190"/>
                  </a:lnTo>
                  <a:lnTo>
                    <a:pt x="74" y="189"/>
                  </a:lnTo>
                  <a:lnTo>
                    <a:pt x="75" y="187"/>
                  </a:lnTo>
                  <a:lnTo>
                    <a:pt x="77" y="184"/>
                  </a:lnTo>
                  <a:lnTo>
                    <a:pt x="79" y="181"/>
                  </a:lnTo>
                  <a:lnTo>
                    <a:pt x="83" y="173"/>
                  </a:lnTo>
                  <a:lnTo>
                    <a:pt x="87" y="170"/>
                  </a:lnTo>
                  <a:lnTo>
                    <a:pt x="90" y="165"/>
                  </a:lnTo>
                  <a:lnTo>
                    <a:pt x="93" y="163"/>
                  </a:lnTo>
                  <a:lnTo>
                    <a:pt x="96" y="160"/>
                  </a:lnTo>
                  <a:lnTo>
                    <a:pt x="99" y="157"/>
                  </a:lnTo>
                  <a:lnTo>
                    <a:pt x="101" y="155"/>
                  </a:lnTo>
                  <a:lnTo>
                    <a:pt x="104" y="152"/>
                  </a:lnTo>
                  <a:lnTo>
                    <a:pt x="106" y="150"/>
                  </a:lnTo>
                  <a:lnTo>
                    <a:pt x="107" y="149"/>
                  </a:lnTo>
                  <a:lnTo>
                    <a:pt x="111" y="147"/>
                  </a:lnTo>
                  <a:lnTo>
                    <a:pt x="112" y="144"/>
                  </a:lnTo>
                  <a:lnTo>
                    <a:pt x="114" y="141"/>
                  </a:lnTo>
                  <a:lnTo>
                    <a:pt x="114" y="136"/>
                  </a:lnTo>
                  <a:lnTo>
                    <a:pt x="115" y="131"/>
                  </a:lnTo>
                  <a:lnTo>
                    <a:pt x="115" y="128"/>
                  </a:lnTo>
                  <a:lnTo>
                    <a:pt x="115" y="125"/>
                  </a:lnTo>
                  <a:lnTo>
                    <a:pt x="115" y="123"/>
                  </a:lnTo>
                  <a:lnTo>
                    <a:pt x="117" y="122"/>
                  </a:lnTo>
                  <a:lnTo>
                    <a:pt x="117" y="123"/>
                  </a:lnTo>
                  <a:lnTo>
                    <a:pt x="119" y="125"/>
                  </a:lnTo>
                  <a:lnTo>
                    <a:pt x="119" y="128"/>
                  </a:lnTo>
                  <a:lnTo>
                    <a:pt x="122" y="133"/>
                  </a:lnTo>
                  <a:lnTo>
                    <a:pt x="125" y="138"/>
                  </a:lnTo>
                  <a:lnTo>
                    <a:pt x="127" y="134"/>
                  </a:lnTo>
                  <a:lnTo>
                    <a:pt x="130" y="131"/>
                  </a:lnTo>
                  <a:lnTo>
                    <a:pt x="131" y="128"/>
                  </a:lnTo>
                  <a:lnTo>
                    <a:pt x="133" y="125"/>
                  </a:lnTo>
                  <a:lnTo>
                    <a:pt x="135" y="120"/>
                  </a:lnTo>
                  <a:lnTo>
                    <a:pt x="136" y="114"/>
                  </a:lnTo>
                  <a:lnTo>
                    <a:pt x="138" y="107"/>
                  </a:lnTo>
                  <a:lnTo>
                    <a:pt x="139" y="104"/>
                  </a:lnTo>
                  <a:lnTo>
                    <a:pt x="141" y="102"/>
                  </a:lnTo>
                  <a:lnTo>
                    <a:pt x="144" y="99"/>
                  </a:lnTo>
                  <a:lnTo>
                    <a:pt x="146" y="98"/>
                  </a:lnTo>
                  <a:lnTo>
                    <a:pt x="151" y="96"/>
                  </a:lnTo>
                  <a:lnTo>
                    <a:pt x="154" y="94"/>
                  </a:lnTo>
                  <a:lnTo>
                    <a:pt x="157" y="91"/>
                  </a:lnTo>
                  <a:lnTo>
                    <a:pt x="159" y="86"/>
                  </a:lnTo>
                  <a:lnTo>
                    <a:pt x="162" y="78"/>
                  </a:lnTo>
                  <a:lnTo>
                    <a:pt x="163" y="75"/>
                  </a:lnTo>
                  <a:lnTo>
                    <a:pt x="165" y="72"/>
                  </a:lnTo>
                  <a:lnTo>
                    <a:pt x="165" y="70"/>
                  </a:lnTo>
                  <a:lnTo>
                    <a:pt x="165" y="69"/>
                  </a:lnTo>
                  <a:lnTo>
                    <a:pt x="163" y="64"/>
                  </a:lnTo>
                  <a:lnTo>
                    <a:pt x="160" y="59"/>
                  </a:lnTo>
                  <a:lnTo>
                    <a:pt x="157" y="56"/>
                  </a:lnTo>
                  <a:lnTo>
                    <a:pt x="154" y="53"/>
                  </a:lnTo>
                  <a:lnTo>
                    <a:pt x="151" y="50"/>
                  </a:lnTo>
                  <a:lnTo>
                    <a:pt x="146" y="48"/>
                  </a:lnTo>
                  <a:lnTo>
                    <a:pt x="141" y="46"/>
                  </a:lnTo>
                  <a:lnTo>
                    <a:pt x="135" y="45"/>
                  </a:lnTo>
                  <a:lnTo>
                    <a:pt x="135" y="42"/>
                  </a:lnTo>
                  <a:lnTo>
                    <a:pt x="135" y="38"/>
                  </a:lnTo>
                  <a:lnTo>
                    <a:pt x="133" y="32"/>
                  </a:lnTo>
                  <a:lnTo>
                    <a:pt x="130" y="26"/>
                  </a:lnTo>
                  <a:lnTo>
                    <a:pt x="128" y="18"/>
                  </a:lnTo>
                  <a:lnTo>
                    <a:pt x="125" y="11"/>
                  </a:lnTo>
                  <a:lnTo>
                    <a:pt x="123" y="8"/>
                  </a:lnTo>
                  <a:lnTo>
                    <a:pt x="120" y="5"/>
                  </a:lnTo>
                  <a:lnTo>
                    <a:pt x="119" y="3"/>
                  </a:lnTo>
                  <a:lnTo>
                    <a:pt x="115" y="2"/>
                  </a:lnTo>
                  <a:lnTo>
                    <a:pt x="114" y="0"/>
                  </a:lnTo>
                  <a:lnTo>
                    <a:pt x="111" y="0"/>
                  </a:lnTo>
                  <a:close/>
                </a:path>
              </a:pathLst>
            </a:custGeom>
            <a:solidFill>
              <a:srgbClr val="5EA4F8">
                <a:alpha val="56078"/>
              </a:srgbClr>
            </a:solidFill>
            <a:ln w="9525">
              <a:noFill/>
              <a:round/>
              <a:headEnd/>
              <a:tailEnd/>
            </a:ln>
          </p:spPr>
          <p:txBody>
            <a:bodyPr/>
            <a:lstStyle/>
            <a:p>
              <a:endParaRPr lang="zh-TW" altLang="en-US"/>
            </a:p>
          </p:txBody>
        </p:sp>
        <p:sp>
          <p:nvSpPr>
            <p:cNvPr id="61470" name="Freeform 20"/>
            <p:cNvSpPr>
              <a:spLocks/>
            </p:cNvSpPr>
            <p:nvPr/>
          </p:nvSpPr>
          <p:spPr bwMode="auto">
            <a:xfrm>
              <a:off x="828" y="831"/>
              <a:ext cx="2918" cy="1615"/>
            </a:xfrm>
            <a:custGeom>
              <a:avLst/>
              <a:gdLst>
                <a:gd name="T0" fmla="*/ 2002 w 2918"/>
                <a:gd name="T1" fmla="*/ 1173 h 1615"/>
                <a:gd name="T2" fmla="*/ 2026 w 2918"/>
                <a:gd name="T3" fmla="*/ 1060 h 1615"/>
                <a:gd name="T4" fmla="*/ 2101 w 2918"/>
                <a:gd name="T5" fmla="*/ 977 h 1615"/>
                <a:gd name="T6" fmla="*/ 2218 w 2918"/>
                <a:gd name="T7" fmla="*/ 835 h 1615"/>
                <a:gd name="T8" fmla="*/ 2189 w 2918"/>
                <a:gd name="T9" fmla="*/ 692 h 1615"/>
                <a:gd name="T10" fmla="*/ 2489 w 2918"/>
                <a:gd name="T11" fmla="*/ 577 h 1615"/>
                <a:gd name="T12" fmla="*/ 2445 w 2918"/>
                <a:gd name="T13" fmla="*/ 718 h 1615"/>
                <a:gd name="T14" fmla="*/ 2489 w 2918"/>
                <a:gd name="T15" fmla="*/ 732 h 1615"/>
                <a:gd name="T16" fmla="*/ 2611 w 2918"/>
                <a:gd name="T17" fmla="*/ 577 h 1615"/>
                <a:gd name="T18" fmla="*/ 2766 w 2918"/>
                <a:gd name="T19" fmla="*/ 477 h 1615"/>
                <a:gd name="T20" fmla="*/ 2909 w 2918"/>
                <a:gd name="T21" fmla="*/ 446 h 1615"/>
                <a:gd name="T22" fmla="*/ 2747 w 2918"/>
                <a:gd name="T23" fmla="*/ 275 h 1615"/>
                <a:gd name="T24" fmla="*/ 2494 w 2918"/>
                <a:gd name="T25" fmla="*/ 298 h 1615"/>
                <a:gd name="T26" fmla="*/ 2291 w 2918"/>
                <a:gd name="T27" fmla="*/ 192 h 1615"/>
                <a:gd name="T28" fmla="*/ 2176 w 2918"/>
                <a:gd name="T29" fmla="*/ 219 h 1615"/>
                <a:gd name="T30" fmla="*/ 2048 w 2918"/>
                <a:gd name="T31" fmla="*/ 136 h 1615"/>
                <a:gd name="T32" fmla="*/ 1752 w 2918"/>
                <a:gd name="T33" fmla="*/ 173 h 1615"/>
                <a:gd name="T34" fmla="*/ 1733 w 2918"/>
                <a:gd name="T35" fmla="*/ 58 h 1615"/>
                <a:gd name="T36" fmla="*/ 1605 w 2918"/>
                <a:gd name="T37" fmla="*/ 40 h 1615"/>
                <a:gd name="T38" fmla="*/ 1462 w 2918"/>
                <a:gd name="T39" fmla="*/ 142 h 1615"/>
                <a:gd name="T40" fmla="*/ 1330 w 2918"/>
                <a:gd name="T41" fmla="*/ 198 h 1615"/>
                <a:gd name="T42" fmla="*/ 1240 w 2918"/>
                <a:gd name="T43" fmla="*/ 390 h 1615"/>
                <a:gd name="T44" fmla="*/ 1178 w 2918"/>
                <a:gd name="T45" fmla="*/ 222 h 1615"/>
                <a:gd name="T46" fmla="*/ 997 w 2918"/>
                <a:gd name="T47" fmla="*/ 344 h 1615"/>
                <a:gd name="T48" fmla="*/ 926 w 2918"/>
                <a:gd name="T49" fmla="*/ 361 h 1615"/>
                <a:gd name="T50" fmla="*/ 766 w 2918"/>
                <a:gd name="T51" fmla="*/ 446 h 1615"/>
                <a:gd name="T52" fmla="*/ 712 w 2918"/>
                <a:gd name="T53" fmla="*/ 409 h 1615"/>
                <a:gd name="T54" fmla="*/ 661 w 2918"/>
                <a:gd name="T55" fmla="*/ 294 h 1615"/>
                <a:gd name="T56" fmla="*/ 507 w 2918"/>
                <a:gd name="T57" fmla="*/ 302 h 1615"/>
                <a:gd name="T58" fmla="*/ 405 w 2918"/>
                <a:gd name="T59" fmla="*/ 382 h 1615"/>
                <a:gd name="T60" fmla="*/ 290 w 2918"/>
                <a:gd name="T61" fmla="*/ 515 h 1615"/>
                <a:gd name="T62" fmla="*/ 312 w 2918"/>
                <a:gd name="T63" fmla="*/ 624 h 1615"/>
                <a:gd name="T64" fmla="*/ 418 w 2918"/>
                <a:gd name="T65" fmla="*/ 673 h 1615"/>
                <a:gd name="T66" fmla="*/ 485 w 2918"/>
                <a:gd name="T67" fmla="*/ 513 h 1615"/>
                <a:gd name="T68" fmla="*/ 536 w 2918"/>
                <a:gd name="T69" fmla="*/ 486 h 1615"/>
                <a:gd name="T70" fmla="*/ 555 w 2918"/>
                <a:gd name="T71" fmla="*/ 640 h 1615"/>
                <a:gd name="T72" fmla="*/ 331 w 2918"/>
                <a:gd name="T73" fmla="*/ 726 h 1615"/>
                <a:gd name="T74" fmla="*/ 248 w 2918"/>
                <a:gd name="T75" fmla="*/ 755 h 1615"/>
                <a:gd name="T76" fmla="*/ 178 w 2918"/>
                <a:gd name="T77" fmla="*/ 820 h 1615"/>
                <a:gd name="T78" fmla="*/ 26 w 2918"/>
                <a:gd name="T79" fmla="*/ 977 h 1615"/>
                <a:gd name="T80" fmla="*/ 104 w 2918"/>
                <a:gd name="T81" fmla="*/ 1095 h 1615"/>
                <a:gd name="T82" fmla="*/ 306 w 2918"/>
                <a:gd name="T83" fmla="*/ 961 h 1615"/>
                <a:gd name="T84" fmla="*/ 395 w 2918"/>
                <a:gd name="T85" fmla="*/ 1009 h 1615"/>
                <a:gd name="T86" fmla="*/ 392 w 2918"/>
                <a:gd name="T87" fmla="*/ 945 h 1615"/>
                <a:gd name="T88" fmla="*/ 480 w 2918"/>
                <a:gd name="T89" fmla="*/ 1049 h 1615"/>
                <a:gd name="T90" fmla="*/ 589 w 2918"/>
                <a:gd name="T91" fmla="*/ 932 h 1615"/>
                <a:gd name="T92" fmla="*/ 683 w 2918"/>
                <a:gd name="T93" fmla="*/ 915 h 1615"/>
                <a:gd name="T94" fmla="*/ 648 w 2918"/>
                <a:gd name="T95" fmla="*/ 978 h 1615"/>
                <a:gd name="T96" fmla="*/ 629 w 2918"/>
                <a:gd name="T97" fmla="*/ 1132 h 1615"/>
                <a:gd name="T98" fmla="*/ 710 w 2918"/>
                <a:gd name="T99" fmla="*/ 1308 h 1615"/>
                <a:gd name="T100" fmla="*/ 832 w 2918"/>
                <a:gd name="T101" fmla="*/ 1439 h 1615"/>
                <a:gd name="T102" fmla="*/ 970 w 2918"/>
                <a:gd name="T103" fmla="*/ 1314 h 1615"/>
                <a:gd name="T104" fmla="*/ 866 w 2918"/>
                <a:gd name="T105" fmla="*/ 1213 h 1615"/>
                <a:gd name="T106" fmla="*/ 1085 w 2918"/>
                <a:gd name="T107" fmla="*/ 1285 h 1615"/>
                <a:gd name="T108" fmla="*/ 1218 w 2918"/>
                <a:gd name="T109" fmla="*/ 1413 h 1615"/>
                <a:gd name="T110" fmla="*/ 1338 w 2918"/>
                <a:gd name="T111" fmla="*/ 1436 h 1615"/>
                <a:gd name="T112" fmla="*/ 1493 w 2918"/>
                <a:gd name="T113" fmla="*/ 1368 h 1615"/>
                <a:gd name="T114" fmla="*/ 1592 w 2918"/>
                <a:gd name="T115" fmla="*/ 1559 h 1615"/>
                <a:gd name="T116" fmla="*/ 1605 w 2918"/>
                <a:gd name="T117" fmla="*/ 1520 h 1615"/>
                <a:gd name="T118" fmla="*/ 1680 w 2918"/>
                <a:gd name="T119" fmla="*/ 1525 h 1615"/>
                <a:gd name="T120" fmla="*/ 1723 w 2918"/>
                <a:gd name="T121" fmla="*/ 1375 h 1615"/>
                <a:gd name="T122" fmla="*/ 1912 w 2918"/>
                <a:gd name="T123" fmla="*/ 1207 h 1615"/>
                <a:gd name="T124" fmla="*/ 1949 w 2918"/>
                <a:gd name="T125" fmla="*/ 1030 h 16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18"/>
                <a:gd name="T190" fmla="*/ 0 h 1615"/>
                <a:gd name="T191" fmla="*/ 2918 w 2918"/>
                <a:gd name="T192" fmla="*/ 1615 h 16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18" h="1615">
                  <a:moveTo>
                    <a:pt x="1982" y="1026"/>
                  </a:moveTo>
                  <a:lnTo>
                    <a:pt x="1987" y="1036"/>
                  </a:lnTo>
                  <a:lnTo>
                    <a:pt x="1990" y="1044"/>
                  </a:lnTo>
                  <a:lnTo>
                    <a:pt x="1995" y="1054"/>
                  </a:lnTo>
                  <a:lnTo>
                    <a:pt x="1998" y="1063"/>
                  </a:lnTo>
                  <a:lnTo>
                    <a:pt x="2002" y="1071"/>
                  </a:lnTo>
                  <a:lnTo>
                    <a:pt x="2005" y="1081"/>
                  </a:lnTo>
                  <a:lnTo>
                    <a:pt x="2010" y="1090"/>
                  </a:lnTo>
                  <a:lnTo>
                    <a:pt x="2014" y="1098"/>
                  </a:lnTo>
                  <a:lnTo>
                    <a:pt x="2013" y="1102"/>
                  </a:lnTo>
                  <a:lnTo>
                    <a:pt x="2013" y="1105"/>
                  </a:lnTo>
                  <a:lnTo>
                    <a:pt x="2010" y="1110"/>
                  </a:lnTo>
                  <a:lnTo>
                    <a:pt x="2008" y="1113"/>
                  </a:lnTo>
                  <a:lnTo>
                    <a:pt x="2005" y="1116"/>
                  </a:lnTo>
                  <a:lnTo>
                    <a:pt x="2003" y="1118"/>
                  </a:lnTo>
                  <a:lnTo>
                    <a:pt x="2000" y="1118"/>
                  </a:lnTo>
                  <a:lnTo>
                    <a:pt x="1998" y="1118"/>
                  </a:lnTo>
                  <a:lnTo>
                    <a:pt x="1997" y="1119"/>
                  </a:lnTo>
                  <a:lnTo>
                    <a:pt x="1995" y="1119"/>
                  </a:lnTo>
                  <a:lnTo>
                    <a:pt x="1994" y="1119"/>
                  </a:lnTo>
                  <a:lnTo>
                    <a:pt x="1994" y="1121"/>
                  </a:lnTo>
                  <a:lnTo>
                    <a:pt x="1994" y="1122"/>
                  </a:lnTo>
                  <a:lnTo>
                    <a:pt x="1995" y="1125"/>
                  </a:lnTo>
                  <a:lnTo>
                    <a:pt x="1997" y="1130"/>
                  </a:lnTo>
                  <a:lnTo>
                    <a:pt x="1997" y="1133"/>
                  </a:lnTo>
                  <a:lnTo>
                    <a:pt x="1998" y="1137"/>
                  </a:lnTo>
                  <a:lnTo>
                    <a:pt x="1998" y="1141"/>
                  </a:lnTo>
                  <a:lnTo>
                    <a:pt x="1998" y="1148"/>
                  </a:lnTo>
                  <a:lnTo>
                    <a:pt x="1998" y="1153"/>
                  </a:lnTo>
                  <a:lnTo>
                    <a:pt x="1997" y="1157"/>
                  </a:lnTo>
                  <a:lnTo>
                    <a:pt x="1997" y="1164"/>
                  </a:lnTo>
                  <a:lnTo>
                    <a:pt x="1998" y="1169"/>
                  </a:lnTo>
                  <a:lnTo>
                    <a:pt x="2000" y="1172"/>
                  </a:lnTo>
                  <a:lnTo>
                    <a:pt x="2002" y="1173"/>
                  </a:lnTo>
                  <a:lnTo>
                    <a:pt x="2003" y="1175"/>
                  </a:lnTo>
                  <a:lnTo>
                    <a:pt x="2005" y="1177"/>
                  </a:lnTo>
                  <a:lnTo>
                    <a:pt x="2008" y="1177"/>
                  </a:lnTo>
                  <a:lnTo>
                    <a:pt x="2011" y="1177"/>
                  </a:lnTo>
                  <a:lnTo>
                    <a:pt x="2016" y="1175"/>
                  </a:lnTo>
                  <a:lnTo>
                    <a:pt x="2019" y="1173"/>
                  </a:lnTo>
                  <a:lnTo>
                    <a:pt x="2024" y="1172"/>
                  </a:lnTo>
                  <a:lnTo>
                    <a:pt x="2029" y="1169"/>
                  </a:lnTo>
                  <a:lnTo>
                    <a:pt x="2032" y="1165"/>
                  </a:lnTo>
                  <a:lnTo>
                    <a:pt x="2037" y="1164"/>
                  </a:lnTo>
                  <a:lnTo>
                    <a:pt x="2038" y="1164"/>
                  </a:lnTo>
                  <a:lnTo>
                    <a:pt x="2042" y="1162"/>
                  </a:lnTo>
                  <a:lnTo>
                    <a:pt x="2046" y="1161"/>
                  </a:lnTo>
                  <a:lnTo>
                    <a:pt x="2050" y="1161"/>
                  </a:lnTo>
                  <a:lnTo>
                    <a:pt x="2051" y="1159"/>
                  </a:lnTo>
                  <a:lnTo>
                    <a:pt x="2053" y="1159"/>
                  </a:lnTo>
                  <a:lnTo>
                    <a:pt x="2056" y="1146"/>
                  </a:lnTo>
                  <a:lnTo>
                    <a:pt x="2059" y="1133"/>
                  </a:lnTo>
                  <a:lnTo>
                    <a:pt x="2059" y="1127"/>
                  </a:lnTo>
                  <a:lnTo>
                    <a:pt x="2059" y="1121"/>
                  </a:lnTo>
                  <a:lnTo>
                    <a:pt x="2059" y="1114"/>
                  </a:lnTo>
                  <a:lnTo>
                    <a:pt x="2059" y="1108"/>
                  </a:lnTo>
                  <a:lnTo>
                    <a:pt x="2058" y="1102"/>
                  </a:lnTo>
                  <a:lnTo>
                    <a:pt x="2056" y="1095"/>
                  </a:lnTo>
                  <a:lnTo>
                    <a:pt x="2053" y="1090"/>
                  </a:lnTo>
                  <a:lnTo>
                    <a:pt x="2050" y="1086"/>
                  </a:lnTo>
                  <a:lnTo>
                    <a:pt x="2046" y="1081"/>
                  </a:lnTo>
                  <a:lnTo>
                    <a:pt x="2042" y="1076"/>
                  </a:lnTo>
                  <a:lnTo>
                    <a:pt x="2037" y="1073"/>
                  </a:lnTo>
                  <a:lnTo>
                    <a:pt x="2030" y="1071"/>
                  </a:lnTo>
                  <a:lnTo>
                    <a:pt x="2030" y="1070"/>
                  </a:lnTo>
                  <a:lnTo>
                    <a:pt x="2029" y="1066"/>
                  </a:lnTo>
                  <a:lnTo>
                    <a:pt x="2026" y="1062"/>
                  </a:lnTo>
                  <a:lnTo>
                    <a:pt x="2026" y="1060"/>
                  </a:lnTo>
                  <a:lnTo>
                    <a:pt x="2024" y="1058"/>
                  </a:lnTo>
                  <a:lnTo>
                    <a:pt x="2024" y="1055"/>
                  </a:lnTo>
                  <a:lnTo>
                    <a:pt x="2026" y="1055"/>
                  </a:lnTo>
                  <a:lnTo>
                    <a:pt x="2029" y="1052"/>
                  </a:lnTo>
                  <a:lnTo>
                    <a:pt x="2034" y="1049"/>
                  </a:lnTo>
                  <a:lnTo>
                    <a:pt x="2040" y="1047"/>
                  </a:lnTo>
                  <a:lnTo>
                    <a:pt x="2045" y="1046"/>
                  </a:lnTo>
                  <a:lnTo>
                    <a:pt x="2050" y="1044"/>
                  </a:lnTo>
                  <a:lnTo>
                    <a:pt x="2054" y="1044"/>
                  </a:lnTo>
                  <a:lnTo>
                    <a:pt x="2056" y="1044"/>
                  </a:lnTo>
                  <a:lnTo>
                    <a:pt x="2058" y="1044"/>
                  </a:lnTo>
                  <a:lnTo>
                    <a:pt x="2059" y="1044"/>
                  </a:lnTo>
                  <a:lnTo>
                    <a:pt x="2059" y="1039"/>
                  </a:lnTo>
                  <a:lnTo>
                    <a:pt x="2061" y="1034"/>
                  </a:lnTo>
                  <a:lnTo>
                    <a:pt x="2062" y="1030"/>
                  </a:lnTo>
                  <a:lnTo>
                    <a:pt x="2064" y="1026"/>
                  </a:lnTo>
                  <a:lnTo>
                    <a:pt x="2066" y="1026"/>
                  </a:lnTo>
                  <a:lnTo>
                    <a:pt x="2067" y="1025"/>
                  </a:lnTo>
                  <a:lnTo>
                    <a:pt x="2072" y="1025"/>
                  </a:lnTo>
                  <a:lnTo>
                    <a:pt x="2077" y="1023"/>
                  </a:lnTo>
                  <a:lnTo>
                    <a:pt x="2080" y="1023"/>
                  </a:lnTo>
                  <a:lnTo>
                    <a:pt x="2080" y="1022"/>
                  </a:lnTo>
                  <a:lnTo>
                    <a:pt x="2082" y="1017"/>
                  </a:lnTo>
                  <a:lnTo>
                    <a:pt x="2083" y="1014"/>
                  </a:lnTo>
                  <a:lnTo>
                    <a:pt x="2083" y="1009"/>
                  </a:lnTo>
                  <a:lnTo>
                    <a:pt x="2083" y="1004"/>
                  </a:lnTo>
                  <a:lnTo>
                    <a:pt x="2083" y="1001"/>
                  </a:lnTo>
                  <a:lnTo>
                    <a:pt x="2083" y="996"/>
                  </a:lnTo>
                  <a:lnTo>
                    <a:pt x="2085" y="993"/>
                  </a:lnTo>
                  <a:lnTo>
                    <a:pt x="2086" y="988"/>
                  </a:lnTo>
                  <a:lnTo>
                    <a:pt x="2090" y="985"/>
                  </a:lnTo>
                  <a:lnTo>
                    <a:pt x="2093" y="982"/>
                  </a:lnTo>
                  <a:lnTo>
                    <a:pt x="2098" y="978"/>
                  </a:lnTo>
                  <a:lnTo>
                    <a:pt x="2101" y="977"/>
                  </a:lnTo>
                  <a:lnTo>
                    <a:pt x="2110" y="972"/>
                  </a:lnTo>
                  <a:lnTo>
                    <a:pt x="2120" y="967"/>
                  </a:lnTo>
                  <a:lnTo>
                    <a:pt x="2122" y="966"/>
                  </a:lnTo>
                  <a:lnTo>
                    <a:pt x="2125" y="962"/>
                  </a:lnTo>
                  <a:lnTo>
                    <a:pt x="2130" y="959"/>
                  </a:lnTo>
                  <a:lnTo>
                    <a:pt x="2131" y="958"/>
                  </a:lnTo>
                  <a:lnTo>
                    <a:pt x="2134" y="956"/>
                  </a:lnTo>
                  <a:lnTo>
                    <a:pt x="2136" y="956"/>
                  </a:lnTo>
                  <a:lnTo>
                    <a:pt x="2147" y="937"/>
                  </a:lnTo>
                  <a:lnTo>
                    <a:pt x="2158" y="921"/>
                  </a:lnTo>
                  <a:lnTo>
                    <a:pt x="2165" y="913"/>
                  </a:lnTo>
                  <a:lnTo>
                    <a:pt x="2171" y="905"/>
                  </a:lnTo>
                  <a:lnTo>
                    <a:pt x="2178" y="897"/>
                  </a:lnTo>
                  <a:lnTo>
                    <a:pt x="2186" y="889"/>
                  </a:lnTo>
                  <a:lnTo>
                    <a:pt x="2186" y="886"/>
                  </a:lnTo>
                  <a:lnTo>
                    <a:pt x="2187" y="881"/>
                  </a:lnTo>
                  <a:lnTo>
                    <a:pt x="2189" y="876"/>
                  </a:lnTo>
                  <a:lnTo>
                    <a:pt x="2190" y="873"/>
                  </a:lnTo>
                  <a:lnTo>
                    <a:pt x="2192" y="871"/>
                  </a:lnTo>
                  <a:lnTo>
                    <a:pt x="2194" y="871"/>
                  </a:lnTo>
                  <a:lnTo>
                    <a:pt x="2198" y="871"/>
                  </a:lnTo>
                  <a:lnTo>
                    <a:pt x="2203" y="870"/>
                  </a:lnTo>
                  <a:lnTo>
                    <a:pt x="2206" y="870"/>
                  </a:lnTo>
                  <a:lnTo>
                    <a:pt x="2208" y="868"/>
                  </a:lnTo>
                  <a:lnTo>
                    <a:pt x="2210" y="863"/>
                  </a:lnTo>
                  <a:lnTo>
                    <a:pt x="2211" y="859"/>
                  </a:lnTo>
                  <a:lnTo>
                    <a:pt x="2213" y="854"/>
                  </a:lnTo>
                  <a:lnTo>
                    <a:pt x="2214" y="847"/>
                  </a:lnTo>
                  <a:lnTo>
                    <a:pt x="2216" y="843"/>
                  </a:lnTo>
                  <a:lnTo>
                    <a:pt x="2218" y="838"/>
                  </a:lnTo>
                  <a:lnTo>
                    <a:pt x="2218" y="836"/>
                  </a:lnTo>
                  <a:lnTo>
                    <a:pt x="2218" y="835"/>
                  </a:lnTo>
                  <a:lnTo>
                    <a:pt x="2219" y="820"/>
                  </a:lnTo>
                  <a:lnTo>
                    <a:pt x="2222" y="804"/>
                  </a:lnTo>
                  <a:lnTo>
                    <a:pt x="2222" y="790"/>
                  </a:lnTo>
                  <a:lnTo>
                    <a:pt x="2224" y="774"/>
                  </a:lnTo>
                  <a:lnTo>
                    <a:pt x="2224" y="771"/>
                  </a:lnTo>
                  <a:lnTo>
                    <a:pt x="2224" y="766"/>
                  </a:lnTo>
                  <a:lnTo>
                    <a:pt x="2224" y="761"/>
                  </a:lnTo>
                  <a:lnTo>
                    <a:pt x="2224" y="756"/>
                  </a:lnTo>
                  <a:lnTo>
                    <a:pt x="2224" y="751"/>
                  </a:lnTo>
                  <a:lnTo>
                    <a:pt x="2222" y="748"/>
                  </a:lnTo>
                  <a:lnTo>
                    <a:pt x="2221" y="743"/>
                  </a:lnTo>
                  <a:lnTo>
                    <a:pt x="2218" y="742"/>
                  </a:lnTo>
                  <a:lnTo>
                    <a:pt x="2213" y="739"/>
                  </a:lnTo>
                  <a:lnTo>
                    <a:pt x="2206" y="737"/>
                  </a:lnTo>
                  <a:lnTo>
                    <a:pt x="2198" y="735"/>
                  </a:lnTo>
                  <a:lnTo>
                    <a:pt x="2192" y="735"/>
                  </a:lnTo>
                  <a:lnTo>
                    <a:pt x="2178" y="735"/>
                  </a:lnTo>
                  <a:lnTo>
                    <a:pt x="2170" y="735"/>
                  </a:lnTo>
                  <a:lnTo>
                    <a:pt x="2163" y="735"/>
                  </a:lnTo>
                  <a:lnTo>
                    <a:pt x="2160" y="731"/>
                  </a:lnTo>
                  <a:lnTo>
                    <a:pt x="2157" y="726"/>
                  </a:lnTo>
                  <a:lnTo>
                    <a:pt x="2155" y="723"/>
                  </a:lnTo>
                  <a:lnTo>
                    <a:pt x="2155" y="719"/>
                  </a:lnTo>
                  <a:lnTo>
                    <a:pt x="2155" y="718"/>
                  </a:lnTo>
                  <a:lnTo>
                    <a:pt x="2155" y="715"/>
                  </a:lnTo>
                  <a:lnTo>
                    <a:pt x="2155" y="713"/>
                  </a:lnTo>
                  <a:lnTo>
                    <a:pt x="2157" y="711"/>
                  </a:lnTo>
                  <a:lnTo>
                    <a:pt x="2158" y="711"/>
                  </a:lnTo>
                  <a:lnTo>
                    <a:pt x="2162" y="710"/>
                  </a:lnTo>
                  <a:lnTo>
                    <a:pt x="2165" y="708"/>
                  </a:lnTo>
                  <a:lnTo>
                    <a:pt x="2168" y="708"/>
                  </a:lnTo>
                  <a:lnTo>
                    <a:pt x="2171" y="707"/>
                  </a:lnTo>
                  <a:lnTo>
                    <a:pt x="2176" y="705"/>
                  </a:lnTo>
                  <a:lnTo>
                    <a:pt x="2186" y="704"/>
                  </a:lnTo>
                  <a:lnTo>
                    <a:pt x="2189" y="692"/>
                  </a:lnTo>
                  <a:lnTo>
                    <a:pt x="2194" y="684"/>
                  </a:lnTo>
                  <a:lnTo>
                    <a:pt x="2198" y="675"/>
                  </a:lnTo>
                  <a:lnTo>
                    <a:pt x="2203" y="667"/>
                  </a:lnTo>
                  <a:lnTo>
                    <a:pt x="2210" y="659"/>
                  </a:lnTo>
                  <a:lnTo>
                    <a:pt x="2216" y="651"/>
                  </a:lnTo>
                  <a:lnTo>
                    <a:pt x="2222" y="644"/>
                  </a:lnTo>
                  <a:lnTo>
                    <a:pt x="2229" y="636"/>
                  </a:lnTo>
                  <a:lnTo>
                    <a:pt x="2254" y="638"/>
                  </a:lnTo>
                  <a:lnTo>
                    <a:pt x="2278" y="640"/>
                  </a:lnTo>
                  <a:lnTo>
                    <a:pt x="2328" y="641"/>
                  </a:lnTo>
                  <a:lnTo>
                    <a:pt x="2354" y="643"/>
                  </a:lnTo>
                  <a:lnTo>
                    <a:pt x="2378" y="643"/>
                  </a:lnTo>
                  <a:lnTo>
                    <a:pt x="2403" y="643"/>
                  </a:lnTo>
                  <a:lnTo>
                    <a:pt x="2427" y="643"/>
                  </a:lnTo>
                  <a:lnTo>
                    <a:pt x="2430" y="641"/>
                  </a:lnTo>
                  <a:lnTo>
                    <a:pt x="2432" y="641"/>
                  </a:lnTo>
                  <a:lnTo>
                    <a:pt x="2433" y="640"/>
                  </a:lnTo>
                  <a:lnTo>
                    <a:pt x="2435" y="638"/>
                  </a:lnTo>
                  <a:lnTo>
                    <a:pt x="2435" y="633"/>
                  </a:lnTo>
                  <a:lnTo>
                    <a:pt x="2437" y="628"/>
                  </a:lnTo>
                  <a:lnTo>
                    <a:pt x="2437" y="622"/>
                  </a:lnTo>
                  <a:lnTo>
                    <a:pt x="2437" y="616"/>
                  </a:lnTo>
                  <a:lnTo>
                    <a:pt x="2437" y="609"/>
                  </a:lnTo>
                  <a:lnTo>
                    <a:pt x="2438" y="604"/>
                  </a:lnTo>
                  <a:lnTo>
                    <a:pt x="2440" y="600"/>
                  </a:lnTo>
                  <a:lnTo>
                    <a:pt x="2441" y="596"/>
                  </a:lnTo>
                  <a:lnTo>
                    <a:pt x="2445" y="590"/>
                  </a:lnTo>
                  <a:lnTo>
                    <a:pt x="2448" y="585"/>
                  </a:lnTo>
                  <a:lnTo>
                    <a:pt x="2453" y="582"/>
                  </a:lnTo>
                  <a:lnTo>
                    <a:pt x="2457" y="579"/>
                  </a:lnTo>
                  <a:lnTo>
                    <a:pt x="2462" y="576"/>
                  </a:lnTo>
                  <a:lnTo>
                    <a:pt x="2469" y="574"/>
                  </a:lnTo>
                  <a:lnTo>
                    <a:pt x="2477" y="571"/>
                  </a:lnTo>
                  <a:lnTo>
                    <a:pt x="2483" y="574"/>
                  </a:lnTo>
                  <a:lnTo>
                    <a:pt x="2489" y="577"/>
                  </a:lnTo>
                  <a:lnTo>
                    <a:pt x="2494" y="580"/>
                  </a:lnTo>
                  <a:lnTo>
                    <a:pt x="2499" y="584"/>
                  </a:lnTo>
                  <a:lnTo>
                    <a:pt x="2502" y="588"/>
                  </a:lnTo>
                  <a:lnTo>
                    <a:pt x="2504" y="592"/>
                  </a:lnTo>
                  <a:lnTo>
                    <a:pt x="2505" y="596"/>
                  </a:lnTo>
                  <a:lnTo>
                    <a:pt x="2505" y="601"/>
                  </a:lnTo>
                  <a:lnTo>
                    <a:pt x="2505" y="606"/>
                  </a:lnTo>
                  <a:lnTo>
                    <a:pt x="2504" y="609"/>
                  </a:lnTo>
                  <a:lnTo>
                    <a:pt x="2501" y="614"/>
                  </a:lnTo>
                  <a:lnTo>
                    <a:pt x="2497" y="619"/>
                  </a:lnTo>
                  <a:lnTo>
                    <a:pt x="2494" y="622"/>
                  </a:lnTo>
                  <a:lnTo>
                    <a:pt x="2489" y="625"/>
                  </a:lnTo>
                  <a:lnTo>
                    <a:pt x="2483" y="628"/>
                  </a:lnTo>
                  <a:lnTo>
                    <a:pt x="2477" y="632"/>
                  </a:lnTo>
                  <a:lnTo>
                    <a:pt x="2473" y="640"/>
                  </a:lnTo>
                  <a:lnTo>
                    <a:pt x="2472" y="649"/>
                  </a:lnTo>
                  <a:lnTo>
                    <a:pt x="2469" y="657"/>
                  </a:lnTo>
                  <a:lnTo>
                    <a:pt x="2467" y="667"/>
                  </a:lnTo>
                  <a:lnTo>
                    <a:pt x="2464" y="676"/>
                  </a:lnTo>
                  <a:lnTo>
                    <a:pt x="2461" y="686"/>
                  </a:lnTo>
                  <a:lnTo>
                    <a:pt x="2457" y="696"/>
                  </a:lnTo>
                  <a:lnTo>
                    <a:pt x="2454" y="704"/>
                  </a:lnTo>
                  <a:lnTo>
                    <a:pt x="2453" y="707"/>
                  </a:lnTo>
                  <a:lnTo>
                    <a:pt x="2451" y="710"/>
                  </a:lnTo>
                  <a:lnTo>
                    <a:pt x="2449" y="713"/>
                  </a:lnTo>
                  <a:lnTo>
                    <a:pt x="2448" y="715"/>
                  </a:lnTo>
                  <a:lnTo>
                    <a:pt x="2448" y="716"/>
                  </a:lnTo>
                  <a:lnTo>
                    <a:pt x="2446" y="718"/>
                  </a:lnTo>
                  <a:lnTo>
                    <a:pt x="2445" y="719"/>
                  </a:lnTo>
                  <a:lnTo>
                    <a:pt x="2445" y="721"/>
                  </a:lnTo>
                  <a:lnTo>
                    <a:pt x="2443" y="721"/>
                  </a:lnTo>
                  <a:lnTo>
                    <a:pt x="2443" y="719"/>
                  </a:lnTo>
                  <a:lnTo>
                    <a:pt x="2445" y="718"/>
                  </a:lnTo>
                  <a:lnTo>
                    <a:pt x="2443" y="719"/>
                  </a:lnTo>
                  <a:lnTo>
                    <a:pt x="2443" y="721"/>
                  </a:lnTo>
                  <a:lnTo>
                    <a:pt x="2443" y="723"/>
                  </a:lnTo>
                  <a:lnTo>
                    <a:pt x="2441" y="724"/>
                  </a:lnTo>
                  <a:lnTo>
                    <a:pt x="2441" y="726"/>
                  </a:lnTo>
                  <a:lnTo>
                    <a:pt x="2440" y="729"/>
                  </a:lnTo>
                  <a:lnTo>
                    <a:pt x="2440" y="732"/>
                  </a:lnTo>
                  <a:lnTo>
                    <a:pt x="2438" y="735"/>
                  </a:lnTo>
                  <a:lnTo>
                    <a:pt x="2440" y="745"/>
                  </a:lnTo>
                  <a:lnTo>
                    <a:pt x="2441" y="755"/>
                  </a:lnTo>
                  <a:lnTo>
                    <a:pt x="2443" y="763"/>
                  </a:lnTo>
                  <a:lnTo>
                    <a:pt x="2445" y="771"/>
                  </a:lnTo>
                  <a:lnTo>
                    <a:pt x="2448" y="779"/>
                  </a:lnTo>
                  <a:lnTo>
                    <a:pt x="2451" y="785"/>
                  </a:lnTo>
                  <a:lnTo>
                    <a:pt x="2454" y="793"/>
                  </a:lnTo>
                  <a:lnTo>
                    <a:pt x="2461" y="801"/>
                  </a:lnTo>
                  <a:lnTo>
                    <a:pt x="2464" y="795"/>
                  </a:lnTo>
                  <a:lnTo>
                    <a:pt x="2469" y="790"/>
                  </a:lnTo>
                  <a:lnTo>
                    <a:pt x="2472" y="785"/>
                  </a:lnTo>
                  <a:lnTo>
                    <a:pt x="2473" y="782"/>
                  </a:lnTo>
                  <a:lnTo>
                    <a:pt x="2477" y="780"/>
                  </a:lnTo>
                  <a:lnTo>
                    <a:pt x="2478" y="777"/>
                  </a:lnTo>
                  <a:lnTo>
                    <a:pt x="2480" y="774"/>
                  </a:lnTo>
                  <a:lnTo>
                    <a:pt x="2481" y="771"/>
                  </a:lnTo>
                  <a:lnTo>
                    <a:pt x="2481" y="769"/>
                  </a:lnTo>
                  <a:lnTo>
                    <a:pt x="2483" y="767"/>
                  </a:lnTo>
                  <a:lnTo>
                    <a:pt x="2483" y="764"/>
                  </a:lnTo>
                  <a:lnTo>
                    <a:pt x="2485" y="761"/>
                  </a:lnTo>
                  <a:lnTo>
                    <a:pt x="2486" y="758"/>
                  </a:lnTo>
                  <a:lnTo>
                    <a:pt x="2488" y="751"/>
                  </a:lnTo>
                  <a:lnTo>
                    <a:pt x="2488" y="747"/>
                  </a:lnTo>
                  <a:lnTo>
                    <a:pt x="2489" y="742"/>
                  </a:lnTo>
                  <a:lnTo>
                    <a:pt x="2489" y="737"/>
                  </a:lnTo>
                  <a:lnTo>
                    <a:pt x="2489" y="732"/>
                  </a:lnTo>
                  <a:lnTo>
                    <a:pt x="2491" y="727"/>
                  </a:lnTo>
                  <a:lnTo>
                    <a:pt x="2491" y="724"/>
                  </a:lnTo>
                  <a:lnTo>
                    <a:pt x="2491" y="718"/>
                  </a:lnTo>
                  <a:lnTo>
                    <a:pt x="2493" y="713"/>
                  </a:lnTo>
                  <a:lnTo>
                    <a:pt x="2493" y="710"/>
                  </a:lnTo>
                  <a:lnTo>
                    <a:pt x="2494" y="707"/>
                  </a:lnTo>
                  <a:lnTo>
                    <a:pt x="2496" y="705"/>
                  </a:lnTo>
                  <a:lnTo>
                    <a:pt x="2497" y="704"/>
                  </a:lnTo>
                  <a:lnTo>
                    <a:pt x="2499" y="702"/>
                  </a:lnTo>
                  <a:lnTo>
                    <a:pt x="2502" y="700"/>
                  </a:lnTo>
                  <a:lnTo>
                    <a:pt x="2505" y="699"/>
                  </a:lnTo>
                  <a:lnTo>
                    <a:pt x="2509" y="697"/>
                  </a:lnTo>
                  <a:lnTo>
                    <a:pt x="2513" y="694"/>
                  </a:lnTo>
                  <a:lnTo>
                    <a:pt x="2520" y="691"/>
                  </a:lnTo>
                  <a:lnTo>
                    <a:pt x="2526" y="686"/>
                  </a:lnTo>
                  <a:lnTo>
                    <a:pt x="2528" y="681"/>
                  </a:lnTo>
                  <a:lnTo>
                    <a:pt x="2529" y="676"/>
                  </a:lnTo>
                  <a:lnTo>
                    <a:pt x="2531" y="667"/>
                  </a:lnTo>
                  <a:lnTo>
                    <a:pt x="2534" y="654"/>
                  </a:lnTo>
                  <a:lnTo>
                    <a:pt x="2536" y="643"/>
                  </a:lnTo>
                  <a:lnTo>
                    <a:pt x="2539" y="630"/>
                  </a:lnTo>
                  <a:lnTo>
                    <a:pt x="2542" y="625"/>
                  </a:lnTo>
                  <a:lnTo>
                    <a:pt x="2544" y="620"/>
                  </a:lnTo>
                  <a:lnTo>
                    <a:pt x="2545" y="616"/>
                  </a:lnTo>
                  <a:lnTo>
                    <a:pt x="2549" y="611"/>
                  </a:lnTo>
                  <a:lnTo>
                    <a:pt x="2550" y="608"/>
                  </a:lnTo>
                  <a:lnTo>
                    <a:pt x="2553" y="604"/>
                  </a:lnTo>
                  <a:lnTo>
                    <a:pt x="2561" y="598"/>
                  </a:lnTo>
                  <a:lnTo>
                    <a:pt x="2569" y="593"/>
                  </a:lnTo>
                  <a:lnTo>
                    <a:pt x="2587" y="582"/>
                  </a:lnTo>
                  <a:lnTo>
                    <a:pt x="2590" y="580"/>
                  </a:lnTo>
                  <a:lnTo>
                    <a:pt x="2595" y="579"/>
                  </a:lnTo>
                  <a:lnTo>
                    <a:pt x="2598" y="579"/>
                  </a:lnTo>
                  <a:lnTo>
                    <a:pt x="2603" y="577"/>
                  </a:lnTo>
                  <a:lnTo>
                    <a:pt x="2611" y="577"/>
                  </a:lnTo>
                  <a:lnTo>
                    <a:pt x="2616" y="577"/>
                  </a:lnTo>
                  <a:lnTo>
                    <a:pt x="2619" y="576"/>
                  </a:lnTo>
                  <a:lnTo>
                    <a:pt x="2629" y="574"/>
                  </a:lnTo>
                  <a:lnTo>
                    <a:pt x="2637" y="571"/>
                  </a:lnTo>
                  <a:lnTo>
                    <a:pt x="2653" y="566"/>
                  </a:lnTo>
                  <a:lnTo>
                    <a:pt x="2656" y="564"/>
                  </a:lnTo>
                  <a:lnTo>
                    <a:pt x="2657" y="564"/>
                  </a:lnTo>
                  <a:lnTo>
                    <a:pt x="2664" y="561"/>
                  </a:lnTo>
                  <a:lnTo>
                    <a:pt x="2665" y="561"/>
                  </a:lnTo>
                  <a:lnTo>
                    <a:pt x="2667" y="561"/>
                  </a:lnTo>
                  <a:lnTo>
                    <a:pt x="2669" y="560"/>
                  </a:lnTo>
                  <a:lnTo>
                    <a:pt x="2677" y="552"/>
                  </a:lnTo>
                  <a:lnTo>
                    <a:pt x="2681" y="547"/>
                  </a:lnTo>
                  <a:lnTo>
                    <a:pt x="2686" y="544"/>
                  </a:lnTo>
                  <a:lnTo>
                    <a:pt x="2689" y="540"/>
                  </a:lnTo>
                  <a:lnTo>
                    <a:pt x="2696" y="537"/>
                  </a:lnTo>
                  <a:lnTo>
                    <a:pt x="2701" y="532"/>
                  </a:lnTo>
                  <a:lnTo>
                    <a:pt x="2705" y="529"/>
                  </a:lnTo>
                  <a:lnTo>
                    <a:pt x="2712" y="526"/>
                  </a:lnTo>
                  <a:lnTo>
                    <a:pt x="2715" y="524"/>
                  </a:lnTo>
                  <a:lnTo>
                    <a:pt x="2717" y="523"/>
                  </a:lnTo>
                  <a:lnTo>
                    <a:pt x="2718" y="521"/>
                  </a:lnTo>
                  <a:lnTo>
                    <a:pt x="2723" y="515"/>
                  </a:lnTo>
                  <a:lnTo>
                    <a:pt x="2728" y="508"/>
                  </a:lnTo>
                  <a:lnTo>
                    <a:pt x="2733" y="505"/>
                  </a:lnTo>
                  <a:lnTo>
                    <a:pt x="2737" y="501"/>
                  </a:lnTo>
                  <a:lnTo>
                    <a:pt x="2742" y="497"/>
                  </a:lnTo>
                  <a:lnTo>
                    <a:pt x="2749" y="494"/>
                  </a:lnTo>
                  <a:lnTo>
                    <a:pt x="2755" y="491"/>
                  </a:lnTo>
                  <a:lnTo>
                    <a:pt x="2763" y="488"/>
                  </a:lnTo>
                  <a:lnTo>
                    <a:pt x="2765" y="483"/>
                  </a:lnTo>
                  <a:lnTo>
                    <a:pt x="2766" y="477"/>
                  </a:lnTo>
                  <a:lnTo>
                    <a:pt x="2768" y="472"/>
                  </a:lnTo>
                  <a:lnTo>
                    <a:pt x="2769" y="467"/>
                  </a:lnTo>
                  <a:lnTo>
                    <a:pt x="2771" y="462"/>
                  </a:lnTo>
                  <a:lnTo>
                    <a:pt x="2773" y="459"/>
                  </a:lnTo>
                  <a:lnTo>
                    <a:pt x="2774" y="453"/>
                  </a:lnTo>
                  <a:lnTo>
                    <a:pt x="2777" y="449"/>
                  </a:lnTo>
                  <a:lnTo>
                    <a:pt x="2779" y="448"/>
                  </a:lnTo>
                  <a:lnTo>
                    <a:pt x="2782" y="445"/>
                  </a:lnTo>
                  <a:lnTo>
                    <a:pt x="2785" y="443"/>
                  </a:lnTo>
                  <a:lnTo>
                    <a:pt x="2790" y="440"/>
                  </a:lnTo>
                  <a:lnTo>
                    <a:pt x="2795" y="438"/>
                  </a:lnTo>
                  <a:lnTo>
                    <a:pt x="2800" y="437"/>
                  </a:lnTo>
                  <a:lnTo>
                    <a:pt x="2806" y="433"/>
                  </a:lnTo>
                  <a:lnTo>
                    <a:pt x="2819" y="435"/>
                  </a:lnTo>
                  <a:lnTo>
                    <a:pt x="2832" y="435"/>
                  </a:lnTo>
                  <a:lnTo>
                    <a:pt x="2838" y="435"/>
                  </a:lnTo>
                  <a:lnTo>
                    <a:pt x="2845" y="437"/>
                  </a:lnTo>
                  <a:lnTo>
                    <a:pt x="2851" y="437"/>
                  </a:lnTo>
                  <a:lnTo>
                    <a:pt x="2856" y="440"/>
                  </a:lnTo>
                  <a:lnTo>
                    <a:pt x="2859" y="440"/>
                  </a:lnTo>
                  <a:lnTo>
                    <a:pt x="2861" y="441"/>
                  </a:lnTo>
                  <a:lnTo>
                    <a:pt x="2861" y="445"/>
                  </a:lnTo>
                  <a:lnTo>
                    <a:pt x="2862" y="448"/>
                  </a:lnTo>
                  <a:lnTo>
                    <a:pt x="2862" y="449"/>
                  </a:lnTo>
                  <a:lnTo>
                    <a:pt x="2864" y="453"/>
                  </a:lnTo>
                  <a:lnTo>
                    <a:pt x="2865" y="454"/>
                  </a:lnTo>
                  <a:lnTo>
                    <a:pt x="2867" y="456"/>
                  </a:lnTo>
                  <a:lnTo>
                    <a:pt x="2872" y="456"/>
                  </a:lnTo>
                  <a:lnTo>
                    <a:pt x="2877" y="456"/>
                  </a:lnTo>
                  <a:lnTo>
                    <a:pt x="2881" y="456"/>
                  </a:lnTo>
                  <a:lnTo>
                    <a:pt x="2886" y="454"/>
                  </a:lnTo>
                  <a:lnTo>
                    <a:pt x="2896" y="453"/>
                  </a:lnTo>
                  <a:lnTo>
                    <a:pt x="2901" y="451"/>
                  </a:lnTo>
                  <a:lnTo>
                    <a:pt x="2905" y="449"/>
                  </a:lnTo>
                  <a:lnTo>
                    <a:pt x="2909" y="446"/>
                  </a:lnTo>
                  <a:lnTo>
                    <a:pt x="2912" y="441"/>
                  </a:lnTo>
                  <a:lnTo>
                    <a:pt x="2915" y="438"/>
                  </a:lnTo>
                  <a:lnTo>
                    <a:pt x="2917" y="437"/>
                  </a:lnTo>
                  <a:lnTo>
                    <a:pt x="2917" y="433"/>
                  </a:lnTo>
                  <a:lnTo>
                    <a:pt x="2918" y="425"/>
                  </a:lnTo>
                  <a:lnTo>
                    <a:pt x="2918" y="417"/>
                  </a:lnTo>
                  <a:lnTo>
                    <a:pt x="2917" y="411"/>
                  </a:lnTo>
                  <a:lnTo>
                    <a:pt x="2915" y="406"/>
                  </a:lnTo>
                  <a:lnTo>
                    <a:pt x="2913" y="401"/>
                  </a:lnTo>
                  <a:lnTo>
                    <a:pt x="2912" y="398"/>
                  </a:lnTo>
                  <a:lnTo>
                    <a:pt x="2909" y="395"/>
                  </a:lnTo>
                  <a:lnTo>
                    <a:pt x="2905" y="393"/>
                  </a:lnTo>
                  <a:lnTo>
                    <a:pt x="2901" y="390"/>
                  </a:lnTo>
                  <a:lnTo>
                    <a:pt x="2897" y="390"/>
                  </a:lnTo>
                  <a:lnTo>
                    <a:pt x="2893" y="389"/>
                  </a:lnTo>
                  <a:lnTo>
                    <a:pt x="2886" y="387"/>
                  </a:lnTo>
                  <a:lnTo>
                    <a:pt x="2881" y="387"/>
                  </a:lnTo>
                  <a:lnTo>
                    <a:pt x="2875" y="385"/>
                  </a:lnTo>
                  <a:lnTo>
                    <a:pt x="2862" y="384"/>
                  </a:lnTo>
                  <a:lnTo>
                    <a:pt x="2856" y="376"/>
                  </a:lnTo>
                  <a:lnTo>
                    <a:pt x="2849" y="369"/>
                  </a:lnTo>
                  <a:lnTo>
                    <a:pt x="2841" y="363"/>
                  </a:lnTo>
                  <a:lnTo>
                    <a:pt x="2833" y="357"/>
                  </a:lnTo>
                  <a:lnTo>
                    <a:pt x="2817" y="344"/>
                  </a:lnTo>
                  <a:lnTo>
                    <a:pt x="2809" y="336"/>
                  </a:lnTo>
                  <a:lnTo>
                    <a:pt x="2801" y="329"/>
                  </a:lnTo>
                  <a:lnTo>
                    <a:pt x="2795" y="321"/>
                  </a:lnTo>
                  <a:lnTo>
                    <a:pt x="2789" y="313"/>
                  </a:lnTo>
                  <a:lnTo>
                    <a:pt x="2782" y="304"/>
                  </a:lnTo>
                  <a:lnTo>
                    <a:pt x="2776" y="296"/>
                  </a:lnTo>
                  <a:lnTo>
                    <a:pt x="2769" y="288"/>
                  </a:lnTo>
                  <a:lnTo>
                    <a:pt x="2761" y="282"/>
                  </a:lnTo>
                  <a:lnTo>
                    <a:pt x="2757" y="280"/>
                  </a:lnTo>
                  <a:lnTo>
                    <a:pt x="2752" y="277"/>
                  </a:lnTo>
                  <a:lnTo>
                    <a:pt x="2747" y="275"/>
                  </a:lnTo>
                  <a:lnTo>
                    <a:pt x="2741" y="274"/>
                  </a:lnTo>
                  <a:lnTo>
                    <a:pt x="2729" y="272"/>
                  </a:lnTo>
                  <a:lnTo>
                    <a:pt x="2718" y="272"/>
                  </a:lnTo>
                  <a:lnTo>
                    <a:pt x="2694" y="270"/>
                  </a:lnTo>
                  <a:lnTo>
                    <a:pt x="2670" y="270"/>
                  </a:lnTo>
                  <a:lnTo>
                    <a:pt x="2648" y="269"/>
                  </a:lnTo>
                  <a:lnTo>
                    <a:pt x="2646" y="274"/>
                  </a:lnTo>
                  <a:lnTo>
                    <a:pt x="2645" y="278"/>
                  </a:lnTo>
                  <a:lnTo>
                    <a:pt x="2645" y="282"/>
                  </a:lnTo>
                  <a:lnTo>
                    <a:pt x="2645" y="285"/>
                  </a:lnTo>
                  <a:lnTo>
                    <a:pt x="2645" y="288"/>
                  </a:lnTo>
                  <a:lnTo>
                    <a:pt x="2646" y="290"/>
                  </a:lnTo>
                  <a:lnTo>
                    <a:pt x="2648" y="293"/>
                  </a:lnTo>
                  <a:lnTo>
                    <a:pt x="2649" y="298"/>
                  </a:lnTo>
                  <a:lnTo>
                    <a:pt x="2649" y="299"/>
                  </a:lnTo>
                  <a:lnTo>
                    <a:pt x="2649" y="302"/>
                  </a:lnTo>
                  <a:lnTo>
                    <a:pt x="2649" y="305"/>
                  </a:lnTo>
                  <a:lnTo>
                    <a:pt x="2649" y="309"/>
                  </a:lnTo>
                  <a:lnTo>
                    <a:pt x="2649" y="313"/>
                  </a:lnTo>
                  <a:lnTo>
                    <a:pt x="2648" y="318"/>
                  </a:lnTo>
                  <a:lnTo>
                    <a:pt x="2630" y="317"/>
                  </a:lnTo>
                  <a:lnTo>
                    <a:pt x="2613" y="315"/>
                  </a:lnTo>
                  <a:lnTo>
                    <a:pt x="2597" y="313"/>
                  </a:lnTo>
                  <a:lnTo>
                    <a:pt x="2581" y="312"/>
                  </a:lnTo>
                  <a:lnTo>
                    <a:pt x="2565" y="310"/>
                  </a:lnTo>
                  <a:lnTo>
                    <a:pt x="2549" y="310"/>
                  </a:lnTo>
                  <a:lnTo>
                    <a:pt x="2533" y="310"/>
                  </a:lnTo>
                  <a:lnTo>
                    <a:pt x="2515" y="312"/>
                  </a:lnTo>
                  <a:lnTo>
                    <a:pt x="2509" y="310"/>
                  </a:lnTo>
                  <a:lnTo>
                    <a:pt x="2504" y="309"/>
                  </a:lnTo>
                  <a:lnTo>
                    <a:pt x="2501" y="305"/>
                  </a:lnTo>
                  <a:lnTo>
                    <a:pt x="2497" y="304"/>
                  </a:lnTo>
                  <a:lnTo>
                    <a:pt x="2496" y="302"/>
                  </a:lnTo>
                  <a:lnTo>
                    <a:pt x="2494" y="299"/>
                  </a:lnTo>
                  <a:lnTo>
                    <a:pt x="2494" y="298"/>
                  </a:lnTo>
                  <a:lnTo>
                    <a:pt x="2494" y="294"/>
                  </a:lnTo>
                  <a:lnTo>
                    <a:pt x="2494" y="290"/>
                  </a:lnTo>
                  <a:lnTo>
                    <a:pt x="2494" y="286"/>
                  </a:lnTo>
                  <a:lnTo>
                    <a:pt x="2494" y="283"/>
                  </a:lnTo>
                  <a:lnTo>
                    <a:pt x="2494" y="280"/>
                  </a:lnTo>
                  <a:lnTo>
                    <a:pt x="2493" y="277"/>
                  </a:lnTo>
                  <a:lnTo>
                    <a:pt x="2491" y="274"/>
                  </a:lnTo>
                  <a:lnTo>
                    <a:pt x="2488" y="269"/>
                  </a:lnTo>
                  <a:lnTo>
                    <a:pt x="2485" y="266"/>
                  </a:lnTo>
                  <a:lnTo>
                    <a:pt x="2480" y="264"/>
                  </a:lnTo>
                  <a:lnTo>
                    <a:pt x="2475" y="261"/>
                  </a:lnTo>
                  <a:lnTo>
                    <a:pt x="2469" y="259"/>
                  </a:lnTo>
                  <a:lnTo>
                    <a:pt x="2461" y="258"/>
                  </a:lnTo>
                  <a:lnTo>
                    <a:pt x="2454" y="256"/>
                  </a:lnTo>
                  <a:lnTo>
                    <a:pt x="2445" y="256"/>
                  </a:lnTo>
                  <a:lnTo>
                    <a:pt x="2437" y="254"/>
                  </a:lnTo>
                  <a:lnTo>
                    <a:pt x="2419" y="253"/>
                  </a:lnTo>
                  <a:lnTo>
                    <a:pt x="2402" y="251"/>
                  </a:lnTo>
                  <a:lnTo>
                    <a:pt x="2394" y="251"/>
                  </a:lnTo>
                  <a:lnTo>
                    <a:pt x="2386" y="250"/>
                  </a:lnTo>
                  <a:lnTo>
                    <a:pt x="2379" y="248"/>
                  </a:lnTo>
                  <a:lnTo>
                    <a:pt x="2373" y="246"/>
                  </a:lnTo>
                  <a:lnTo>
                    <a:pt x="2366" y="238"/>
                  </a:lnTo>
                  <a:lnTo>
                    <a:pt x="2360" y="230"/>
                  </a:lnTo>
                  <a:lnTo>
                    <a:pt x="2355" y="224"/>
                  </a:lnTo>
                  <a:lnTo>
                    <a:pt x="2349" y="218"/>
                  </a:lnTo>
                  <a:lnTo>
                    <a:pt x="2344" y="213"/>
                  </a:lnTo>
                  <a:lnTo>
                    <a:pt x="2338" y="208"/>
                  </a:lnTo>
                  <a:lnTo>
                    <a:pt x="2333" y="205"/>
                  </a:lnTo>
                  <a:lnTo>
                    <a:pt x="2326" y="202"/>
                  </a:lnTo>
                  <a:lnTo>
                    <a:pt x="2320" y="200"/>
                  </a:lnTo>
                  <a:lnTo>
                    <a:pt x="2314" y="197"/>
                  </a:lnTo>
                  <a:lnTo>
                    <a:pt x="2307" y="195"/>
                  </a:lnTo>
                  <a:lnTo>
                    <a:pt x="2299" y="194"/>
                  </a:lnTo>
                  <a:lnTo>
                    <a:pt x="2291" y="192"/>
                  </a:lnTo>
                  <a:lnTo>
                    <a:pt x="2283" y="190"/>
                  </a:lnTo>
                  <a:lnTo>
                    <a:pt x="2272" y="189"/>
                  </a:lnTo>
                  <a:lnTo>
                    <a:pt x="2262" y="186"/>
                  </a:lnTo>
                  <a:lnTo>
                    <a:pt x="2254" y="181"/>
                  </a:lnTo>
                  <a:lnTo>
                    <a:pt x="2250" y="178"/>
                  </a:lnTo>
                  <a:lnTo>
                    <a:pt x="2246" y="176"/>
                  </a:lnTo>
                  <a:lnTo>
                    <a:pt x="2245" y="173"/>
                  </a:lnTo>
                  <a:lnTo>
                    <a:pt x="2243" y="171"/>
                  </a:lnTo>
                  <a:lnTo>
                    <a:pt x="2242" y="166"/>
                  </a:lnTo>
                  <a:lnTo>
                    <a:pt x="2238" y="162"/>
                  </a:lnTo>
                  <a:lnTo>
                    <a:pt x="2237" y="160"/>
                  </a:lnTo>
                  <a:lnTo>
                    <a:pt x="2235" y="158"/>
                  </a:lnTo>
                  <a:lnTo>
                    <a:pt x="2234" y="158"/>
                  </a:lnTo>
                  <a:lnTo>
                    <a:pt x="2232" y="158"/>
                  </a:lnTo>
                  <a:lnTo>
                    <a:pt x="2227" y="160"/>
                  </a:lnTo>
                  <a:lnTo>
                    <a:pt x="2222" y="162"/>
                  </a:lnTo>
                  <a:lnTo>
                    <a:pt x="2218" y="165"/>
                  </a:lnTo>
                  <a:lnTo>
                    <a:pt x="2211" y="168"/>
                  </a:lnTo>
                  <a:lnTo>
                    <a:pt x="2208" y="171"/>
                  </a:lnTo>
                  <a:lnTo>
                    <a:pt x="2203" y="174"/>
                  </a:lnTo>
                  <a:lnTo>
                    <a:pt x="2202" y="176"/>
                  </a:lnTo>
                  <a:lnTo>
                    <a:pt x="2200" y="179"/>
                  </a:lnTo>
                  <a:lnTo>
                    <a:pt x="2198" y="184"/>
                  </a:lnTo>
                  <a:lnTo>
                    <a:pt x="2197" y="187"/>
                  </a:lnTo>
                  <a:lnTo>
                    <a:pt x="2195" y="190"/>
                  </a:lnTo>
                  <a:lnTo>
                    <a:pt x="2194" y="192"/>
                  </a:lnTo>
                  <a:lnTo>
                    <a:pt x="2192" y="195"/>
                  </a:lnTo>
                  <a:lnTo>
                    <a:pt x="2187" y="198"/>
                  </a:lnTo>
                  <a:lnTo>
                    <a:pt x="2184" y="203"/>
                  </a:lnTo>
                  <a:lnTo>
                    <a:pt x="2182" y="205"/>
                  </a:lnTo>
                  <a:lnTo>
                    <a:pt x="2181" y="208"/>
                  </a:lnTo>
                  <a:lnTo>
                    <a:pt x="2179" y="211"/>
                  </a:lnTo>
                  <a:lnTo>
                    <a:pt x="2178" y="214"/>
                  </a:lnTo>
                  <a:lnTo>
                    <a:pt x="2176" y="219"/>
                  </a:lnTo>
                  <a:lnTo>
                    <a:pt x="2174" y="224"/>
                  </a:lnTo>
                  <a:lnTo>
                    <a:pt x="2163" y="222"/>
                  </a:lnTo>
                  <a:lnTo>
                    <a:pt x="2155" y="221"/>
                  </a:lnTo>
                  <a:lnTo>
                    <a:pt x="2147" y="219"/>
                  </a:lnTo>
                  <a:lnTo>
                    <a:pt x="2139" y="218"/>
                  </a:lnTo>
                  <a:lnTo>
                    <a:pt x="2131" y="216"/>
                  </a:lnTo>
                  <a:lnTo>
                    <a:pt x="2128" y="218"/>
                  </a:lnTo>
                  <a:lnTo>
                    <a:pt x="2125" y="218"/>
                  </a:lnTo>
                  <a:lnTo>
                    <a:pt x="2120" y="219"/>
                  </a:lnTo>
                  <a:lnTo>
                    <a:pt x="2117" y="221"/>
                  </a:lnTo>
                  <a:lnTo>
                    <a:pt x="2112" y="222"/>
                  </a:lnTo>
                  <a:lnTo>
                    <a:pt x="2109" y="224"/>
                  </a:lnTo>
                  <a:lnTo>
                    <a:pt x="2101" y="222"/>
                  </a:lnTo>
                  <a:lnTo>
                    <a:pt x="2093" y="218"/>
                  </a:lnTo>
                  <a:lnTo>
                    <a:pt x="2085" y="213"/>
                  </a:lnTo>
                  <a:lnTo>
                    <a:pt x="2077" y="208"/>
                  </a:lnTo>
                  <a:lnTo>
                    <a:pt x="2069" y="205"/>
                  </a:lnTo>
                  <a:lnTo>
                    <a:pt x="2067" y="202"/>
                  </a:lnTo>
                  <a:lnTo>
                    <a:pt x="2064" y="200"/>
                  </a:lnTo>
                  <a:lnTo>
                    <a:pt x="2062" y="200"/>
                  </a:lnTo>
                  <a:lnTo>
                    <a:pt x="2061" y="198"/>
                  </a:lnTo>
                  <a:lnTo>
                    <a:pt x="2059" y="197"/>
                  </a:lnTo>
                  <a:lnTo>
                    <a:pt x="2058" y="194"/>
                  </a:lnTo>
                  <a:lnTo>
                    <a:pt x="2058" y="190"/>
                  </a:lnTo>
                  <a:lnTo>
                    <a:pt x="2056" y="182"/>
                  </a:lnTo>
                  <a:lnTo>
                    <a:pt x="2058" y="176"/>
                  </a:lnTo>
                  <a:lnTo>
                    <a:pt x="2058" y="168"/>
                  </a:lnTo>
                  <a:lnTo>
                    <a:pt x="2059" y="162"/>
                  </a:lnTo>
                  <a:lnTo>
                    <a:pt x="2058" y="154"/>
                  </a:lnTo>
                  <a:lnTo>
                    <a:pt x="2058" y="150"/>
                  </a:lnTo>
                  <a:lnTo>
                    <a:pt x="2056" y="147"/>
                  </a:lnTo>
                  <a:lnTo>
                    <a:pt x="2054" y="146"/>
                  </a:lnTo>
                  <a:lnTo>
                    <a:pt x="2053" y="142"/>
                  </a:lnTo>
                  <a:lnTo>
                    <a:pt x="2048" y="136"/>
                  </a:lnTo>
                  <a:lnTo>
                    <a:pt x="2042" y="131"/>
                  </a:lnTo>
                  <a:lnTo>
                    <a:pt x="2035" y="128"/>
                  </a:lnTo>
                  <a:lnTo>
                    <a:pt x="2030" y="125"/>
                  </a:lnTo>
                  <a:lnTo>
                    <a:pt x="2024" y="122"/>
                  </a:lnTo>
                  <a:lnTo>
                    <a:pt x="2018" y="120"/>
                  </a:lnTo>
                  <a:lnTo>
                    <a:pt x="2011" y="117"/>
                  </a:lnTo>
                  <a:lnTo>
                    <a:pt x="2003" y="115"/>
                  </a:lnTo>
                  <a:lnTo>
                    <a:pt x="2002" y="123"/>
                  </a:lnTo>
                  <a:lnTo>
                    <a:pt x="2000" y="131"/>
                  </a:lnTo>
                  <a:lnTo>
                    <a:pt x="1998" y="138"/>
                  </a:lnTo>
                  <a:lnTo>
                    <a:pt x="1997" y="142"/>
                  </a:lnTo>
                  <a:lnTo>
                    <a:pt x="1994" y="147"/>
                  </a:lnTo>
                  <a:lnTo>
                    <a:pt x="1992" y="150"/>
                  </a:lnTo>
                  <a:lnTo>
                    <a:pt x="1990" y="152"/>
                  </a:lnTo>
                  <a:lnTo>
                    <a:pt x="1987" y="154"/>
                  </a:lnTo>
                  <a:lnTo>
                    <a:pt x="1984" y="155"/>
                  </a:lnTo>
                  <a:lnTo>
                    <a:pt x="1981" y="157"/>
                  </a:lnTo>
                  <a:lnTo>
                    <a:pt x="1976" y="158"/>
                  </a:lnTo>
                  <a:lnTo>
                    <a:pt x="1963" y="155"/>
                  </a:lnTo>
                  <a:lnTo>
                    <a:pt x="1950" y="152"/>
                  </a:lnTo>
                  <a:lnTo>
                    <a:pt x="1938" y="150"/>
                  </a:lnTo>
                  <a:lnTo>
                    <a:pt x="1925" y="149"/>
                  </a:lnTo>
                  <a:lnTo>
                    <a:pt x="1912" y="147"/>
                  </a:lnTo>
                  <a:lnTo>
                    <a:pt x="1899" y="147"/>
                  </a:lnTo>
                  <a:lnTo>
                    <a:pt x="1885" y="147"/>
                  </a:lnTo>
                  <a:lnTo>
                    <a:pt x="1872" y="147"/>
                  </a:lnTo>
                  <a:lnTo>
                    <a:pt x="1859" y="149"/>
                  </a:lnTo>
                  <a:lnTo>
                    <a:pt x="1845" y="149"/>
                  </a:lnTo>
                  <a:lnTo>
                    <a:pt x="1819" y="154"/>
                  </a:lnTo>
                  <a:lnTo>
                    <a:pt x="1792" y="158"/>
                  </a:lnTo>
                  <a:lnTo>
                    <a:pt x="1766" y="165"/>
                  </a:lnTo>
                  <a:lnTo>
                    <a:pt x="1763" y="168"/>
                  </a:lnTo>
                  <a:lnTo>
                    <a:pt x="1758" y="170"/>
                  </a:lnTo>
                  <a:lnTo>
                    <a:pt x="1755" y="171"/>
                  </a:lnTo>
                  <a:lnTo>
                    <a:pt x="1752" y="173"/>
                  </a:lnTo>
                  <a:lnTo>
                    <a:pt x="1749" y="174"/>
                  </a:lnTo>
                  <a:lnTo>
                    <a:pt x="1746" y="174"/>
                  </a:lnTo>
                  <a:lnTo>
                    <a:pt x="1744" y="174"/>
                  </a:lnTo>
                  <a:lnTo>
                    <a:pt x="1742" y="173"/>
                  </a:lnTo>
                  <a:lnTo>
                    <a:pt x="1739" y="171"/>
                  </a:lnTo>
                  <a:lnTo>
                    <a:pt x="1738" y="170"/>
                  </a:lnTo>
                  <a:lnTo>
                    <a:pt x="1736" y="168"/>
                  </a:lnTo>
                  <a:lnTo>
                    <a:pt x="1734" y="165"/>
                  </a:lnTo>
                  <a:lnTo>
                    <a:pt x="1733" y="162"/>
                  </a:lnTo>
                  <a:lnTo>
                    <a:pt x="1731" y="157"/>
                  </a:lnTo>
                  <a:lnTo>
                    <a:pt x="1730" y="152"/>
                  </a:lnTo>
                  <a:lnTo>
                    <a:pt x="1728" y="147"/>
                  </a:lnTo>
                  <a:lnTo>
                    <a:pt x="1731" y="144"/>
                  </a:lnTo>
                  <a:lnTo>
                    <a:pt x="1733" y="139"/>
                  </a:lnTo>
                  <a:lnTo>
                    <a:pt x="1736" y="134"/>
                  </a:lnTo>
                  <a:lnTo>
                    <a:pt x="1739" y="131"/>
                  </a:lnTo>
                  <a:lnTo>
                    <a:pt x="1741" y="130"/>
                  </a:lnTo>
                  <a:lnTo>
                    <a:pt x="1744" y="130"/>
                  </a:lnTo>
                  <a:lnTo>
                    <a:pt x="1749" y="130"/>
                  </a:lnTo>
                  <a:lnTo>
                    <a:pt x="1752" y="130"/>
                  </a:lnTo>
                  <a:lnTo>
                    <a:pt x="1754" y="128"/>
                  </a:lnTo>
                  <a:lnTo>
                    <a:pt x="1755" y="128"/>
                  </a:lnTo>
                  <a:lnTo>
                    <a:pt x="1757" y="126"/>
                  </a:lnTo>
                  <a:lnTo>
                    <a:pt x="1758" y="115"/>
                  </a:lnTo>
                  <a:lnTo>
                    <a:pt x="1758" y="107"/>
                  </a:lnTo>
                  <a:lnTo>
                    <a:pt x="1758" y="99"/>
                  </a:lnTo>
                  <a:lnTo>
                    <a:pt x="1758" y="91"/>
                  </a:lnTo>
                  <a:lnTo>
                    <a:pt x="1757" y="85"/>
                  </a:lnTo>
                  <a:lnTo>
                    <a:pt x="1755" y="80"/>
                  </a:lnTo>
                  <a:lnTo>
                    <a:pt x="1754" y="75"/>
                  </a:lnTo>
                  <a:lnTo>
                    <a:pt x="1750" y="71"/>
                  </a:lnTo>
                  <a:lnTo>
                    <a:pt x="1747" y="67"/>
                  </a:lnTo>
                  <a:lnTo>
                    <a:pt x="1742" y="63"/>
                  </a:lnTo>
                  <a:lnTo>
                    <a:pt x="1738" y="61"/>
                  </a:lnTo>
                  <a:lnTo>
                    <a:pt x="1733" y="58"/>
                  </a:lnTo>
                  <a:lnTo>
                    <a:pt x="1726" y="55"/>
                  </a:lnTo>
                  <a:lnTo>
                    <a:pt x="1720" y="53"/>
                  </a:lnTo>
                  <a:lnTo>
                    <a:pt x="1714" y="51"/>
                  </a:lnTo>
                  <a:lnTo>
                    <a:pt x="1707" y="48"/>
                  </a:lnTo>
                  <a:lnTo>
                    <a:pt x="1706" y="43"/>
                  </a:lnTo>
                  <a:lnTo>
                    <a:pt x="1704" y="39"/>
                  </a:lnTo>
                  <a:lnTo>
                    <a:pt x="1702" y="29"/>
                  </a:lnTo>
                  <a:lnTo>
                    <a:pt x="1702" y="23"/>
                  </a:lnTo>
                  <a:lnTo>
                    <a:pt x="1701" y="16"/>
                  </a:lnTo>
                  <a:lnTo>
                    <a:pt x="1699" y="11"/>
                  </a:lnTo>
                  <a:lnTo>
                    <a:pt x="1698" y="7"/>
                  </a:lnTo>
                  <a:lnTo>
                    <a:pt x="1696" y="3"/>
                  </a:lnTo>
                  <a:lnTo>
                    <a:pt x="1693" y="2"/>
                  </a:lnTo>
                  <a:lnTo>
                    <a:pt x="1690" y="0"/>
                  </a:lnTo>
                  <a:lnTo>
                    <a:pt x="1685" y="0"/>
                  </a:lnTo>
                  <a:lnTo>
                    <a:pt x="1680" y="0"/>
                  </a:lnTo>
                  <a:lnTo>
                    <a:pt x="1674" y="0"/>
                  </a:lnTo>
                  <a:lnTo>
                    <a:pt x="1669" y="2"/>
                  </a:lnTo>
                  <a:lnTo>
                    <a:pt x="1666" y="2"/>
                  </a:lnTo>
                  <a:lnTo>
                    <a:pt x="1661" y="2"/>
                  </a:lnTo>
                  <a:lnTo>
                    <a:pt x="1654" y="2"/>
                  </a:lnTo>
                  <a:lnTo>
                    <a:pt x="1650" y="3"/>
                  </a:lnTo>
                  <a:lnTo>
                    <a:pt x="1643" y="3"/>
                  </a:lnTo>
                  <a:lnTo>
                    <a:pt x="1637" y="5"/>
                  </a:lnTo>
                  <a:lnTo>
                    <a:pt x="1629" y="5"/>
                  </a:lnTo>
                  <a:lnTo>
                    <a:pt x="1626" y="8"/>
                  </a:lnTo>
                  <a:lnTo>
                    <a:pt x="1622" y="11"/>
                  </a:lnTo>
                  <a:lnTo>
                    <a:pt x="1619" y="15"/>
                  </a:lnTo>
                  <a:lnTo>
                    <a:pt x="1616" y="16"/>
                  </a:lnTo>
                  <a:lnTo>
                    <a:pt x="1614" y="19"/>
                  </a:lnTo>
                  <a:lnTo>
                    <a:pt x="1613" y="23"/>
                  </a:lnTo>
                  <a:lnTo>
                    <a:pt x="1611" y="27"/>
                  </a:lnTo>
                  <a:lnTo>
                    <a:pt x="1610" y="32"/>
                  </a:lnTo>
                  <a:lnTo>
                    <a:pt x="1606" y="39"/>
                  </a:lnTo>
                  <a:lnTo>
                    <a:pt x="1605" y="40"/>
                  </a:lnTo>
                  <a:lnTo>
                    <a:pt x="1602" y="43"/>
                  </a:lnTo>
                  <a:lnTo>
                    <a:pt x="1600" y="47"/>
                  </a:lnTo>
                  <a:lnTo>
                    <a:pt x="1597" y="48"/>
                  </a:lnTo>
                  <a:lnTo>
                    <a:pt x="1595" y="50"/>
                  </a:lnTo>
                  <a:lnTo>
                    <a:pt x="1592" y="51"/>
                  </a:lnTo>
                  <a:lnTo>
                    <a:pt x="1589" y="51"/>
                  </a:lnTo>
                  <a:lnTo>
                    <a:pt x="1584" y="53"/>
                  </a:lnTo>
                  <a:lnTo>
                    <a:pt x="1579" y="55"/>
                  </a:lnTo>
                  <a:lnTo>
                    <a:pt x="1573" y="59"/>
                  </a:lnTo>
                  <a:lnTo>
                    <a:pt x="1565" y="64"/>
                  </a:lnTo>
                  <a:lnTo>
                    <a:pt x="1557" y="71"/>
                  </a:lnTo>
                  <a:lnTo>
                    <a:pt x="1547" y="77"/>
                  </a:lnTo>
                  <a:lnTo>
                    <a:pt x="1539" y="83"/>
                  </a:lnTo>
                  <a:lnTo>
                    <a:pt x="1531" y="90"/>
                  </a:lnTo>
                  <a:lnTo>
                    <a:pt x="1522" y="94"/>
                  </a:lnTo>
                  <a:lnTo>
                    <a:pt x="1518" y="96"/>
                  </a:lnTo>
                  <a:lnTo>
                    <a:pt x="1514" y="98"/>
                  </a:lnTo>
                  <a:lnTo>
                    <a:pt x="1510" y="99"/>
                  </a:lnTo>
                  <a:lnTo>
                    <a:pt x="1507" y="101"/>
                  </a:lnTo>
                  <a:lnTo>
                    <a:pt x="1504" y="101"/>
                  </a:lnTo>
                  <a:lnTo>
                    <a:pt x="1502" y="102"/>
                  </a:lnTo>
                  <a:lnTo>
                    <a:pt x="1501" y="102"/>
                  </a:lnTo>
                  <a:lnTo>
                    <a:pt x="1499" y="102"/>
                  </a:lnTo>
                  <a:lnTo>
                    <a:pt x="1496" y="104"/>
                  </a:lnTo>
                  <a:lnTo>
                    <a:pt x="1494" y="106"/>
                  </a:lnTo>
                  <a:lnTo>
                    <a:pt x="1491" y="107"/>
                  </a:lnTo>
                  <a:lnTo>
                    <a:pt x="1490" y="109"/>
                  </a:lnTo>
                  <a:lnTo>
                    <a:pt x="1488" y="110"/>
                  </a:lnTo>
                  <a:lnTo>
                    <a:pt x="1485" y="112"/>
                  </a:lnTo>
                  <a:lnTo>
                    <a:pt x="1482" y="115"/>
                  </a:lnTo>
                  <a:lnTo>
                    <a:pt x="1478" y="122"/>
                  </a:lnTo>
                  <a:lnTo>
                    <a:pt x="1474" y="128"/>
                  </a:lnTo>
                  <a:lnTo>
                    <a:pt x="1470" y="133"/>
                  </a:lnTo>
                  <a:lnTo>
                    <a:pt x="1466" y="138"/>
                  </a:lnTo>
                  <a:lnTo>
                    <a:pt x="1462" y="142"/>
                  </a:lnTo>
                  <a:lnTo>
                    <a:pt x="1458" y="147"/>
                  </a:lnTo>
                  <a:lnTo>
                    <a:pt x="1453" y="152"/>
                  </a:lnTo>
                  <a:lnTo>
                    <a:pt x="1448" y="158"/>
                  </a:lnTo>
                  <a:lnTo>
                    <a:pt x="1446" y="166"/>
                  </a:lnTo>
                  <a:lnTo>
                    <a:pt x="1443" y="174"/>
                  </a:lnTo>
                  <a:lnTo>
                    <a:pt x="1442" y="181"/>
                  </a:lnTo>
                  <a:lnTo>
                    <a:pt x="1440" y="187"/>
                  </a:lnTo>
                  <a:lnTo>
                    <a:pt x="1437" y="194"/>
                  </a:lnTo>
                  <a:lnTo>
                    <a:pt x="1434" y="200"/>
                  </a:lnTo>
                  <a:lnTo>
                    <a:pt x="1430" y="206"/>
                  </a:lnTo>
                  <a:lnTo>
                    <a:pt x="1426" y="214"/>
                  </a:lnTo>
                  <a:lnTo>
                    <a:pt x="1426" y="221"/>
                  </a:lnTo>
                  <a:lnTo>
                    <a:pt x="1424" y="226"/>
                  </a:lnTo>
                  <a:lnTo>
                    <a:pt x="1424" y="232"/>
                  </a:lnTo>
                  <a:lnTo>
                    <a:pt x="1422" y="237"/>
                  </a:lnTo>
                  <a:lnTo>
                    <a:pt x="1422" y="246"/>
                  </a:lnTo>
                  <a:lnTo>
                    <a:pt x="1421" y="256"/>
                  </a:lnTo>
                  <a:lnTo>
                    <a:pt x="1418" y="264"/>
                  </a:lnTo>
                  <a:lnTo>
                    <a:pt x="1414" y="272"/>
                  </a:lnTo>
                  <a:lnTo>
                    <a:pt x="1410" y="282"/>
                  </a:lnTo>
                  <a:lnTo>
                    <a:pt x="1406" y="286"/>
                  </a:lnTo>
                  <a:lnTo>
                    <a:pt x="1403" y="291"/>
                  </a:lnTo>
                  <a:lnTo>
                    <a:pt x="1398" y="286"/>
                  </a:lnTo>
                  <a:lnTo>
                    <a:pt x="1394" y="283"/>
                  </a:lnTo>
                  <a:lnTo>
                    <a:pt x="1386" y="274"/>
                  </a:lnTo>
                  <a:lnTo>
                    <a:pt x="1378" y="264"/>
                  </a:lnTo>
                  <a:lnTo>
                    <a:pt x="1371" y="254"/>
                  </a:lnTo>
                  <a:lnTo>
                    <a:pt x="1363" y="245"/>
                  </a:lnTo>
                  <a:lnTo>
                    <a:pt x="1357" y="235"/>
                  </a:lnTo>
                  <a:lnTo>
                    <a:pt x="1347" y="227"/>
                  </a:lnTo>
                  <a:lnTo>
                    <a:pt x="1342" y="222"/>
                  </a:lnTo>
                  <a:lnTo>
                    <a:pt x="1338" y="219"/>
                  </a:lnTo>
                  <a:lnTo>
                    <a:pt x="1334" y="211"/>
                  </a:lnTo>
                  <a:lnTo>
                    <a:pt x="1333" y="205"/>
                  </a:lnTo>
                  <a:lnTo>
                    <a:pt x="1330" y="198"/>
                  </a:lnTo>
                  <a:lnTo>
                    <a:pt x="1326" y="194"/>
                  </a:lnTo>
                  <a:lnTo>
                    <a:pt x="1322" y="189"/>
                  </a:lnTo>
                  <a:lnTo>
                    <a:pt x="1317" y="184"/>
                  </a:lnTo>
                  <a:lnTo>
                    <a:pt x="1312" y="179"/>
                  </a:lnTo>
                  <a:lnTo>
                    <a:pt x="1306" y="176"/>
                  </a:lnTo>
                  <a:lnTo>
                    <a:pt x="1296" y="190"/>
                  </a:lnTo>
                  <a:lnTo>
                    <a:pt x="1286" y="208"/>
                  </a:lnTo>
                  <a:lnTo>
                    <a:pt x="1278" y="224"/>
                  </a:lnTo>
                  <a:lnTo>
                    <a:pt x="1275" y="232"/>
                  </a:lnTo>
                  <a:lnTo>
                    <a:pt x="1272" y="242"/>
                  </a:lnTo>
                  <a:lnTo>
                    <a:pt x="1275" y="250"/>
                  </a:lnTo>
                  <a:lnTo>
                    <a:pt x="1277" y="258"/>
                  </a:lnTo>
                  <a:lnTo>
                    <a:pt x="1280" y="266"/>
                  </a:lnTo>
                  <a:lnTo>
                    <a:pt x="1282" y="272"/>
                  </a:lnTo>
                  <a:lnTo>
                    <a:pt x="1285" y="285"/>
                  </a:lnTo>
                  <a:lnTo>
                    <a:pt x="1285" y="293"/>
                  </a:lnTo>
                  <a:lnTo>
                    <a:pt x="1286" y="299"/>
                  </a:lnTo>
                  <a:lnTo>
                    <a:pt x="1286" y="305"/>
                  </a:lnTo>
                  <a:lnTo>
                    <a:pt x="1286" y="313"/>
                  </a:lnTo>
                  <a:lnTo>
                    <a:pt x="1285" y="321"/>
                  </a:lnTo>
                  <a:lnTo>
                    <a:pt x="1283" y="331"/>
                  </a:lnTo>
                  <a:lnTo>
                    <a:pt x="1282" y="341"/>
                  </a:lnTo>
                  <a:lnTo>
                    <a:pt x="1278" y="352"/>
                  </a:lnTo>
                  <a:lnTo>
                    <a:pt x="1275" y="365"/>
                  </a:lnTo>
                  <a:lnTo>
                    <a:pt x="1272" y="379"/>
                  </a:lnTo>
                  <a:lnTo>
                    <a:pt x="1270" y="381"/>
                  </a:lnTo>
                  <a:lnTo>
                    <a:pt x="1269" y="382"/>
                  </a:lnTo>
                  <a:lnTo>
                    <a:pt x="1267" y="384"/>
                  </a:lnTo>
                  <a:lnTo>
                    <a:pt x="1266" y="385"/>
                  </a:lnTo>
                  <a:lnTo>
                    <a:pt x="1259" y="387"/>
                  </a:lnTo>
                  <a:lnTo>
                    <a:pt x="1254" y="389"/>
                  </a:lnTo>
                  <a:lnTo>
                    <a:pt x="1248" y="389"/>
                  </a:lnTo>
                  <a:lnTo>
                    <a:pt x="1243" y="389"/>
                  </a:lnTo>
                  <a:lnTo>
                    <a:pt x="1242" y="390"/>
                  </a:lnTo>
                  <a:lnTo>
                    <a:pt x="1240" y="390"/>
                  </a:lnTo>
                  <a:lnTo>
                    <a:pt x="1238" y="390"/>
                  </a:lnTo>
                  <a:lnTo>
                    <a:pt x="1243" y="355"/>
                  </a:lnTo>
                  <a:lnTo>
                    <a:pt x="1248" y="320"/>
                  </a:lnTo>
                  <a:lnTo>
                    <a:pt x="1254" y="286"/>
                  </a:lnTo>
                  <a:lnTo>
                    <a:pt x="1258" y="269"/>
                  </a:lnTo>
                  <a:lnTo>
                    <a:pt x="1261" y="253"/>
                  </a:lnTo>
                  <a:lnTo>
                    <a:pt x="1261" y="248"/>
                  </a:lnTo>
                  <a:lnTo>
                    <a:pt x="1262" y="245"/>
                  </a:lnTo>
                  <a:lnTo>
                    <a:pt x="1264" y="235"/>
                  </a:lnTo>
                  <a:lnTo>
                    <a:pt x="1266" y="227"/>
                  </a:lnTo>
                  <a:lnTo>
                    <a:pt x="1267" y="218"/>
                  </a:lnTo>
                  <a:lnTo>
                    <a:pt x="1269" y="210"/>
                  </a:lnTo>
                  <a:lnTo>
                    <a:pt x="1270" y="206"/>
                  </a:lnTo>
                  <a:lnTo>
                    <a:pt x="1270" y="203"/>
                  </a:lnTo>
                  <a:lnTo>
                    <a:pt x="1270" y="200"/>
                  </a:lnTo>
                  <a:lnTo>
                    <a:pt x="1272" y="198"/>
                  </a:lnTo>
                  <a:lnTo>
                    <a:pt x="1272" y="197"/>
                  </a:lnTo>
                  <a:lnTo>
                    <a:pt x="1270" y="190"/>
                  </a:lnTo>
                  <a:lnTo>
                    <a:pt x="1267" y="184"/>
                  </a:lnTo>
                  <a:lnTo>
                    <a:pt x="1264" y="179"/>
                  </a:lnTo>
                  <a:lnTo>
                    <a:pt x="1261" y="176"/>
                  </a:lnTo>
                  <a:lnTo>
                    <a:pt x="1258" y="173"/>
                  </a:lnTo>
                  <a:lnTo>
                    <a:pt x="1254" y="170"/>
                  </a:lnTo>
                  <a:lnTo>
                    <a:pt x="1250" y="170"/>
                  </a:lnTo>
                  <a:lnTo>
                    <a:pt x="1246" y="168"/>
                  </a:lnTo>
                  <a:lnTo>
                    <a:pt x="1242" y="168"/>
                  </a:lnTo>
                  <a:lnTo>
                    <a:pt x="1237" y="168"/>
                  </a:lnTo>
                  <a:lnTo>
                    <a:pt x="1226" y="171"/>
                  </a:lnTo>
                  <a:lnTo>
                    <a:pt x="1214" y="173"/>
                  </a:lnTo>
                  <a:lnTo>
                    <a:pt x="1200" y="176"/>
                  </a:lnTo>
                  <a:lnTo>
                    <a:pt x="1192" y="190"/>
                  </a:lnTo>
                  <a:lnTo>
                    <a:pt x="1184" y="205"/>
                  </a:lnTo>
                  <a:lnTo>
                    <a:pt x="1178" y="222"/>
                  </a:lnTo>
                  <a:lnTo>
                    <a:pt x="1173" y="238"/>
                  </a:lnTo>
                  <a:lnTo>
                    <a:pt x="1168" y="256"/>
                  </a:lnTo>
                  <a:lnTo>
                    <a:pt x="1163" y="274"/>
                  </a:lnTo>
                  <a:lnTo>
                    <a:pt x="1160" y="291"/>
                  </a:lnTo>
                  <a:lnTo>
                    <a:pt x="1157" y="307"/>
                  </a:lnTo>
                  <a:lnTo>
                    <a:pt x="1150" y="305"/>
                  </a:lnTo>
                  <a:lnTo>
                    <a:pt x="1146" y="304"/>
                  </a:lnTo>
                  <a:lnTo>
                    <a:pt x="1142" y="301"/>
                  </a:lnTo>
                  <a:lnTo>
                    <a:pt x="1138" y="299"/>
                  </a:lnTo>
                  <a:lnTo>
                    <a:pt x="1136" y="298"/>
                  </a:lnTo>
                  <a:lnTo>
                    <a:pt x="1133" y="298"/>
                  </a:lnTo>
                  <a:lnTo>
                    <a:pt x="1128" y="294"/>
                  </a:lnTo>
                  <a:lnTo>
                    <a:pt x="1123" y="294"/>
                  </a:lnTo>
                  <a:lnTo>
                    <a:pt x="1120" y="293"/>
                  </a:lnTo>
                  <a:lnTo>
                    <a:pt x="1117" y="293"/>
                  </a:lnTo>
                  <a:lnTo>
                    <a:pt x="1114" y="294"/>
                  </a:lnTo>
                  <a:lnTo>
                    <a:pt x="1109" y="294"/>
                  </a:lnTo>
                  <a:lnTo>
                    <a:pt x="1102" y="294"/>
                  </a:lnTo>
                  <a:lnTo>
                    <a:pt x="1096" y="296"/>
                  </a:lnTo>
                  <a:lnTo>
                    <a:pt x="1091" y="302"/>
                  </a:lnTo>
                  <a:lnTo>
                    <a:pt x="1088" y="307"/>
                  </a:lnTo>
                  <a:lnTo>
                    <a:pt x="1083" y="310"/>
                  </a:lnTo>
                  <a:lnTo>
                    <a:pt x="1078" y="313"/>
                  </a:lnTo>
                  <a:lnTo>
                    <a:pt x="1074" y="317"/>
                  </a:lnTo>
                  <a:lnTo>
                    <a:pt x="1069" y="318"/>
                  </a:lnTo>
                  <a:lnTo>
                    <a:pt x="1058" y="321"/>
                  </a:lnTo>
                  <a:lnTo>
                    <a:pt x="1046" y="323"/>
                  </a:lnTo>
                  <a:lnTo>
                    <a:pt x="1035" y="326"/>
                  </a:lnTo>
                  <a:lnTo>
                    <a:pt x="1030" y="328"/>
                  </a:lnTo>
                  <a:lnTo>
                    <a:pt x="1024" y="329"/>
                  </a:lnTo>
                  <a:lnTo>
                    <a:pt x="1019" y="331"/>
                  </a:lnTo>
                  <a:lnTo>
                    <a:pt x="1013" y="334"/>
                  </a:lnTo>
                  <a:lnTo>
                    <a:pt x="1008" y="337"/>
                  </a:lnTo>
                  <a:lnTo>
                    <a:pt x="1003" y="341"/>
                  </a:lnTo>
                  <a:lnTo>
                    <a:pt x="997" y="344"/>
                  </a:lnTo>
                  <a:lnTo>
                    <a:pt x="992" y="349"/>
                  </a:lnTo>
                  <a:lnTo>
                    <a:pt x="987" y="352"/>
                  </a:lnTo>
                  <a:lnTo>
                    <a:pt x="984" y="353"/>
                  </a:lnTo>
                  <a:lnTo>
                    <a:pt x="982" y="355"/>
                  </a:lnTo>
                  <a:lnTo>
                    <a:pt x="981" y="357"/>
                  </a:lnTo>
                  <a:lnTo>
                    <a:pt x="979" y="352"/>
                  </a:lnTo>
                  <a:lnTo>
                    <a:pt x="976" y="349"/>
                  </a:lnTo>
                  <a:lnTo>
                    <a:pt x="974" y="344"/>
                  </a:lnTo>
                  <a:lnTo>
                    <a:pt x="974" y="342"/>
                  </a:lnTo>
                  <a:lnTo>
                    <a:pt x="974" y="341"/>
                  </a:lnTo>
                  <a:lnTo>
                    <a:pt x="976" y="337"/>
                  </a:lnTo>
                  <a:lnTo>
                    <a:pt x="978" y="336"/>
                  </a:lnTo>
                  <a:lnTo>
                    <a:pt x="979" y="334"/>
                  </a:lnTo>
                  <a:lnTo>
                    <a:pt x="981" y="331"/>
                  </a:lnTo>
                  <a:lnTo>
                    <a:pt x="984" y="329"/>
                  </a:lnTo>
                  <a:lnTo>
                    <a:pt x="986" y="328"/>
                  </a:lnTo>
                  <a:lnTo>
                    <a:pt x="986" y="326"/>
                  </a:lnTo>
                  <a:lnTo>
                    <a:pt x="986" y="323"/>
                  </a:lnTo>
                  <a:lnTo>
                    <a:pt x="984" y="321"/>
                  </a:lnTo>
                  <a:lnTo>
                    <a:pt x="982" y="321"/>
                  </a:lnTo>
                  <a:lnTo>
                    <a:pt x="981" y="323"/>
                  </a:lnTo>
                  <a:lnTo>
                    <a:pt x="979" y="323"/>
                  </a:lnTo>
                  <a:lnTo>
                    <a:pt x="974" y="326"/>
                  </a:lnTo>
                  <a:lnTo>
                    <a:pt x="971" y="328"/>
                  </a:lnTo>
                  <a:lnTo>
                    <a:pt x="970" y="329"/>
                  </a:lnTo>
                  <a:lnTo>
                    <a:pt x="947" y="334"/>
                  </a:lnTo>
                  <a:lnTo>
                    <a:pt x="946" y="339"/>
                  </a:lnTo>
                  <a:lnTo>
                    <a:pt x="944" y="344"/>
                  </a:lnTo>
                  <a:lnTo>
                    <a:pt x="941" y="349"/>
                  </a:lnTo>
                  <a:lnTo>
                    <a:pt x="939" y="352"/>
                  </a:lnTo>
                  <a:lnTo>
                    <a:pt x="936" y="355"/>
                  </a:lnTo>
                  <a:lnTo>
                    <a:pt x="933" y="357"/>
                  </a:lnTo>
                  <a:lnTo>
                    <a:pt x="926" y="361"/>
                  </a:lnTo>
                  <a:lnTo>
                    <a:pt x="920" y="365"/>
                  </a:lnTo>
                  <a:lnTo>
                    <a:pt x="912" y="368"/>
                  </a:lnTo>
                  <a:lnTo>
                    <a:pt x="902" y="369"/>
                  </a:lnTo>
                  <a:lnTo>
                    <a:pt x="893" y="373"/>
                  </a:lnTo>
                  <a:lnTo>
                    <a:pt x="890" y="374"/>
                  </a:lnTo>
                  <a:lnTo>
                    <a:pt x="888" y="374"/>
                  </a:lnTo>
                  <a:lnTo>
                    <a:pt x="882" y="376"/>
                  </a:lnTo>
                  <a:lnTo>
                    <a:pt x="880" y="377"/>
                  </a:lnTo>
                  <a:lnTo>
                    <a:pt x="877" y="377"/>
                  </a:lnTo>
                  <a:lnTo>
                    <a:pt x="877" y="379"/>
                  </a:lnTo>
                  <a:lnTo>
                    <a:pt x="875" y="379"/>
                  </a:lnTo>
                  <a:lnTo>
                    <a:pt x="872" y="376"/>
                  </a:lnTo>
                  <a:lnTo>
                    <a:pt x="867" y="371"/>
                  </a:lnTo>
                  <a:lnTo>
                    <a:pt x="866" y="369"/>
                  </a:lnTo>
                  <a:lnTo>
                    <a:pt x="864" y="369"/>
                  </a:lnTo>
                  <a:lnTo>
                    <a:pt x="861" y="368"/>
                  </a:lnTo>
                  <a:lnTo>
                    <a:pt x="859" y="368"/>
                  </a:lnTo>
                  <a:lnTo>
                    <a:pt x="856" y="368"/>
                  </a:lnTo>
                  <a:lnTo>
                    <a:pt x="853" y="369"/>
                  </a:lnTo>
                  <a:lnTo>
                    <a:pt x="848" y="373"/>
                  </a:lnTo>
                  <a:lnTo>
                    <a:pt x="845" y="376"/>
                  </a:lnTo>
                  <a:lnTo>
                    <a:pt x="840" y="379"/>
                  </a:lnTo>
                  <a:lnTo>
                    <a:pt x="837" y="384"/>
                  </a:lnTo>
                  <a:lnTo>
                    <a:pt x="827" y="393"/>
                  </a:lnTo>
                  <a:lnTo>
                    <a:pt x="819" y="405"/>
                  </a:lnTo>
                  <a:lnTo>
                    <a:pt x="811" y="414"/>
                  </a:lnTo>
                  <a:lnTo>
                    <a:pt x="808" y="419"/>
                  </a:lnTo>
                  <a:lnTo>
                    <a:pt x="805" y="422"/>
                  </a:lnTo>
                  <a:lnTo>
                    <a:pt x="802" y="425"/>
                  </a:lnTo>
                  <a:lnTo>
                    <a:pt x="798" y="429"/>
                  </a:lnTo>
                  <a:lnTo>
                    <a:pt x="794" y="432"/>
                  </a:lnTo>
                  <a:lnTo>
                    <a:pt x="789" y="435"/>
                  </a:lnTo>
                  <a:lnTo>
                    <a:pt x="784" y="438"/>
                  </a:lnTo>
                  <a:lnTo>
                    <a:pt x="779" y="440"/>
                  </a:lnTo>
                  <a:lnTo>
                    <a:pt x="766" y="446"/>
                  </a:lnTo>
                  <a:lnTo>
                    <a:pt x="754" y="451"/>
                  </a:lnTo>
                  <a:lnTo>
                    <a:pt x="741" y="456"/>
                  </a:lnTo>
                  <a:lnTo>
                    <a:pt x="728" y="459"/>
                  </a:lnTo>
                  <a:lnTo>
                    <a:pt x="717" y="464"/>
                  </a:lnTo>
                  <a:lnTo>
                    <a:pt x="706" y="467"/>
                  </a:lnTo>
                  <a:lnTo>
                    <a:pt x="701" y="461"/>
                  </a:lnTo>
                  <a:lnTo>
                    <a:pt x="699" y="456"/>
                  </a:lnTo>
                  <a:lnTo>
                    <a:pt x="696" y="449"/>
                  </a:lnTo>
                  <a:lnTo>
                    <a:pt x="694" y="443"/>
                  </a:lnTo>
                  <a:lnTo>
                    <a:pt x="691" y="433"/>
                  </a:lnTo>
                  <a:lnTo>
                    <a:pt x="688" y="422"/>
                  </a:lnTo>
                  <a:lnTo>
                    <a:pt x="685" y="413"/>
                  </a:lnTo>
                  <a:lnTo>
                    <a:pt x="682" y="408"/>
                  </a:lnTo>
                  <a:lnTo>
                    <a:pt x="680" y="403"/>
                  </a:lnTo>
                  <a:lnTo>
                    <a:pt x="675" y="398"/>
                  </a:lnTo>
                  <a:lnTo>
                    <a:pt x="672" y="393"/>
                  </a:lnTo>
                  <a:lnTo>
                    <a:pt x="667" y="389"/>
                  </a:lnTo>
                  <a:lnTo>
                    <a:pt x="661" y="384"/>
                  </a:lnTo>
                  <a:lnTo>
                    <a:pt x="666" y="382"/>
                  </a:lnTo>
                  <a:lnTo>
                    <a:pt x="669" y="381"/>
                  </a:lnTo>
                  <a:lnTo>
                    <a:pt x="672" y="379"/>
                  </a:lnTo>
                  <a:lnTo>
                    <a:pt x="674" y="379"/>
                  </a:lnTo>
                  <a:lnTo>
                    <a:pt x="675" y="379"/>
                  </a:lnTo>
                  <a:lnTo>
                    <a:pt x="677" y="379"/>
                  </a:lnTo>
                  <a:lnTo>
                    <a:pt x="680" y="381"/>
                  </a:lnTo>
                  <a:lnTo>
                    <a:pt x="682" y="382"/>
                  </a:lnTo>
                  <a:lnTo>
                    <a:pt x="683" y="385"/>
                  </a:lnTo>
                  <a:lnTo>
                    <a:pt x="687" y="390"/>
                  </a:lnTo>
                  <a:lnTo>
                    <a:pt x="687" y="393"/>
                  </a:lnTo>
                  <a:lnTo>
                    <a:pt x="688" y="395"/>
                  </a:lnTo>
                  <a:lnTo>
                    <a:pt x="693" y="398"/>
                  </a:lnTo>
                  <a:lnTo>
                    <a:pt x="696" y="401"/>
                  </a:lnTo>
                  <a:lnTo>
                    <a:pt x="701" y="405"/>
                  </a:lnTo>
                  <a:lnTo>
                    <a:pt x="704" y="406"/>
                  </a:lnTo>
                  <a:lnTo>
                    <a:pt x="712" y="409"/>
                  </a:lnTo>
                  <a:lnTo>
                    <a:pt x="717" y="409"/>
                  </a:lnTo>
                  <a:lnTo>
                    <a:pt x="722" y="411"/>
                  </a:lnTo>
                  <a:lnTo>
                    <a:pt x="731" y="409"/>
                  </a:lnTo>
                  <a:lnTo>
                    <a:pt x="738" y="406"/>
                  </a:lnTo>
                  <a:lnTo>
                    <a:pt x="744" y="405"/>
                  </a:lnTo>
                  <a:lnTo>
                    <a:pt x="750" y="401"/>
                  </a:lnTo>
                  <a:lnTo>
                    <a:pt x="755" y="397"/>
                  </a:lnTo>
                  <a:lnTo>
                    <a:pt x="760" y="392"/>
                  </a:lnTo>
                  <a:lnTo>
                    <a:pt x="766" y="385"/>
                  </a:lnTo>
                  <a:lnTo>
                    <a:pt x="768" y="382"/>
                  </a:lnTo>
                  <a:lnTo>
                    <a:pt x="771" y="379"/>
                  </a:lnTo>
                  <a:lnTo>
                    <a:pt x="770" y="365"/>
                  </a:lnTo>
                  <a:lnTo>
                    <a:pt x="770" y="350"/>
                  </a:lnTo>
                  <a:lnTo>
                    <a:pt x="770" y="344"/>
                  </a:lnTo>
                  <a:lnTo>
                    <a:pt x="768" y="337"/>
                  </a:lnTo>
                  <a:lnTo>
                    <a:pt x="768" y="329"/>
                  </a:lnTo>
                  <a:lnTo>
                    <a:pt x="765" y="323"/>
                  </a:lnTo>
                  <a:lnTo>
                    <a:pt x="765" y="321"/>
                  </a:lnTo>
                  <a:lnTo>
                    <a:pt x="763" y="320"/>
                  </a:lnTo>
                  <a:lnTo>
                    <a:pt x="760" y="317"/>
                  </a:lnTo>
                  <a:lnTo>
                    <a:pt x="755" y="313"/>
                  </a:lnTo>
                  <a:lnTo>
                    <a:pt x="749" y="312"/>
                  </a:lnTo>
                  <a:lnTo>
                    <a:pt x="742" y="309"/>
                  </a:lnTo>
                  <a:lnTo>
                    <a:pt x="734" y="307"/>
                  </a:lnTo>
                  <a:lnTo>
                    <a:pt x="726" y="305"/>
                  </a:lnTo>
                  <a:lnTo>
                    <a:pt x="718" y="302"/>
                  </a:lnTo>
                  <a:lnTo>
                    <a:pt x="702" y="301"/>
                  </a:lnTo>
                  <a:lnTo>
                    <a:pt x="694" y="299"/>
                  </a:lnTo>
                  <a:lnTo>
                    <a:pt x="687" y="299"/>
                  </a:lnTo>
                  <a:lnTo>
                    <a:pt x="680" y="298"/>
                  </a:lnTo>
                  <a:lnTo>
                    <a:pt x="674" y="298"/>
                  </a:lnTo>
                  <a:lnTo>
                    <a:pt x="671" y="296"/>
                  </a:lnTo>
                  <a:lnTo>
                    <a:pt x="667" y="296"/>
                  </a:lnTo>
                  <a:lnTo>
                    <a:pt x="664" y="294"/>
                  </a:lnTo>
                  <a:lnTo>
                    <a:pt x="661" y="294"/>
                  </a:lnTo>
                  <a:lnTo>
                    <a:pt x="658" y="293"/>
                  </a:lnTo>
                  <a:lnTo>
                    <a:pt x="656" y="293"/>
                  </a:lnTo>
                  <a:lnTo>
                    <a:pt x="653" y="291"/>
                  </a:lnTo>
                  <a:lnTo>
                    <a:pt x="651" y="291"/>
                  </a:lnTo>
                  <a:lnTo>
                    <a:pt x="650" y="291"/>
                  </a:lnTo>
                  <a:lnTo>
                    <a:pt x="651" y="290"/>
                  </a:lnTo>
                  <a:lnTo>
                    <a:pt x="651" y="288"/>
                  </a:lnTo>
                  <a:lnTo>
                    <a:pt x="651" y="286"/>
                  </a:lnTo>
                  <a:lnTo>
                    <a:pt x="650" y="285"/>
                  </a:lnTo>
                  <a:lnTo>
                    <a:pt x="648" y="282"/>
                  </a:lnTo>
                  <a:lnTo>
                    <a:pt x="643" y="278"/>
                  </a:lnTo>
                  <a:lnTo>
                    <a:pt x="642" y="277"/>
                  </a:lnTo>
                  <a:lnTo>
                    <a:pt x="639" y="274"/>
                  </a:lnTo>
                  <a:lnTo>
                    <a:pt x="635" y="270"/>
                  </a:lnTo>
                  <a:lnTo>
                    <a:pt x="631" y="267"/>
                  </a:lnTo>
                  <a:lnTo>
                    <a:pt x="624" y="264"/>
                  </a:lnTo>
                  <a:lnTo>
                    <a:pt x="619" y="261"/>
                  </a:lnTo>
                  <a:lnTo>
                    <a:pt x="615" y="258"/>
                  </a:lnTo>
                  <a:lnTo>
                    <a:pt x="610" y="254"/>
                  </a:lnTo>
                  <a:lnTo>
                    <a:pt x="608" y="253"/>
                  </a:lnTo>
                  <a:lnTo>
                    <a:pt x="607" y="253"/>
                  </a:lnTo>
                  <a:lnTo>
                    <a:pt x="599" y="254"/>
                  </a:lnTo>
                  <a:lnTo>
                    <a:pt x="592" y="258"/>
                  </a:lnTo>
                  <a:lnTo>
                    <a:pt x="579" y="262"/>
                  </a:lnTo>
                  <a:lnTo>
                    <a:pt x="567" y="267"/>
                  </a:lnTo>
                  <a:lnTo>
                    <a:pt x="555" y="274"/>
                  </a:lnTo>
                  <a:lnTo>
                    <a:pt x="544" y="280"/>
                  </a:lnTo>
                  <a:lnTo>
                    <a:pt x="531" y="286"/>
                  </a:lnTo>
                  <a:lnTo>
                    <a:pt x="520" y="293"/>
                  </a:lnTo>
                  <a:lnTo>
                    <a:pt x="507" y="302"/>
                  </a:lnTo>
                  <a:lnTo>
                    <a:pt x="501" y="305"/>
                  </a:lnTo>
                  <a:lnTo>
                    <a:pt x="495" y="309"/>
                  </a:lnTo>
                  <a:lnTo>
                    <a:pt x="490" y="312"/>
                  </a:lnTo>
                  <a:lnTo>
                    <a:pt x="487" y="315"/>
                  </a:lnTo>
                  <a:lnTo>
                    <a:pt x="483" y="317"/>
                  </a:lnTo>
                  <a:lnTo>
                    <a:pt x="480" y="318"/>
                  </a:lnTo>
                  <a:lnTo>
                    <a:pt x="477" y="320"/>
                  </a:lnTo>
                  <a:lnTo>
                    <a:pt x="475" y="320"/>
                  </a:lnTo>
                  <a:lnTo>
                    <a:pt x="474" y="320"/>
                  </a:lnTo>
                  <a:lnTo>
                    <a:pt x="472" y="320"/>
                  </a:lnTo>
                  <a:lnTo>
                    <a:pt x="472" y="318"/>
                  </a:lnTo>
                  <a:lnTo>
                    <a:pt x="472" y="317"/>
                  </a:lnTo>
                  <a:lnTo>
                    <a:pt x="474" y="315"/>
                  </a:lnTo>
                  <a:lnTo>
                    <a:pt x="474" y="313"/>
                  </a:lnTo>
                  <a:lnTo>
                    <a:pt x="475" y="312"/>
                  </a:lnTo>
                  <a:lnTo>
                    <a:pt x="474" y="310"/>
                  </a:lnTo>
                  <a:lnTo>
                    <a:pt x="472" y="312"/>
                  </a:lnTo>
                  <a:lnTo>
                    <a:pt x="469" y="313"/>
                  </a:lnTo>
                  <a:lnTo>
                    <a:pt x="467" y="315"/>
                  </a:lnTo>
                  <a:lnTo>
                    <a:pt x="464" y="318"/>
                  </a:lnTo>
                  <a:lnTo>
                    <a:pt x="461" y="320"/>
                  </a:lnTo>
                  <a:lnTo>
                    <a:pt x="458" y="323"/>
                  </a:lnTo>
                  <a:lnTo>
                    <a:pt x="451" y="329"/>
                  </a:lnTo>
                  <a:lnTo>
                    <a:pt x="447" y="334"/>
                  </a:lnTo>
                  <a:lnTo>
                    <a:pt x="442" y="341"/>
                  </a:lnTo>
                  <a:lnTo>
                    <a:pt x="437" y="347"/>
                  </a:lnTo>
                  <a:lnTo>
                    <a:pt x="431" y="352"/>
                  </a:lnTo>
                  <a:lnTo>
                    <a:pt x="426" y="357"/>
                  </a:lnTo>
                  <a:lnTo>
                    <a:pt x="421" y="363"/>
                  </a:lnTo>
                  <a:lnTo>
                    <a:pt x="413" y="368"/>
                  </a:lnTo>
                  <a:lnTo>
                    <a:pt x="411" y="371"/>
                  </a:lnTo>
                  <a:lnTo>
                    <a:pt x="408" y="376"/>
                  </a:lnTo>
                  <a:lnTo>
                    <a:pt x="405" y="382"/>
                  </a:lnTo>
                  <a:lnTo>
                    <a:pt x="403" y="390"/>
                  </a:lnTo>
                  <a:lnTo>
                    <a:pt x="402" y="398"/>
                  </a:lnTo>
                  <a:lnTo>
                    <a:pt x="400" y="405"/>
                  </a:lnTo>
                  <a:lnTo>
                    <a:pt x="397" y="413"/>
                  </a:lnTo>
                  <a:lnTo>
                    <a:pt x="395" y="421"/>
                  </a:lnTo>
                  <a:lnTo>
                    <a:pt x="392" y="429"/>
                  </a:lnTo>
                  <a:lnTo>
                    <a:pt x="389" y="432"/>
                  </a:lnTo>
                  <a:lnTo>
                    <a:pt x="386" y="437"/>
                  </a:lnTo>
                  <a:lnTo>
                    <a:pt x="381" y="440"/>
                  </a:lnTo>
                  <a:lnTo>
                    <a:pt x="376" y="443"/>
                  </a:lnTo>
                  <a:lnTo>
                    <a:pt x="367" y="449"/>
                  </a:lnTo>
                  <a:lnTo>
                    <a:pt x="362" y="453"/>
                  </a:lnTo>
                  <a:lnTo>
                    <a:pt x="359" y="456"/>
                  </a:lnTo>
                  <a:lnTo>
                    <a:pt x="357" y="461"/>
                  </a:lnTo>
                  <a:lnTo>
                    <a:pt x="355" y="465"/>
                  </a:lnTo>
                  <a:lnTo>
                    <a:pt x="354" y="469"/>
                  </a:lnTo>
                  <a:lnTo>
                    <a:pt x="354" y="470"/>
                  </a:lnTo>
                  <a:lnTo>
                    <a:pt x="352" y="472"/>
                  </a:lnTo>
                  <a:lnTo>
                    <a:pt x="352" y="473"/>
                  </a:lnTo>
                  <a:lnTo>
                    <a:pt x="349" y="477"/>
                  </a:lnTo>
                  <a:lnTo>
                    <a:pt x="347" y="477"/>
                  </a:lnTo>
                  <a:lnTo>
                    <a:pt x="346" y="478"/>
                  </a:lnTo>
                  <a:lnTo>
                    <a:pt x="344" y="480"/>
                  </a:lnTo>
                  <a:lnTo>
                    <a:pt x="341" y="481"/>
                  </a:lnTo>
                  <a:lnTo>
                    <a:pt x="336" y="483"/>
                  </a:lnTo>
                  <a:lnTo>
                    <a:pt x="331" y="486"/>
                  </a:lnTo>
                  <a:lnTo>
                    <a:pt x="327" y="489"/>
                  </a:lnTo>
                  <a:lnTo>
                    <a:pt x="320" y="494"/>
                  </a:lnTo>
                  <a:lnTo>
                    <a:pt x="315" y="497"/>
                  </a:lnTo>
                  <a:lnTo>
                    <a:pt x="311" y="501"/>
                  </a:lnTo>
                  <a:lnTo>
                    <a:pt x="304" y="504"/>
                  </a:lnTo>
                  <a:lnTo>
                    <a:pt x="299" y="508"/>
                  </a:lnTo>
                  <a:lnTo>
                    <a:pt x="295" y="512"/>
                  </a:lnTo>
                  <a:lnTo>
                    <a:pt x="291" y="513"/>
                  </a:lnTo>
                  <a:lnTo>
                    <a:pt x="290" y="515"/>
                  </a:lnTo>
                  <a:lnTo>
                    <a:pt x="288" y="515"/>
                  </a:lnTo>
                  <a:lnTo>
                    <a:pt x="287" y="516"/>
                  </a:lnTo>
                  <a:lnTo>
                    <a:pt x="271" y="566"/>
                  </a:lnTo>
                  <a:lnTo>
                    <a:pt x="269" y="568"/>
                  </a:lnTo>
                  <a:lnTo>
                    <a:pt x="269" y="571"/>
                  </a:lnTo>
                  <a:lnTo>
                    <a:pt x="267" y="576"/>
                  </a:lnTo>
                  <a:lnTo>
                    <a:pt x="266" y="579"/>
                  </a:lnTo>
                  <a:lnTo>
                    <a:pt x="266" y="580"/>
                  </a:lnTo>
                  <a:lnTo>
                    <a:pt x="266" y="582"/>
                  </a:lnTo>
                  <a:lnTo>
                    <a:pt x="266" y="590"/>
                  </a:lnTo>
                  <a:lnTo>
                    <a:pt x="267" y="596"/>
                  </a:lnTo>
                  <a:lnTo>
                    <a:pt x="267" y="603"/>
                  </a:lnTo>
                  <a:lnTo>
                    <a:pt x="267" y="608"/>
                  </a:lnTo>
                  <a:lnTo>
                    <a:pt x="267" y="611"/>
                  </a:lnTo>
                  <a:lnTo>
                    <a:pt x="269" y="616"/>
                  </a:lnTo>
                  <a:lnTo>
                    <a:pt x="269" y="619"/>
                  </a:lnTo>
                  <a:lnTo>
                    <a:pt x="269" y="620"/>
                  </a:lnTo>
                  <a:lnTo>
                    <a:pt x="269" y="622"/>
                  </a:lnTo>
                  <a:lnTo>
                    <a:pt x="269" y="624"/>
                  </a:lnTo>
                  <a:lnTo>
                    <a:pt x="269" y="625"/>
                  </a:lnTo>
                  <a:lnTo>
                    <a:pt x="271" y="625"/>
                  </a:lnTo>
                  <a:lnTo>
                    <a:pt x="272" y="625"/>
                  </a:lnTo>
                  <a:lnTo>
                    <a:pt x="275" y="624"/>
                  </a:lnTo>
                  <a:lnTo>
                    <a:pt x="279" y="622"/>
                  </a:lnTo>
                  <a:lnTo>
                    <a:pt x="283" y="620"/>
                  </a:lnTo>
                  <a:lnTo>
                    <a:pt x="287" y="620"/>
                  </a:lnTo>
                  <a:lnTo>
                    <a:pt x="288" y="620"/>
                  </a:lnTo>
                  <a:lnTo>
                    <a:pt x="293" y="620"/>
                  </a:lnTo>
                  <a:lnTo>
                    <a:pt x="296" y="620"/>
                  </a:lnTo>
                  <a:lnTo>
                    <a:pt x="301" y="622"/>
                  </a:lnTo>
                  <a:lnTo>
                    <a:pt x="306" y="622"/>
                  </a:lnTo>
                  <a:lnTo>
                    <a:pt x="312" y="624"/>
                  </a:lnTo>
                  <a:lnTo>
                    <a:pt x="317" y="625"/>
                  </a:lnTo>
                  <a:lnTo>
                    <a:pt x="323" y="628"/>
                  </a:lnTo>
                  <a:lnTo>
                    <a:pt x="331" y="632"/>
                  </a:lnTo>
                  <a:lnTo>
                    <a:pt x="333" y="633"/>
                  </a:lnTo>
                  <a:lnTo>
                    <a:pt x="333" y="635"/>
                  </a:lnTo>
                  <a:lnTo>
                    <a:pt x="336" y="638"/>
                  </a:lnTo>
                  <a:lnTo>
                    <a:pt x="338" y="641"/>
                  </a:lnTo>
                  <a:lnTo>
                    <a:pt x="339" y="644"/>
                  </a:lnTo>
                  <a:lnTo>
                    <a:pt x="346" y="652"/>
                  </a:lnTo>
                  <a:lnTo>
                    <a:pt x="351" y="662"/>
                  </a:lnTo>
                  <a:lnTo>
                    <a:pt x="357" y="670"/>
                  </a:lnTo>
                  <a:lnTo>
                    <a:pt x="359" y="673"/>
                  </a:lnTo>
                  <a:lnTo>
                    <a:pt x="362" y="676"/>
                  </a:lnTo>
                  <a:lnTo>
                    <a:pt x="363" y="680"/>
                  </a:lnTo>
                  <a:lnTo>
                    <a:pt x="363" y="681"/>
                  </a:lnTo>
                  <a:lnTo>
                    <a:pt x="365" y="683"/>
                  </a:lnTo>
                  <a:lnTo>
                    <a:pt x="367" y="686"/>
                  </a:lnTo>
                  <a:lnTo>
                    <a:pt x="371" y="691"/>
                  </a:lnTo>
                  <a:lnTo>
                    <a:pt x="373" y="694"/>
                  </a:lnTo>
                  <a:lnTo>
                    <a:pt x="375" y="696"/>
                  </a:lnTo>
                  <a:lnTo>
                    <a:pt x="375" y="697"/>
                  </a:lnTo>
                  <a:lnTo>
                    <a:pt x="383" y="696"/>
                  </a:lnTo>
                  <a:lnTo>
                    <a:pt x="387" y="694"/>
                  </a:lnTo>
                  <a:lnTo>
                    <a:pt x="392" y="692"/>
                  </a:lnTo>
                  <a:lnTo>
                    <a:pt x="395" y="691"/>
                  </a:lnTo>
                  <a:lnTo>
                    <a:pt x="400" y="689"/>
                  </a:lnTo>
                  <a:lnTo>
                    <a:pt x="402" y="689"/>
                  </a:lnTo>
                  <a:lnTo>
                    <a:pt x="405" y="686"/>
                  </a:lnTo>
                  <a:lnTo>
                    <a:pt x="407" y="684"/>
                  </a:lnTo>
                  <a:lnTo>
                    <a:pt x="410" y="681"/>
                  </a:lnTo>
                  <a:lnTo>
                    <a:pt x="413" y="680"/>
                  </a:lnTo>
                  <a:lnTo>
                    <a:pt x="415" y="676"/>
                  </a:lnTo>
                  <a:lnTo>
                    <a:pt x="418" y="673"/>
                  </a:lnTo>
                  <a:lnTo>
                    <a:pt x="421" y="672"/>
                  </a:lnTo>
                  <a:lnTo>
                    <a:pt x="426" y="668"/>
                  </a:lnTo>
                  <a:lnTo>
                    <a:pt x="431" y="664"/>
                  </a:lnTo>
                  <a:lnTo>
                    <a:pt x="431" y="660"/>
                  </a:lnTo>
                  <a:lnTo>
                    <a:pt x="432" y="656"/>
                  </a:lnTo>
                  <a:lnTo>
                    <a:pt x="434" y="651"/>
                  </a:lnTo>
                  <a:lnTo>
                    <a:pt x="435" y="648"/>
                  </a:lnTo>
                  <a:lnTo>
                    <a:pt x="437" y="646"/>
                  </a:lnTo>
                  <a:lnTo>
                    <a:pt x="440" y="644"/>
                  </a:lnTo>
                  <a:lnTo>
                    <a:pt x="445" y="643"/>
                  </a:lnTo>
                  <a:lnTo>
                    <a:pt x="448" y="641"/>
                  </a:lnTo>
                  <a:lnTo>
                    <a:pt x="450" y="641"/>
                  </a:lnTo>
                  <a:lnTo>
                    <a:pt x="451" y="640"/>
                  </a:lnTo>
                  <a:lnTo>
                    <a:pt x="451" y="636"/>
                  </a:lnTo>
                  <a:lnTo>
                    <a:pt x="453" y="628"/>
                  </a:lnTo>
                  <a:lnTo>
                    <a:pt x="455" y="620"/>
                  </a:lnTo>
                  <a:lnTo>
                    <a:pt x="455" y="612"/>
                  </a:lnTo>
                  <a:lnTo>
                    <a:pt x="456" y="606"/>
                  </a:lnTo>
                  <a:lnTo>
                    <a:pt x="456" y="593"/>
                  </a:lnTo>
                  <a:lnTo>
                    <a:pt x="456" y="582"/>
                  </a:lnTo>
                  <a:lnTo>
                    <a:pt x="455" y="571"/>
                  </a:lnTo>
                  <a:lnTo>
                    <a:pt x="455" y="563"/>
                  </a:lnTo>
                  <a:lnTo>
                    <a:pt x="453" y="555"/>
                  </a:lnTo>
                  <a:lnTo>
                    <a:pt x="453" y="547"/>
                  </a:lnTo>
                  <a:lnTo>
                    <a:pt x="453" y="542"/>
                  </a:lnTo>
                  <a:lnTo>
                    <a:pt x="455" y="536"/>
                  </a:lnTo>
                  <a:lnTo>
                    <a:pt x="456" y="531"/>
                  </a:lnTo>
                  <a:lnTo>
                    <a:pt x="459" y="526"/>
                  </a:lnTo>
                  <a:lnTo>
                    <a:pt x="461" y="524"/>
                  </a:lnTo>
                  <a:lnTo>
                    <a:pt x="464" y="523"/>
                  </a:lnTo>
                  <a:lnTo>
                    <a:pt x="467" y="520"/>
                  </a:lnTo>
                  <a:lnTo>
                    <a:pt x="471" y="518"/>
                  </a:lnTo>
                  <a:lnTo>
                    <a:pt x="475" y="516"/>
                  </a:lnTo>
                  <a:lnTo>
                    <a:pt x="480" y="515"/>
                  </a:lnTo>
                  <a:lnTo>
                    <a:pt x="485" y="513"/>
                  </a:lnTo>
                  <a:lnTo>
                    <a:pt x="491" y="510"/>
                  </a:lnTo>
                  <a:lnTo>
                    <a:pt x="491" y="505"/>
                  </a:lnTo>
                  <a:lnTo>
                    <a:pt x="493" y="499"/>
                  </a:lnTo>
                  <a:lnTo>
                    <a:pt x="495" y="488"/>
                  </a:lnTo>
                  <a:lnTo>
                    <a:pt x="496" y="483"/>
                  </a:lnTo>
                  <a:lnTo>
                    <a:pt x="498" y="477"/>
                  </a:lnTo>
                  <a:lnTo>
                    <a:pt x="499" y="472"/>
                  </a:lnTo>
                  <a:lnTo>
                    <a:pt x="501" y="467"/>
                  </a:lnTo>
                  <a:lnTo>
                    <a:pt x="504" y="464"/>
                  </a:lnTo>
                  <a:lnTo>
                    <a:pt x="506" y="461"/>
                  </a:lnTo>
                  <a:lnTo>
                    <a:pt x="509" y="459"/>
                  </a:lnTo>
                  <a:lnTo>
                    <a:pt x="514" y="456"/>
                  </a:lnTo>
                  <a:lnTo>
                    <a:pt x="522" y="453"/>
                  </a:lnTo>
                  <a:lnTo>
                    <a:pt x="530" y="449"/>
                  </a:lnTo>
                  <a:lnTo>
                    <a:pt x="538" y="448"/>
                  </a:lnTo>
                  <a:lnTo>
                    <a:pt x="541" y="446"/>
                  </a:lnTo>
                  <a:lnTo>
                    <a:pt x="544" y="446"/>
                  </a:lnTo>
                  <a:lnTo>
                    <a:pt x="547" y="445"/>
                  </a:lnTo>
                  <a:lnTo>
                    <a:pt x="549" y="445"/>
                  </a:lnTo>
                  <a:lnTo>
                    <a:pt x="551" y="445"/>
                  </a:lnTo>
                  <a:lnTo>
                    <a:pt x="551" y="446"/>
                  </a:lnTo>
                  <a:lnTo>
                    <a:pt x="551" y="448"/>
                  </a:lnTo>
                  <a:lnTo>
                    <a:pt x="551" y="451"/>
                  </a:lnTo>
                  <a:lnTo>
                    <a:pt x="549" y="453"/>
                  </a:lnTo>
                  <a:lnTo>
                    <a:pt x="549" y="456"/>
                  </a:lnTo>
                  <a:lnTo>
                    <a:pt x="547" y="462"/>
                  </a:lnTo>
                  <a:lnTo>
                    <a:pt x="544" y="470"/>
                  </a:lnTo>
                  <a:lnTo>
                    <a:pt x="543" y="477"/>
                  </a:lnTo>
                  <a:lnTo>
                    <a:pt x="543" y="478"/>
                  </a:lnTo>
                  <a:lnTo>
                    <a:pt x="541" y="481"/>
                  </a:lnTo>
                  <a:lnTo>
                    <a:pt x="539" y="483"/>
                  </a:lnTo>
                  <a:lnTo>
                    <a:pt x="536" y="486"/>
                  </a:lnTo>
                  <a:lnTo>
                    <a:pt x="531" y="491"/>
                  </a:lnTo>
                  <a:lnTo>
                    <a:pt x="525" y="494"/>
                  </a:lnTo>
                  <a:lnTo>
                    <a:pt x="520" y="497"/>
                  </a:lnTo>
                  <a:lnTo>
                    <a:pt x="515" y="501"/>
                  </a:lnTo>
                  <a:lnTo>
                    <a:pt x="511" y="502"/>
                  </a:lnTo>
                  <a:lnTo>
                    <a:pt x="509" y="504"/>
                  </a:lnTo>
                  <a:lnTo>
                    <a:pt x="507" y="505"/>
                  </a:lnTo>
                  <a:lnTo>
                    <a:pt x="504" y="515"/>
                  </a:lnTo>
                  <a:lnTo>
                    <a:pt x="501" y="524"/>
                  </a:lnTo>
                  <a:lnTo>
                    <a:pt x="499" y="529"/>
                  </a:lnTo>
                  <a:lnTo>
                    <a:pt x="498" y="534"/>
                  </a:lnTo>
                  <a:lnTo>
                    <a:pt x="496" y="539"/>
                  </a:lnTo>
                  <a:lnTo>
                    <a:pt x="496" y="544"/>
                  </a:lnTo>
                  <a:lnTo>
                    <a:pt x="496" y="553"/>
                  </a:lnTo>
                  <a:lnTo>
                    <a:pt x="498" y="561"/>
                  </a:lnTo>
                  <a:lnTo>
                    <a:pt x="499" y="569"/>
                  </a:lnTo>
                  <a:lnTo>
                    <a:pt x="503" y="576"/>
                  </a:lnTo>
                  <a:lnTo>
                    <a:pt x="506" y="580"/>
                  </a:lnTo>
                  <a:lnTo>
                    <a:pt x="509" y="585"/>
                  </a:lnTo>
                  <a:lnTo>
                    <a:pt x="514" y="588"/>
                  </a:lnTo>
                  <a:lnTo>
                    <a:pt x="519" y="593"/>
                  </a:lnTo>
                  <a:lnTo>
                    <a:pt x="523" y="595"/>
                  </a:lnTo>
                  <a:lnTo>
                    <a:pt x="530" y="598"/>
                  </a:lnTo>
                  <a:lnTo>
                    <a:pt x="536" y="600"/>
                  </a:lnTo>
                  <a:lnTo>
                    <a:pt x="543" y="603"/>
                  </a:lnTo>
                  <a:lnTo>
                    <a:pt x="557" y="606"/>
                  </a:lnTo>
                  <a:lnTo>
                    <a:pt x="573" y="609"/>
                  </a:lnTo>
                  <a:lnTo>
                    <a:pt x="571" y="617"/>
                  </a:lnTo>
                  <a:lnTo>
                    <a:pt x="568" y="624"/>
                  </a:lnTo>
                  <a:lnTo>
                    <a:pt x="565" y="628"/>
                  </a:lnTo>
                  <a:lnTo>
                    <a:pt x="563" y="633"/>
                  </a:lnTo>
                  <a:lnTo>
                    <a:pt x="559" y="636"/>
                  </a:lnTo>
                  <a:lnTo>
                    <a:pt x="555" y="640"/>
                  </a:lnTo>
                  <a:lnTo>
                    <a:pt x="552" y="641"/>
                  </a:lnTo>
                  <a:lnTo>
                    <a:pt x="547" y="644"/>
                  </a:lnTo>
                  <a:lnTo>
                    <a:pt x="538" y="646"/>
                  </a:lnTo>
                  <a:lnTo>
                    <a:pt x="527" y="649"/>
                  </a:lnTo>
                  <a:lnTo>
                    <a:pt x="515" y="651"/>
                  </a:lnTo>
                  <a:lnTo>
                    <a:pt x="501" y="654"/>
                  </a:lnTo>
                  <a:lnTo>
                    <a:pt x="496" y="662"/>
                  </a:lnTo>
                  <a:lnTo>
                    <a:pt x="493" y="665"/>
                  </a:lnTo>
                  <a:lnTo>
                    <a:pt x="491" y="670"/>
                  </a:lnTo>
                  <a:lnTo>
                    <a:pt x="490" y="675"/>
                  </a:lnTo>
                  <a:lnTo>
                    <a:pt x="488" y="680"/>
                  </a:lnTo>
                  <a:lnTo>
                    <a:pt x="488" y="689"/>
                  </a:lnTo>
                  <a:lnTo>
                    <a:pt x="487" y="694"/>
                  </a:lnTo>
                  <a:lnTo>
                    <a:pt x="485" y="697"/>
                  </a:lnTo>
                  <a:lnTo>
                    <a:pt x="483" y="700"/>
                  </a:lnTo>
                  <a:lnTo>
                    <a:pt x="480" y="704"/>
                  </a:lnTo>
                  <a:lnTo>
                    <a:pt x="466" y="707"/>
                  </a:lnTo>
                  <a:lnTo>
                    <a:pt x="450" y="711"/>
                  </a:lnTo>
                  <a:lnTo>
                    <a:pt x="435" y="716"/>
                  </a:lnTo>
                  <a:lnTo>
                    <a:pt x="419" y="721"/>
                  </a:lnTo>
                  <a:lnTo>
                    <a:pt x="405" y="726"/>
                  </a:lnTo>
                  <a:lnTo>
                    <a:pt x="391" y="732"/>
                  </a:lnTo>
                  <a:lnTo>
                    <a:pt x="378" y="739"/>
                  </a:lnTo>
                  <a:lnTo>
                    <a:pt x="363" y="747"/>
                  </a:lnTo>
                  <a:lnTo>
                    <a:pt x="357" y="745"/>
                  </a:lnTo>
                  <a:lnTo>
                    <a:pt x="349" y="745"/>
                  </a:lnTo>
                  <a:lnTo>
                    <a:pt x="346" y="745"/>
                  </a:lnTo>
                  <a:lnTo>
                    <a:pt x="343" y="743"/>
                  </a:lnTo>
                  <a:lnTo>
                    <a:pt x="339" y="743"/>
                  </a:lnTo>
                  <a:lnTo>
                    <a:pt x="336" y="742"/>
                  </a:lnTo>
                  <a:lnTo>
                    <a:pt x="336" y="740"/>
                  </a:lnTo>
                  <a:lnTo>
                    <a:pt x="335" y="737"/>
                  </a:lnTo>
                  <a:lnTo>
                    <a:pt x="333" y="734"/>
                  </a:lnTo>
                  <a:lnTo>
                    <a:pt x="331" y="731"/>
                  </a:lnTo>
                  <a:lnTo>
                    <a:pt x="331" y="726"/>
                  </a:lnTo>
                  <a:lnTo>
                    <a:pt x="330" y="721"/>
                  </a:lnTo>
                  <a:lnTo>
                    <a:pt x="327" y="710"/>
                  </a:lnTo>
                  <a:lnTo>
                    <a:pt x="325" y="699"/>
                  </a:lnTo>
                  <a:lnTo>
                    <a:pt x="323" y="694"/>
                  </a:lnTo>
                  <a:lnTo>
                    <a:pt x="323" y="689"/>
                  </a:lnTo>
                  <a:lnTo>
                    <a:pt x="322" y="684"/>
                  </a:lnTo>
                  <a:lnTo>
                    <a:pt x="322" y="681"/>
                  </a:lnTo>
                  <a:lnTo>
                    <a:pt x="320" y="678"/>
                  </a:lnTo>
                  <a:lnTo>
                    <a:pt x="320" y="675"/>
                  </a:lnTo>
                  <a:lnTo>
                    <a:pt x="317" y="683"/>
                  </a:lnTo>
                  <a:lnTo>
                    <a:pt x="314" y="691"/>
                  </a:lnTo>
                  <a:lnTo>
                    <a:pt x="311" y="697"/>
                  </a:lnTo>
                  <a:lnTo>
                    <a:pt x="309" y="702"/>
                  </a:lnTo>
                  <a:lnTo>
                    <a:pt x="306" y="708"/>
                  </a:lnTo>
                  <a:lnTo>
                    <a:pt x="301" y="711"/>
                  </a:lnTo>
                  <a:lnTo>
                    <a:pt x="298" y="715"/>
                  </a:lnTo>
                  <a:lnTo>
                    <a:pt x="295" y="716"/>
                  </a:lnTo>
                  <a:lnTo>
                    <a:pt x="291" y="718"/>
                  </a:lnTo>
                  <a:lnTo>
                    <a:pt x="287" y="719"/>
                  </a:lnTo>
                  <a:lnTo>
                    <a:pt x="287" y="724"/>
                  </a:lnTo>
                  <a:lnTo>
                    <a:pt x="285" y="727"/>
                  </a:lnTo>
                  <a:lnTo>
                    <a:pt x="283" y="732"/>
                  </a:lnTo>
                  <a:lnTo>
                    <a:pt x="282" y="735"/>
                  </a:lnTo>
                  <a:lnTo>
                    <a:pt x="280" y="737"/>
                  </a:lnTo>
                  <a:lnTo>
                    <a:pt x="279" y="737"/>
                  </a:lnTo>
                  <a:lnTo>
                    <a:pt x="274" y="739"/>
                  </a:lnTo>
                  <a:lnTo>
                    <a:pt x="269" y="739"/>
                  </a:lnTo>
                  <a:lnTo>
                    <a:pt x="267" y="740"/>
                  </a:lnTo>
                  <a:lnTo>
                    <a:pt x="266" y="742"/>
                  </a:lnTo>
                  <a:lnTo>
                    <a:pt x="261" y="743"/>
                  </a:lnTo>
                  <a:lnTo>
                    <a:pt x="258" y="745"/>
                  </a:lnTo>
                  <a:lnTo>
                    <a:pt x="256" y="748"/>
                  </a:lnTo>
                  <a:lnTo>
                    <a:pt x="253" y="750"/>
                  </a:lnTo>
                  <a:lnTo>
                    <a:pt x="250" y="753"/>
                  </a:lnTo>
                  <a:lnTo>
                    <a:pt x="248" y="755"/>
                  </a:lnTo>
                  <a:lnTo>
                    <a:pt x="247" y="756"/>
                  </a:lnTo>
                  <a:lnTo>
                    <a:pt x="247" y="758"/>
                  </a:lnTo>
                  <a:lnTo>
                    <a:pt x="248" y="758"/>
                  </a:lnTo>
                  <a:lnTo>
                    <a:pt x="247" y="759"/>
                  </a:lnTo>
                  <a:lnTo>
                    <a:pt x="243" y="759"/>
                  </a:lnTo>
                  <a:lnTo>
                    <a:pt x="240" y="761"/>
                  </a:lnTo>
                  <a:lnTo>
                    <a:pt x="239" y="761"/>
                  </a:lnTo>
                  <a:lnTo>
                    <a:pt x="235" y="763"/>
                  </a:lnTo>
                  <a:lnTo>
                    <a:pt x="232" y="763"/>
                  </a:lnTo>
                  <a:lnTo>
                    <a:pt x="229" y="767"/>
                  </a:lnTo>
                  <a:lnTo>
                    <a:pt x="227" y="772"/>
                  </a:lnTo>
                  <a:lnTo>
                    <a:pt x="224" y="775"/>
                  </a:lnTo>
                  <a:lnTo>
                    <a:pt x="221" y="780"/>
                  </a:lnTo>
                  <a:lnTo>
                    <a:pt x="219" y="780"/>
                  </a:lnTo>
                  <a:lnTo>
                    <a:pt x="218" y="782"/>
                  </a:lnTo>
                  <a:lnTo>
                    <a:pt x="213" y="782"/>
                  </a:lnTo>
                  <a:lnTo>
                    <a:pt x="208" y="783"/>
                  </a:lnTo>
                  <a:lnTo>
                    <a:pt x="207" y="783"/>
                  </a:lnTo>
                  <a:lnTo>
                    <a:pt x="205" y="785"/>
                  </a:lnTo>
                  <a:lnTo>
                    <a:pt x="203" y="787"/>
                  </a:lnTo>
                  <a:lnTo>
                    <a:pt x="202" y="788"/>
                  </a:lnTo>
                  <a:lnTo>
                    <a:pt x="202" y="793"/>
                  </a:lnTo>
                  <a:lnTo>
                    <a:pt x="200" y="798"/>
                  </a:lnTo>
                  <a:lnTo>
                    <a:pt x="200" y="799"/>
                  </a:lnTo>
                  <a:lnTo>
                    <a:pt x="199" y="801"/>
                  </a:lnTo>
                  <a:lnTo>
                    <a:pt x="195" y="806"/>
                  </a:lnTo>
                  <a:lnTo>
                    <a:pt x="191" y="807"/>
                  </a:lnTo>
                  <a:lnTo>
                    <a:pt x="187" y="811"/>
                  </a:lnTo>
                  <a:lnTo>
                    <a:pt x="183" y="812"/>
                  </a:lnTo>
                  <a:lnTo>
                    <a:pt x="178" y="820"/>
                  </a:lnTo>
                  <a:lnTo>
                    <a:pt x="173" y="827"/>
                  </a:lnTo>
                  <a:lnTo>
                    <a:pt x="168" y="831"/>
                  </a:lnTo>
                  <a:lnTo>
                    <a:pt x="163" y="838"/>
                  </a:lnTo>
                  <a:lnTo>
                    <a:pt x="157" y="843"/>
                  </a:lnTo>
                  <a:lnTo>
                    <a:pt x="152" y="847"/>
                  </a:lnTo>
                  <a:lnTo>
                    <a:pt x="146" y="852"/>
                  </a:lnTo>
                  <a:lnTo>
                    <a:pt x="138" y="857"/>
                  </a:lnTo>
                  <a:lnTo>
                    <a:pt x="135" y="865"/>
                  </a:lnTo>
                  <a:lnTo>
                    <a:pt x="135" y="870"/>
                  </a:lnTo>
                  <a:lnTo>
                    <a:pt x="133" y="873"/>
                  </a:lnTo>
                  <a:lnTo>
                    <a:pt x="133" y="884"/>
                  </a:lnTo>
                  <a:lnTo>
                    <a:pt x="131" y="895"/>
                  </a:lnTo>
                  <a:lnTo>
                    <a:pt x="131" y="918"/>
                  </a:lnTo>
                  <a:lnTo>
                    <a:pt x="131" y="929"/>
                  </a:lnTo>
                  <a:lnTo>
                    <a:pt x="131" y="940"/>
                  </a:lnTo>
                  <a:lnTo>
                    <a:pt x="130" y="950"/>
                  </a:lnTo>
                  <a:lnTo>
                    <a:pt x="128" y="961"/>
                  </a:lnTo>
                  <a:lnTo>
                    <a:pt x="127" y="962"/>
                  </a:lnTo>
                  <a:lnTo>
                    <a:pt x="125" y="964"/>
                  </a:lnTo>
                  <a:lnTo>
                    <a:pt x="123" y="964"/>
                  </a:lnTo>
                  <a:lnTo>
                    <a:pt x="120" y="964"/>
                  </a:lnTo>
                  <a:lnTo>
                    <a:pt x="115" y="966"/>
                  </a:lnTo>
                  <a:lnTo>
                    <a:pt x="114" y="966"/>
                  </a:lnTo>
                  <a:lnTo>
                    <a:pt x="111" y="967"/>
                  </a:lnTo>
                  <a:lnTo>
                    <a:pt x="107" y="969"/>
                  </a:lnTo>
                  <a:lnTo>
                    <a:pt x="103" y="972"/>
                  </a:lnTo>
                  <a:lnTo>
                    <a:pt x="95" y="977"/>
                  </a:lnTo>
                  <a:lnTo>
                    <a:pt x="79" y="975"/>
                  </a:lnTo>
                  <a:lnTo>
                    <a:pt x="63" y="974"/>
                  </a:lnTo>
                  <a:lnTo>
                    <a:pt x="56" y="974"/>
                  </a:lnTo>
                  <a:lnTo>
                    <a:pt x="50" y="972"/>
                  </a:lnTo>
                  <a:lnTo>
                    <a:pt x="43" y="974"/>
                  </a:lnTo>
                  <a:lnTo>
                    <a:pt x="37" y="974"/>
                  </a:lnTo>
                  <a:lnTo>
                    <a:pt x="31" y="975"/>
                  </a:lnTo>
                  <a:lnTo>
                    <a:pt x="26" y="977"/>
                  </a:lnTo>
                  <a:lnTo>
                    <a:pt x="21" y="980"/>
                  </a:lnTo>
                  <a:lnTo>
                    <a:pt x="16" y="985"/>
                  </a:lnTo>
                  <a:lnTo>
                    <a:pt x="11" y="990"/>
                  </a:lnTo>
                  <a:lnTo>
                    <a:pt x="8" y="994"/>
                  </a:lnTo>
                  <a:lnTo>
                    <a:pt x="3" y="1002"/>
                  </a:lnTo>
                  <a:lnTo>
                    <a:pt x="0" y="1010"/>
                  </a:lnTo>
                  <a:lnTo>
                    <a:pt x="7" y="1065"/>
                  </a:lnTo>
                  <a:lnTo>
                    <a:pt x="7" y="1071"/>
                  </a:lnTo>
                  <a:lnTo>
                    <a:pt x="7" y="1076"/>
                  </a:lnTo>
                  <a:lnTo>
                    <a:pt x="7" y="1087"/>
                  </a:lnTo>
                  <a:lnTo>
                    <a:pt x="7" y="1092"/>
                  </a:lnTo>
                  <a:lnTo>
                    <a:pt x="7" y="1097"/>
                  </a:lnTo>
                  <a:lnTo>
                    <a:pt x="8" y="1100"/>
                  </a:lnTo>
                  <a:lnTo>
                    <a:pt x="11" y="1103"/>
                  </a:lnTo>
                  <a:lnTo>
                    <a:pt x="15" y="1105"/>
                  </a:lnTo>
                  <a:lnTo>
                    <a:pt x="16" y="1106"/>
                  </a:lnTo>
                  <a:lnTo>
                    <a:pt x="21" y="1106"/>
                  </a:lnTo>
                  <a:lnTo>
                    <a:pt x="26" y="1106"/>
                  </a:lnTo>
                  <a:lnTo>
                    <a:pt x="31" y="1105"/>
                  </a:lnTo>
                  <a:lnTo>
                    <a:pt x="35" y="1103"/>
                  </a:lnTo>
                  <a:lnTo>
                    <a:pt x="40" y="1102"/>
                  </a:lnTo>
                  <a:lnTo>
                    <a:pt x="45" y="1100"/>
                  </a:lnTo>
                  <a:lnTo>
                    <a:pt x="50" y="1098"/>
                  </a:lnTo>
                  <a:lnTo>
                    <a:pt x="55" y="1097"/>
                  </a:lnTo>
                  <a:lnTo>
                    <a:pt x="59" y="1095"/>
                  </a:lnTo>
                  <a:lnTo>
                    <a:pt x="63" y="1094"/>
                  </a:lnTo>
                  <a:lnTo>
                    <a:pt x="67" y="1094"/>
                  </a:lnTo>
                  <a:lnTo>
                    <a:pt x="71" y="1094"/>
                  </a:lnTo>
                  <a:lnTo>
                    <a:pt x="75" y="1095"/>
                  </a:lnTo>
                  <a:lnTo>
                    <a:pt x="83" y="1097"/>
                  </a:lnTo>
                  <a:lnTo>
                    <a:pt x="88" y="1098"/>
                  </a:lnTo>
                  <a:lnTo>
                    <a:pt x="91" y="1100"/>
                  </a:lnTo>
                  <a:lnTo>
                    <a:pt x="96" y="1100"/>
                  </a:lnTo>
                  <a:lnTo>
                    <a:pt x="99" y="1098"/>
                  </a:lnTo>
                  <a:lnTo>
                    <a:pt x="104" y="1095"/>
                  </a:lnTo>
                  <a:lnTo>
                    <a:pt x="107" y="1092"/>
                  </a:lnTo>
                  <a:lnTo>
                    <a:pt x="111" y="1089"/>
                  </a:lnTo>
                  <a:lnTo>
                    <a:pt x="112" y="1084"/>
                  </a:lnTo>
                  <a:lnTo>
                    <a:pt x="117" y="1074"/>
                  </a:lnTo>
                  <a:lnTo>
                    <a:pt x="120" y="1070"/>
                  </a:lnTo>
                  <a:lnTo>
                    <a:pt x="122" y="1065"/>
                  </a:lnTo>
                  <a:lnTo>
                    <a:pt x="127" y="1060"/>
                  </a:lnTo>
                  <a:lnTo>
                    <a:pt x="131" y="1054"/>
                  </a:lnTo>
                  <a:lnTo>
                    <a:pt x="136" y="1047"/>
                  </a:lnTo>
                  <a:lnTo>
                    <a:pt x="143" y="1041"/>
                  </a:lnTo>
                  <a:lnTo>
                    <a:pt x="154" y="1031"/>
                  </a:lnTo>
                  <a:lnTo>
                    <a:pt x="160" y="1026"/>
                  </a:lnTo>
                  <a:lnTo>
                    <a:pt x="167" y="1022"/>
                  </a:lnTo>
                  <a:lnTo>
                    <a:pt x="171" y="1014"/>
                  </a:lnTo>
                  <a:lnTo>
                    <a:pt x="176" y="1009"/>
                  </a:lnTo>
                  <a:lnTo>
                    <a:pt x="183" y="1002"/>
                  </a:lnTo>
                  <a:lnTo>
                    <a:pt x="189" y="998"/>
                  </a:lnTo>
                  <a:lnTo>
                    <a:pt x="195" y="994"/>
                  </a:lnTo>
                  <a:lnTo>
                    <a:pt x="203" y="991"/>
                  </a:lnTo>
                  <a:lnTo>
                    <a:pt x="210" y="988"/>
                  </a:lnTo>
                  <a:lnTo>
                    <a:pt x="218" y="986"/>
                  </a:lnTo>
                  <a:lnTo>
                    <a:pt x="234" y="982"/>
                  </a:lnTo>
                  <a:lnTo>
                    <a:pt x="250" y="978"/>
                  </a:lnTo>
                  <a:lnTo>
                    <a:pt x="266" y="975"/>
                  </a:lnTo>
                  <a:lnTo>
                    <a:pt x="282" y="972"/>
                  </a:lnTo>
                  <a:lnTo>
                    <a:pt x="283" y="969"/>
                  </a:lnTo>
                  <a:lnTo>
                    <a:pt x="283" y="966"/>
                  </a:lnTo>
                  <a:lnTo>
                    <a:pt x="285" y="964"/>
                  </a:lnTo>
                  <a:lnTo>
                    <a:pt x="287" y="961"/>
                  </a:lnTo>
                  <a:lnTo>
                    <a:pt x="290" y="959"/>
                  </a:lnTo>
                  <a:lnTo>
                    <a:pt x="291" y="958"/>
                  </a:lnTo>
                  <a:lnTo>
                    <a:pt x="295" y="956"/>
                  </a:lnTo>
                  <a:lnTo>
                    <a:pt x="298" y="958"/>
                  </a:lnTo>
                  <a:lnTo>
                    <a:pt x="301" y="959"/>
                  </a:lnTo>
                  <a:lnTo>
                    <a:pt x="306" y="961"/>
                  </a:lnTo>
                  <a:lnTo>
                    <a:pt x="309" y="964"/>
                  </a:lnTo>
                  <a:lnTo>
                    <a:pt x="312" y="967"/>
                  </a:lnTo>
                  <a:lnTo>
                    <a:pt x="320" y="975"/>
                  </a:lnTo>
                  <a:lnTo>
                    <a:pt x="328" y="982"/>
                  </a:lnTo>
                  <a:lnTo>
                    <a:pt x="333" y="985"/>
                  </a:lnTo>
                  <a:lnTo>
                    <a:pt x="336" y="988"/>
                  </a:lnTo>
                  <a:lnTo>
                    <a:pt x="341" y="996"/>
                  </a:lnTo>
                  <a:lnTo>
                    <a:pt x="344" y="1001"/>
                  </a:lnTo>
                  <a:lnTo>
                    <a:pt x="346" y="1007"/>
                  </a:lnTo>
                  <a:lnTo>
                    <a:pt x="349" y="1012"/>
                  </a:lnTo>
                  <a:lnTo>
                    <a:pt x="352" y="1017"/>
                  </a:lnTo>
                  <a:lnTo>
                    <a:pt x="357" y="1020"/>
                  </a:lnTo>
                  <a:lnTo>
                    <a:pt x="359" y="1022"/>
                  </a:lnTo>
                  <a:lnTo>
                    <a:pt x="362" y="1023"/>
                  </a:lnTo>
                  <a:lnTo>
                    <a:pt x="365" y="1025"/>
                  </a:lnTo>
                  <a:lnTo>
                    <a:pt x="370" y="1026"/>
                  </a:lnTo>
                  <a:lnTo>
                    <a:pt x="371" y="1030"/>
                  </a:lnTo>
                  <a:lnTo>
                    <a:pt x="371" y="1031"/>
                  </a:lnTo>
                  <a:lnTo>
                    <a:pt x="375" y="1036"/>
                  </a:lnTo>
                  <a:lnTo>
                    <a:pt x="378" y="1041"/>
                  </a:lnTo>
                  <a:lnTo>
                    <a:pt x="379" y="1042"/>
                  </a:lnTo>
                  <a:lnTo>
                    <a:pt x="381" y="1044"/>
                  </a:lnTo>
                  <a:lnTo>
                    <a:pt x="383" y="1046"/>
                  </a:lnTo>
                  <a:lnTo>
                    <a:pt x="386" y="1046"/>
                  </a:lnTo>
                  <a:lnTo>
                    <a:pt x="387" y="1046"/>
                  </a:lnTo>
                  <a:lnTo>
                    <a:pt x="389" y="1044"/>
                  </a:lnTo>
                  <a:lnTo>
                    <a:pt x="391" y="1041"/>
                  </a:lnTo>
                  <a:lnTo>
                    <a:pt x="392" y="1038"/>
                  </a:lnTo>
                  <a:lnTo>
                    <a:pt x="395" y="1033"/>
                  </a:lnTo>
                  <a:lnTo>
                    <a:pt x="397" y="1026"/>
                  </a:lnTo>
                  <a:lnTo>
                    <a:pt x="397" y="1023"/>
                  </a:lnTo>
                  <a:lnTo>
                    <a:pt x="399" y="1020"/>
                  </a:lnTo>
                  <a:lnTo>
                    <a:pt x="397" y="1017"/>
                  </a:lnTo>
                  <a:lnTo>
                    <a:pt x="397" y="1014"/>
                  </a:lnTo>
                  <a:lnTo>
                    <a:pt x="395" y="1009"/>
                  </a:lnTo>
                  <a:lnTo>
                    <a:pt x="391" y="1004"/>
                  </a:lnTo>
                  <a:lnTo>
                    <a:pt x="387" y="1001"/>
                  </a:lnTo>
                  <a:lnTo>
                    <a:pt x="383" y="996"/>
                  </a:lnTo>
                  <a:lnTo>
                    <a:pt x="378" y="993"/>
                  </a:lnTo>
                  <a:lnTo>
                    <a:pt x="375" y="988"/>
                  </a:lnTo>
                  <a:lnTo>
                    <a:pt x="371" y="985"/>
                  </a:lnTo>
                  <a:lnTo>
                    <a:pt x="368" y="978"/>
                  </a:lnTo>
                  <a:lnTo>
                    <a:pt x="365" y="974"/>
                  </a:lnTo>
                  <a:lnTo>
                    <a:pt x="360" y="969"/>
                  </a:lnTo>
                  <a:lnTo>
                    <a:pt x="359" y="964"/>
                  </a:lnTo>
                  <a:lnTo>
                    <a:pt x="355" y="959"/>
                  </a:lnTo>
                  <a:lnTo>
                    <a:pt x="354" y="958"/>
                  </a:lnTo>
                  <a:lnTo>
                    <a:pt x="354" y="956"/>
                  </a:lnTo>
                  <a:lnTo>
                    <a:pt x="354" y="950"/>
                  </a:lnTo>
                  <a:lnTo>
                    <a:pt x="355" y="946"/>
                  </a:lnTo>
                  <a:lnTo>
                    <a:pt x="355" y="942"/>
                  </a:lnTo>
                  <a:lnTo>
                    <a:pt x="355" y="938"/>
                  </a:lnTo>
                  <a:lnTo>
                    <a:pt x="357" y="935"/>
                  </a:lnTo>
                  <a:lnTo>
                    <a:pt x="357" y="932"/>
                  </a:lnTo>
                  <a:lnTo>
                    <a:pt x="357" y="929"/>
                  </a:lnTo>
                  <a:lnTo>
                    <a:pt x="357" y="927"/>
                  </a:lnTo>
                  <a:lnTo>
                    <a:pt x="359" y="924"/>
                  </a:lnTo>
                  <a:lnTo>
                    <a:pt x="360" y="922"/>
                  </a:lnTo>
                  <a:lnTo>
                    <a:pt x="362" y="924"/>
                  </a:lnTo>
                  <a:lnTo>
                    <a:pt x="363" y="926"/>
                  </a:lnTo>
                  <a:lnTo>
                    <a:pt x="365" y="927"/>
                  </a:lnTo>
                  <a:lnTo>
                    <a:pt x="367" y="930"/>
                  </a:lnTo>
                  <a:lnTo>
                    <a:pt x="370" y="932"/>
                  </a:lnTo>
                  <a:lnTo>
                    <a:pt x="375" y="935"/>
                  </a:lnTo>
                  <a:lnTo>
                    <a:pt x="379" y="938"/>
                  </a:lnTo>
                  <a:lnTo>
                    <a:pt x="384" y="942"/>
                  </a:lnTo>
                  <a:lnTo>
                    <a:pt x="392" y="945"/>
                  </a:lnTo>
                  <a:lnTo>
                    <a:pt x="395" y="954"/>
                  </a:lnTo>
                  <a:lnTo>
                    <a:pt x="400" y="966"/>
                  </a:lnTo>
                  <a:lnTo>
                    <a:pt x="405" y="975"/>
                  </a:lnTo>
                  <a:lnTo>
                    <a:pt x="410" y="986"/>
                  </a:lnTo>
                  <a:lnTo>
                    <a:pt x="421" y="1007"/>
                  </a:lnTo>
                  <a:lnTo>
                    <a:pt x="426" y="1017"/>
                  </a:lnTo>
                  <a:lnTo>
                    <a:pt x="431" y="1026"/>
                  </a:lnTo>
                  <a:lnTo>
                    <a:pt x="432" y="1033"/>
                  </a:lnTo>
                  <a:lnTo>
                    <a:pt x="435" y="1038"/>
                  </a:lnTo>
                  <a:lnTo>
                    <a:pt x="437" y="1042"/>
                  </a:lnTo>
                  <a:lnTo>
                    <a:pt x="439" y="1047"/>
                  </a:lnTo>
                  <a:lnTo>
                    <a:pt x="442" y="1055"/>
                  </a:lnTo>
                  <a:lnTo>
                    <a:pt x="445" y="1062"/>
                  </a:lnTo>
                  <a:lnTo>
                    <a:pt x="450" y="1070"/>
                  </a:lnTo>
                  <a:lnTo>
                    <a:pt x="455" y="1076"/>
                  </a:lnTo>
                  <a:lnTo>
                    <a:pt x="456" y="1081"/>
                  </a:lnTo>
                  <a:lnTo>
                    <a:pt x="461" y="1084"/>
                  </a:lnTo>
                  <a:lnTo>
                    <a:pt x="464" y="1089"/>
                  </a:lnTo>
                  <a:lnTo>
                    <a:pt x="469" y="1094"/>
                  </a:lnTo>
                  <a:lnTo>
                    <a:pt x="474" y="1092"/>
                  </a:lnTo>
                  <a:lnTo>
                    <a:pt x="479" y="1090"/>
                  </a:lnTo>
                  <a:lnTo>
                    <a:pt x="482" y="1089"/>
                  </a:lnTo>
                  <a:lnTo>
                    <a:pt x="483" y="1089"/>
                  </a:lnTo>
                  <a:lnTo>
                    <a:pt x="485" y="1087"/>
                  </a:lnTo>
                  <a:lnTo>
                    <a:pt x="487" y="1087"/>
                  </a:lnTo>
                  <a:lnTo>
                    <a:pt x="487" y="1086"/>
                  </a:lnTo>
                  <a:lnTo>
                    <a:pt x="487" y="1084"/>
                  </a:lnTo>
                  <a:lnTo>
                    <a:pt x="485" y="1082"/>
                  </a:lnTo>
                  <a:lnTo>
                    <a:pt x="485" y="1081"/>
                  </a:lnTo>
                  <a:lnTo>
                    <a:pt x="483" y="1078"/>
                  </a:lnTo>
                  <a:lnTo>
                    <a:pt x="482" y="1074"/>
                  </a:lnTo>
                  <a:lnTo>
                    <a:pt x="482" y="1070"/>
                  </a:lnTo>
                  <a:lnTo>
                    <a:pt x="480" y="1063"/>
                  </a:lnTo>
                  <a:lnTo>
                    <a:pt x="480" y="1057"/>
                  </a:lnTo>
                  <a:lnTo>
                    <a:pt x="480" y="1049"/>
                  </a:lnTo>
                  <a:lnTo>
                    <a:pt x="480" y="1041"/>
                  </a:lnTo>
                  <a:lnTo>
                    <a:pt x="482" y="1033"/>
                  </a:lnTo>
                  <a:lnTo>
                    <a:pt x="483" y="1025"/>
                  </a:lnTo>
                  <a:lnTo>
                    <a:pt x="485" y="1015"/>
                  </a:lnTo>
                  <a:lnTo>
                    <a:pt x="491" y="1017"/>
                  </a:lnTo>
                  <a:lnTo>
                    <a:pt x="496" y="1018"/>
                  </a:lnTo>
                  <a:lnTo>
                    <a:pt x="507" y="1022"/>
                  </a:lnTo>
                  <a:lnTo>
                    <a:pt x="514" y="1023"/>
                  </a:lnTo>
                  <a:lnTo>
                    <a:pt x="519" y="1023"/>
                  </a:lnTo>
                  <a:lnTo>
                    <a:pt x="525" y="1023"/>
                  </a:lnTo>
                  <a:lnTo>
                    <a:pt x="530" y="1022"/>
                  </a:lnTo>
                  <a:lnTo>
                    <a:pt x="533" y="1018"/>
                  </a:lnTo>
                  <a:lnTo>
                    <a:pt x="536" y="1017"/>
                  </a:lnTo>
                  <a:lnTo>
                    <a:pt x="538" y="1012"/>
                  </a:lnTo>
                  <a:lnTo>
                    <a:pt x="539" y="1007"/>
                  </a:lnTo>
                  <a:lnTo>
                    <a:pt x="541" y="1004"/>
                  </a:lnTo>
                  <a:lnTo>
                    <a:pt x="541" y="998"/>
                  </a:lnTo>
                  <a:lnTo>
                    <a:pt x="543" y="986"/>
                  </a:lnTo>
                  <a:lnTo>
                    <a:pt x="543" y="977"/>
                  </a:lnTo>
                  <a:lnTo>
                    <a:pt x="544" y="966"/>
                  </a:lnTo>
                  <a:lnTo>
                    <a:pt x="546" y="961"/>
                  </a:lnTo>
                  <a:lnTo>
                    <a:pt x="547" y="956"/>
                  </a:lnTo>
                  <a:lnTo>
                    <a:pt x="549" y="953"/>
                  </a:lnTo>
                  <a:lnTo>
                    <a:pt x="551" y="950"/>
                  </a:lnTo>
                  <a:lnTo>
                    <a:pt x="555" y="948"/>
                  </a:lnTo>
                  <a:lnTo>
                    <a:pt x="560" y="945"/>
                  </a:lnTo>
                  <a:lnTo>
                    <a:pt x="565" y="943"/>
                  </a:lnTo>
                  <a:lnTo>
                    <a:pt x="571" y="942"/>
                  </a:lnTo>
                  <a:lnTo>
                    <a:pt x="576" y="940"/>
                  </a:lnTo>
                  <a:lnTo>
                    <a:pt x="581" y="940"/>
                  </a:lnTo>
                  <a:lnTo>
                    <a:pt x="583" y="940"/>
                  </a:lnTo>
                  <a:lnTo>
                    <a:pt x="583" y="938"/>
                  </a:lnTo>
                  <a:lnTo>
                    <a:pt x="584" y="938"/>
                  </a:lnTo>
                  <a:lnTo>
                    <a:pt x="589" y="932"/>
                  </a:lnTo>
                  <a:lnTo>
                    <a:pt x="595" y="924"/>
                  </a:lnTo>
                  <a:lnTo>
                    <a:pt x="602" y="918"/>
                  </a:lnTo>
                  <a:lnTo>
                    <a:pt x="608" y="910"/>
                  </a:lnTo>
                  <a:lnTo>
                    <a:pt x="616" y="903"/>
                  </a:lnTo>
                  <a:lnTo>
                    <a:pt x="623" y="897"/>
                  </a:lnTo>
                  <a:lnTo>
                    <a:pt x="631" y="894"/>
                  </a:lnTo>
                  <a:lnTo>
                    <a:pt x="639" y="889"/>
                  </a:lnTo>
                  <a:lnTo>
                    <a:pt x="643" y="891"/>
                  </a:lnTo>
                  <a:lnTo>
                    <a:pt x="648" y="891"/>
                  </a:lnTo>
                  <a:lnTo>
                    <a:pt x="651" y="892"/>
                  </a:lnTo>
                  <a:lnTo>
                    <a:pt x="653" y="892"/>
                  </a:lnTo>
                  <a:lnTo>
                    <a:pt x="655" y="894"/>
                  </a:lnTo>
                  <a:lnTo>
                    <a:pt x="656" y="895"/>
                  </a:lnTo>
                  <a:lnTo>
                    <a:pt x="658" y="903"/>
                  </a:lnTo>
                  <a:lnTo>
                    <a:pt x="658" y="910"/>
                  </a:lnTo>
                  <a:lnTo>
                    <a:pt x="658" y="915"/>
                  </a:lnTo>
                  <a:lnTo>
                    <a:pt x="656" y="919"/>
                  </a:lnTo>
                  <a:lnTo>
                    <a:pt x="655" y="924"/>
                  </a:lnTo>
                  <a:lnTo>
                    <a:pt x="653" y="927"/>
                  </a:lnTo>
                  <a:lnTo>
                    <a:pt x="651" y="929"/>
                  </a:lnTo>
                  <a:lnTo>
                    <a:pt x="651" y="932"/>
                  </a:lnTo>
                  <a:lnTo>
                    <a:pt x="650" y="932"/>
                  </a:lnTo>
                  <a:lnTo>
                    <a:pt x="650" y="934"/>
                  </a:lnTo>
                  <a:lnTo>
                    <a:pt x="651" y="934"/>
                  </a:lnTo>
                  <a:lnTo>
                    <a:pt x="655" y="932"/>
                  </a:lnTo>
                  <a:lnTo>
                    <a:pt x="659" y="932"/>
                  </a:lnTo>
                  <a:lnTo>
                    <a:pt x="661" y="930"/>
                  </a:lnTo>
                  <a:lnTo>
                    <a:pt x="664" y="930"/>
                  </a:lnTo>
                  <a:lnTo>
                    <a:pt x="669" y="929"/>
                  </a:lnTo>
                  <a:lnTo>
                    <a:pt x="672" y="927"/>
                  </a:lnTo>
                  <a:lnTo>
                    <a:pt x="675" y="924"/>
                  </a:lnTo>
                  <a:lnTo>
                    <a:pt x="679" y="919"/>
                  </a:lnTo>
                  <a:lnTo>
                    <a:pt x="682" y="918"/>
                  </a:lnTo>
                  <a:lnTo>
                    <a:pt x="683" y="915"/>
                  </a:lnTo>
                  <a:lnTo>
                    <a:pt x="687" y="915"/>
                  </a:lnTo>
                  <a:lnTo>
                    <a:pt x="688" y="913"/>
                  </a:lnTo>
                  <a:lnTo>
                    <a:pt x="691" y="913"/>
                  </a:lnTo>
                  <a:lnTo>
                    <a:pt x="694" y="913"/>
                  </a:lnTo>
                  <a:lnTo>
                    <a:pt x="701" y="915"/>
                  </a:lnTo>
                  <a:lnTo>
                    <a:pt x="707" y="918"/>
                  </a:lnTo>
                  <a:lnTo>
                    <a:pt x="712" y="918"/>
                  </a:lnTo>
                  <a:lnTo>
                    <a:pt x="717" y="919"/>
                  </a:lnTo>
                  <a:lnTo>
                    <a:pt x="722" y="921"/>
                  </a:lnTo>
                  <a:lnTo>
                    <a:pt x="726" y="922"/>
                  </a:lnTo>
                  <a:lnTo>
                    <a:pt x="738" y="956"/>
                  </a:lnTo>
                  <a:lnTo>
                    <a:pt x="739" y="958"/>
                  </a:lnTo>
                  <a:lnTo>
                    <a:pt x="739" y="961"/>
                  </a:lnTo>
                  <a:lnTo>
                    <a:pt x="741" y="966"/>
                  </a:lnTo>
                  <a:lnTo>
                    <a:pt x="742" y="969"/>
                  </a:lnTo>
                  <a:lnTo>
                    <a:pt x="742" y="970"/>
                  </a:lnTo>
                  <a:lnTo>
                    <a:pt x="744" y="972"/>
                  </a:lnTo>
                  <a:lnTo>
                    <a:pt x="738" y="975"/>
                  </a:lnTo>
                  <a:lnTo>
                    <a:pt x="734" y="978"/>
                  </a:lnTo>
                  <a:lnTo>
                    <a:pt x="730" y="980"/>
                  </a:lnTo>
                  <a:lnTo>
                    <a:pt x="725" y="983"/>
                  </a:lnTo>
                  <a:lnTo>
                    <a:pt x="722" y="985"/>
                  </a:lnTo>
                  <a:lnTo>
                    <a:pt x="718" y="985"/>
                  </a:lnTo>
                  <a:lnTo>
                    <a:pt x="710" y="986"/>
                  </a:lnTo>
                  <a:lnTo>
                    <a:pt x="704" y="986"/>
                  </a:lnTo>
                  <a:lnTo>
                    <a:pt x="699" y="986"/>
                  </a:lnTo>
                  <a:lnTo>
                    <a:pt x="694" y="986"/>
                  </a:lnTo>
                  <a:lnTo>
                    <a:pt x="690" y="986"/>
                  </a:lnTo>
                  <a:lnTo>
                    <a:pt x="685" y="985"/>
                  </a:lnTo>
                  <a:lnTo>
                    <a:pt x="679" y="983"/>
                  </a:lnTo>
                  <a:lnTo>
                    <a:pt x="672" y="983"/>
                  </a:lnTo>
                  <a:lnTo>
                    <a:pt x="664" y="980"/>
                  </a:lnTo>
                  <a:lnTo>
                    <a:pt x="655" y="980"/>
                  </a:lnTo>
                  <a:lnTo>
                    <a:pt x="648" y="978"/>
                  </a:lnTo>
                  <a:lnTo>
                    <a:pt x="640" y="980"/>
                  </a:lnTo>
                  <a:lnTo>
                    <a:pt x="632" y="982"/>
                  </a:lnTo>
                  <a:lnTo>
                    <a:pt x="626" y="983"/>
                  </a:lnTo>
                  <a:lnTo>
                    <a:pt x="619" y="985"/>
                  </a:lnTo>
                  <a:lnTo>
                    <a:pt x="611" y="988"/>
                  </a:lnTo>
                  <a:lnTo>
                    <a:pt x="599" y="996"/>
                  </a:lnTo>
                  <a:lnTo>
                    <a:pt x="586" y="1002"/>
                  </a:lnTo>
                  <a:lnTo>
                    <a:pt x="571" y="1010"/>
                  </a:lnTo>
                  <a:lnTo>
                    <a:pt x="565" y="1014"/>
                  </a:lnTo>
                  <a:lnTo>
                    <a:pt x="557" y="1015"/>
                  </a:lnTo>
                  <a:lnTo>
                    <a:pt x="555" y="1020"/>
                  </a:lnTo>
                  <a:lnTo>
                    <a:pt x="552" y="1025"/>
                  </a:lnTo>
                  <a:lnTo>
                    <a:pt x="549" y="1033"/>
                  </a:lnTo>
                  <a:lnTo>
                    <a:pt x="547" y="1036"/>
                  </a:lnTo>
                  <a:lnTo>
                    <a:pt x="546" y="1041"/>
                  </a:lnTo>
                  <a:lnTo>
                    <a:pt x="546" y="1046"/>
                  </a:lnTo>
                  <a:lnTo>
                    <a:pt x="546" y="1049"/>
                  </a:lnTo>
                  <a:lnTo>
                    <a:pt x="549" y="1058"/>
                  </a:lnTo>
                  <a:lnTo>
                    <a:pt x="552" y="1066"/>
                  </a:lnTo>
                  <a:lnTo>
                    <a:pt x="555" y="1073"/>
                  </a:lnTo>
                  <a:lnTo>
                    <a:pt x="560" y="1079"/>
                  </a:lnTo>
                  <a:lnTo>
                    <a:pt x="565" y="1082"/>
                  </a:lnTo>
                  <a:lnTo>
                    <a:pt x="570" y="1087"/>
                  </a:lnTo>
                  <a:lnTo>
                    <a:pt x="575" y="1090"/>
                  </a:lnTo>
                  <a:lnTo>
                    <a:pt x="581" y="1092"/>
                  </a:lnTo>
                  <a:lnTo>
                    <a:pt x="586" y="1094"/>
                  </a:lnTo>
                  <a:lnTo>
                    <a:pt x="594" y="1095"/>
                  </a:lnTo>
                  <a:lnTo>
                    <a:pt x="607" y="1097"/>
                  </a:lnTo>
                  <a:lnTo>
                    <a:pt x="623" y="1097"/>
                  </a:lnTo>
                  <a:lnTo>
                    <a:pt x="639" y="1098"/>
                  </a:lnTo>
                  <a:lnTo>
                    <a:pt x="637" y="1106"/>
                  </a:lnTo>
                  <a:lnTo>
                    <a:pt x="635" y="1114"/>
                  </a:lnTo>
                  <a:lnTo>
                    <a:pt x="634" y="1121"/>
                  </a:lnTo>
                  <a:lnTo>
                    <a:pt x="632" y="1125"/>
                  </a:lnTo>
                  <a:lnTo>
                    <a:pt x="629" y="1132"/>
                  </a:lnTo>
                  <a:lnTo>
                    <a:pt x="627" y="1133"/>
                  </a:lnTo>
                  <a:lnTo>
                    <a:pt x="626" y="1135"/>
                  </a:lnTo>
                  <a:lnTo>
                    <a:pt x="623" y="1137"/>
                  </a:lnTo>
                  <a:lnTo>
                    <a:pt x="619" y="1138"/>
                  </a:lnTo>
                  <a:lnTo>
                    <a:pt x="616" y="1141"/>
                  </a:lnTo>
                  <a:lnTo>
                    <a:pt x="611" y="1143"/>
                  </a:lnTo>
                  <a:lnTo>
                    <a:pt x="608" y="1156"/>
                  </a:lnTo>
                  <a:lnTo>
                    <a:pt x="607" y="1162"/>
                  </a:lnTo>
                  <a:lnTo>
                    <a:pt x="607" y="1167"/>
                  </a:lnTo>
                  <a:lnTo>
                    <a:pt x="607" y="1173"/>
                  </a:lnTo>
                  <a:lnTo>
                    <a:pt x="607" y="1180"/>
                  </a:lnTo>
                  <a:lnTo>
                    <a:pt x="607" y="1186"/>
                  </a:lnTo>
                  <a:lnTo>
                    <a:pt x="608" y="1191"/>
                  </a:lnTo>
                  <a:lnTo>
                    <a:pt x="610" y="1197"/>
                  </a:lnTo>
                  <a:lnTo>
                    <a:pt x="611" y="1202"/>
                  </a:lnTo>
                  <a:lnTo>
                    <a:pt x="615" y="1207"/>
                  </a:lnTo>
                  <a:lnTo>
                    <a:pt x="618" y="1212"/>
                  </a:lnTo>
                  <a:lnTo>
                    <a:pt x="623" y="1215"/>
                  </a:lnTo>
                  <a:lnTo>
                    <a:pt x="627" y="1220"/>
                  </a:lnTo>
                  <a:lnTo>
                    <a:pt x="632" y="1223"/>
                  </a:lnTo>
                  <a:lnTo>
                    <a:pt x="639" y="1225"/>
                  </a:lnTo>
                  <a:lnTo>
                    <a:pt x="647" y="1233"/>
                  </a:lnTo>
                  <a:lnTo>
                    <a:pt x="651" y="1237"/>
                  </a:lnTo>
                  <a:lnTo>
                    <a:pt x="656" y="1241"/>
                  </a:lnTo>
                  <a:lnTo>
                    <a:pt x="658" y="1242"/>
                  </a:lnTo>
                  <a:lnTo>
                    <a:pt x="659" y="1244"/>
                  </a:lnTo>
                  <a:lnTo>
                    <a:pt x="664" y="1244"/>
                  </a:lnTo>
                  <a:lnTo>
                    <a:pt x="669" y="1245"/>
                  </a:lnTo>
                  <a:lnTo>
                    <a:pt x="671" y="1245"/>
                  </a:lnTo>
                  <a:lnTo>
                    <a:pt x="672" y="1247"/>
                  </a:lnTo>
                  <a:lnTo>
                    <a:pt x="680" y="1255"/>
                  </a:lnTo>
                  <a:lnTo>
                    <a:pt x="688" y="1266"/>
                  </a:lnTo>
                  <a:lnTo>
                    <a:pt x="694" y="1276"/>
                  </a:lnTo>
                  <a:lnTo>
                    <a:pt x="699" y="1287"/>
                  </a:lnTo>
                  <a:lnTo>
                    <a:pt x="710" y="1308"/>
                  </a:lnTo>
                  <a:lnTo>
                    <a:pt x="717" y="1319"/>
                  </a:lnTo>
                  <a:lnTo>
                    <a:pt x="722" y="1329"/>
                  </a:lnTo>
                  <a:lnTo>
                    <a:pt x="726" y="1338"/>
                  </a:lnTo>
                  <a:lnTo>
                    <a:pt x="733" y="1346"/>
                  </a:lnTo>
                  <a:lnTo>
                    <a:pt x="744" y="1362"/>
                  </a:lnTo>
                  <a:lnTo>
                    <a:pt x="746" y="1364"/>
                  </a:lnTo>
                  <a:lnTo>
                    <a:pt x="747" y="1367"/>
                  </a:lnTo>
                  <a:lnTo>
                    <a:pt x="750" y="1372"/>
                  </a:lnTo>
                  <a:lnTo>
                    <a:pt x="752" y="1375"/>
                  </a:lnTo>
                  <a:lnTo>
                    <a:pt x="754" y="1376"/>
                  </a:lnTo>
                  <a:lnTo>
                    <a:pt x="754" y="1378"/>
                  </a:lnTo>
                  <a:lnTo>
                    <a:pt x="755" y="1378"/>
                  </a:lnTo>
                  <a:lnTo>
                    <a:pt x="755" y="1392"/>
                  </a:lnTo>
                  <a:lnTo>
                    <a:pt x="757" y="1407"/>
                  </a:lnTo>
                  <a:lnTo>
                    <a:pt x="757" y="1420"/>
                  </a:lnTo>
                  <a:lnTo>
                    <a:pt x="758" y="1431"/>
                  </a:lnTo>
                  <a:lnTo>
                    <a:pt x="762" y="1444"/>
                  </a:lnTo>
                  <a:lnTo>
                    <a:pt x="765" y="1455"/>
                  </a:lnTo>
                  <a:lnTo>
                    <a:pt x="766" y="1460"/>
                  </a:lnTo>
                  <a:lnTo>
                    <a:pt x="770" y="1466"/>
                  </a:lnTo>
                  <a:lnTo>
                    <a:pt x="773" y="1472"/>
                  </a:lnTo>
                  <a:lnTo>
                    <a:pt x="776" y="1477"/>
                  </a:lnTo>
                  <a:lnTo>
                    <a:pt x="781" y="1477"/>
                  </a:lnTo>
                  <a:lnTo>
                    <a:pt x="786" y="1476"/>
                  </a:lnTo>
                  <a:lnTo>
                    <a:pt x="794" y="1472"/>
                  </a:lnTo>
                  <a:lnTo>
                    <a:pt x="800" y="1471"/>
                  </a:lnTo>
                  <a:lnTo>
                    <a:pt x="805" y="1468"/>
                  </a:lnTo>
                  <a:lnTo>
                    <a:pt x="810" y="1464"/>
                  </a:lnTo>
                  <a:lnTo>
                    <a:pt x="813" y="1463"/>
                  </a:lnTo>
                  <a:lnTo>
                    <a:pt x="816" y="1460"/>
                  </a:lnTo>
                  <a:lnTo>
                    <a:pt x="818" y="1456"/>
                  </a:lnTo>
                  <a:lnTo>
                    <a:pt x="822" y="1450"/>
                  </a:lnTo>
                  <a:lnTo>
                    <a:pt x="826" y="1445"/>
                  </a:lnTo>
                  <a:lnTo>
                    <a:pt x="829" y="1442"/>
                  </a:lnTo>
                  <a:lnTo>
                    <a:pt x="832" y="1439"/>
                  </a:lnTo>
                  <a:lnTo>
                    <a:pt x="837" y="1436"/>
                  </a:lnTo>
                  <a:lnTo>
                    <a:pt x="842" y="1432"/>
                  </a:lnTo>
                  <a:lnTo>
                    <a:pt x="848" y="1428"/>
                  </a:lnTo>
                  <a:lnTo>
                    <a:pt x="854" y="1426"/>
                  </a:lnTo>
                  <a:lnTo>
                    <a:pt x="861" y="1423"/>
                  </a:lnTo>
                  <a:lnTo>
                    <a:pt x="869" y="1421"/>
                  </a:lnTo>
                  <a:lnTo>
                    <a:pt x="877" y="1421"/>
                  </a:lnTo>
                  <a:lnTo>
                    <a:pt x="883" y="1420"/>
                  </a:lnTo>
                  <a:lnTo>
                    <a:pt x="891" y="1418"/>
                  </a:lnTo>
                  <a:lnTo>
                    <a:pt x="898" y="1418"/>
                  </a:lnTo>
                  <a:lnTo>
                    <a:pt x="902" y="1416"/>
                  </a:lnTo>
                  <a:lnTo>
                    <a:pt x="906" y="1415"/>
                  </a:lnTo>
                  <a:lnTo>
                    <a:pt x="909" y="1413"/>
                  </a:lnTo>
                  <a:lnTo>
                    <a:pt x="917" y="1410"/>
                  </a:lnTo>
                  <a:lnTo>
                    <a:pt x="925" y="1405"/>
                  </a:lnTo>
                  <a:lnTo>
                    <a:pt x="933" y="1402"/>
                  </a:lnTo>
                  <a:lnTo>
                    <a:pt x="941" y="1399"/>
                  </a:lnTo>
                  <a:lnTo>
                    <a:pt x="944" y="1399"/>
                  </a:lnTo>
                  <a:lnTo>
                    <a:pt x="947" y="1397"/>
                  </a:lnTo>
                  <a:lnTo>
                    <a:pt x="949" y="1396"/>
                  </a:lnTo>
                  <a:lnTo>
                    <a:pt x="950" y="1396"/>
                  </a:lnTo>
                  <a:lnTo>
                    <a:pt x="952" y="1396"/>
                  </a:lnTo>
                  <a:lnTo>
                    <a:pt x="957" y="1389"/>
                  </a:lnTo>
                  <a:lnTo>
                    <a:pt x="962" y="1384"/>
                  </a:lnTo>
                  <a:lnTo>
                    <a:pt x="965" y="1378"/>
                  </a:lnTo>
                  <a:lnTo>
                    <a:pt x="968" y="1372"/>
                  </a:lnTo>
                  <a:lnTo>
                    <a:pt x="971" y="1365"/>
                  </a:lnTo>
                  <a:lnTo>
                    <a:pt x="973" y="1357"/>
                  </a:lnTo>
                  <a:lnTo>
                    <a:pt x="974" y="1351"/>
                  </a:lnTo>
                  <a:lnTo>
                    <a:pt x="974" y="1343"/>
                  </a:lnTo>
                  <a:lnTo>
                    <a:pt x="974" y="1335"/>
                  </a:lnTo>
                  <a:lnTo>
                    <a:pt x="974" y="1329"/>
                  </a:lnTo>
                  <a:lnTo>
                    <a:pt x="973" y="1321"/>
                  </a:lnTo>
                  <a:lnTo>
                    <a:pt x="970" y="1314"/>
                  </a:lnTo>
                  <a:lnTo>
                    <a:pt x="966" y="1308"/>
                  </a:lnTo>
                  <a:lnTo>
                    <a:pt x="963" y="1301"/>
                  </a:lnTo>
                  <a:lnTo>
                    <a:pt x="958" y="1297"/>
                  </a:lnTo>
                  <a:lnTo>
                    <a:pt x="952" y="1290"/>
                  </a:lnTo>
                  <a:lnTo>
                    <a:pt x="950" y="1289"/>
                  </a:lnTo>
                  <a:lnTo>
                    <a:pt x="946" y="1287"/>
                  </a:lnTo>
                  <a:lnTo>
                    <a:pt x="939" y="1284"/>
                  </a:lnTo>
                  <a:lnTo>
                    <a:pt x="931" y="1282"/>
                  </a:lnTo>
                  <a:lnTo>
                    <a:pt x="925" y="1282"/>
                  </a:lnTo>
                  <a:lnTo>
                    <a:pt x="917" y="1281"/>
                  </a:lnTo>
                  <a:lnTo>
                    <a:pt x="907" y="1281"/>
                  </a:lnTo>
                  <a:lnTo>
                    <a:pt x="899" y="1281"/>
                  </a:lnTo>
                  <a:lnTo>
                    <a:pt x="893" y="1279"/>
                  </a:lnTo>
                  <a:lnTo>
                    <a:pt x="888" y="1279"/>
                  </a:lnTo>
                  <a:lnTo>
                    <a:pt x="885" y="1277"/>
                  </a:lnTo>
                  <a:lnTo>
                    <a:pt x="882" y="1276"/>
                  </a:lnTo>
                  <a:lnTo>
                    <a:pt x="878" y="1273"/>
                  </a:lnTo>
                  <a:lnTo>
                    <a:pt x="875" y="1269"/>
                  </a:lnTo>
                  <a:lnTo>
                    <a:pt x="872" y="1265"/>
                  </a:lnTo>
                  <a:lnTo>
                    <a:pt x="869" y="1260"/>
                  </a:lnTo>
                  <a:lnTo>
                    <a:pt x="867" y="1255"/>
                  </a:lnTo>
                  <a:lnTo>
                    <a:pt x="864" y="1249"/>
                  </a:lnTo>
                  <a:lnTo>
                    <a:pt x="859" y="1241"/>
                  </a:lnTo>
                  <a:lnTo>
                    <a:pt x="858" y="1239"/>
                  </a:lnTo>
                  <a:lnTo>
                    <a:pt x="858" y="1236"/>
                  </a:lnTo>
                  <a:lnTo>
                    <a:pt x="854" y="1231"/>
                  </a:lnTo>
                  <a:lnTo>
                    <a:pt x="854" y="1228"/>
                  </a:lnTo>
                  <a:lnTo>
                    <a:pt x="853" y="1225"/>
                  </a:lnTo>
                  <a:lnTo>
                    <a:pt x="853" y="1221"/>
                  </a:lnTo>
                  <a:lnTo>
                    <a:pt x="854" y="1220"/>
                  </a:lnTo>
                  <a:lnTo>
                    <a:pt x="854" y="1218"/>
                  </a:lnTo>
                  <a:lnTo>
                    <a:pt x="856" y="1217"/>
                  </a:lnTo>
                  <a:lnTo>
                    <a:pt x="858" y="1215"/>
                  </a:lnTo>
                  <a:lnTo>
                    <a:pt x="861" y="1215"/>
                  </a:lnTo>
                  <a:lnTo>
                    <a:pt x="866" y="1213"/>
                  </a:lnTo>
                  <a:lnTo>
                    <a:pt x="870" y="1213"/>
                  </a:lnTo>
                  <a:lnTo>
                    <a:pt x="875" y="1215"/>
                  </a:lnTo>
                  <a:lnTo>
                    <a:pt x="880" y="1215"/>
                  </a:lnTo>
                  <a:lnTo>
                    <a:pt x="883" y="1218"/>
                  </a:lnTo>
                  <a:lnTo>
                    <a:pt x="888" y="1220"/>
                  </a:lnTo>
                  <a:lnTo>
                    <a:pt x="896" y="1225"/>
                  </a:lnTo>
                  <a:lnTo>
                    <a:pt x="899" y="1228"/>
                  </a:lnTo>
                  <a:lnTo>
                    <a:pt x="902" y="1231"/>
                  </a:lnTo>
                  <a:lnTo>
                    <a:pt x="910" y="1233"/>
                  </a:lnTo>
                  <a:lnTo>
                    <a:pt x="918" y="1236"/>
                  </a:lnTo>
                  <a:lnTo>
                    <a:pt x="928" y="1237"/>
                  </a:lnTo>
                  <a:lnTo>
                    <a:pt x="938" y="1239"/>
                  </a:lnTo>
                  <a:lnTo>
                    <a:pt x="946" y="1239"/>
                  </a:lnTo>
                  <a:lnTo>
                    <a:pt x="955" y="1241"/>
                  </a:lnTo>
                  <a:lnTo>
                    <a:pt x="963" y="1241"/>
                  </a:lnTo>
                  <a:lnTo>
                    <a:pt x="970" y="1241"/>
                  </a:lnTo>
                  <a:lnTo>
                    <a:pt x="971" y="1247"/>
                  </a:lnTo>
                  <a:lnTo>
                    <a:pt x="973" y="1252"/>
                  </a:lnTo>
                  <a:lnTo>
                    <a:pt x="974" y="1257"/>
                  </a:lnTo>
                  <a:lnTo>
                    <a:pt x="978" y="1260"/>
                  </a:lnTo>
                  <a:lnTo>
                    <a:pt x="979" y="1265"/>
                  </a:lnTo>
                  <a:lnTo>
                    <a:pt x="981" y="1268"/>
                  </a:lnTo>
                  <a:lnTo>
                    <a:pt x="986" y="1273"/>
                  </a:lnTo>
                  <a:lnTo>
                    <a:pt x="989" y="1277"/>
                  </a:lnTo>
                  <a:lnTo>
                    <a:pt x="995" y="1281"/>
                  </a:lnTo>
                  <a:lnTo>
                    <a:pt x="1000" y="1282"/>
                  </a:lnTo>
                  <a:lnTo>
                    <a:pt x="1006" y="1284"/>
                  </a:lnTo>
                  <a:lnTo>
                    <a:pt x="1013" y="1285"/>
                  </a:lnTo>
                  <a:lnTo>
                    <a:pt x="1021" y="1285"/>
                  </a:lnTo>
                  <a:lnTo>
                    <a:pt x="1029" y="1285"/>
                  </a:lnTo>
                  <a:lnTo>
                    <a:pt x="1037" y="1285"/>
                  </a:lnTo>
                  <a:lnTo>
                    <a:pt x="1048" y="1284"/>
                  </a:lnTo>
                  <a:lnTo>
                    <a:pt x="1059" y="1284"/>
                  </a:lnTo>
                  <a:lnTo>
                    <a:pt x="1070" y="1284"/>
                  </a:lnTo>
                  <a:lnTo>
                    <a:pt x="1085" y="1285"/>
                  </a:lnTo>
                  <a:lnTo>
                    <a:pt x="1093" y="1287"/>
                  </a:lnTo>
                  <a:lnTo>
                    <a:pt x="1099" y="1290"/>
                  </a:lnTo>
                  <a:lnTo>
                    <a:pt x="1106" y="1293"/>
                  </a:lnTo>
                  <a:lnTo>
                    <a:pt x="1110" y="1297"/>
                  </a:lnTo>
                  <a:lnTo>
                    <a:pt x="1115" y="1300"/>
                  </a:lnTo>
                  <a:lnTo>
                    <a:pt x="1118" y="1303"/>
                  </a:lnTo>
                  <a:lnTo>
                    <a:pt x="1126" y="1309"/>
                  </a:lnTo>
                  <a:lnTo>
                    <a:pt x="1133" y="1317"/>
                  </a:lnTo>
                  <a:lnTo>
                    <a:pt x="1138" y="1321"/>
                  </a:lnTo>
                  <a:lnTo>
                    <a:pt x="1142" y="1324"/>
                  </a:lnTo>
                  <a:lnTo>
                    <a:pt x="1147" y="1327"/>
                  </a:lnTo>
                  <a:lnTo>
                    <a:pt x="1152" y="1330"/>
                  </a:lnTo>
                  <a:lnTo>
                    <a:pt x="1160" y="1332"/>
                  </a:lnTo>
                  <a:lnTo>
                    <a:pt x="1168" y="1335"/>
                  </a:lnTo>
                  <a:lnTo>
                    <a:pt x="1171" y="1338"/>
                  </a:lnTo>
                  <a:lnTo>
                    <a:pt x="1176" y="1340"/>
                  </a:lnTo>
                  <a:lnTo>
                    <a:pt x="1179" y="1341"/>
                  </a:lnTo>
                  <a:lnTo>
                    <a:pt x="1181" y="1343"/>
                  </a:lnTo>
                  <a:lnTo>
                    <a:pt x="1182" y="1344"/>
                  </a:lnTo>
                  <a:lnTo>
                    <a:pt x="1184" y="1346"/>
                  </a:lnTo>
                  <a:lnTo>
                    <a:pt x="1186" y="1348"/>
                  </a:lnTo>
                  <a:lnTo>
                    <a:pt x="1187" y="1349"/>
                  </a:lnTo>
                  <a:lnTo>
                    <a:pt x="1187" y="1352"/>
                  </a:lnTo>
                  <a:lnTo>
                    <a:pt x="1189" y="1354"/>
                  </a:lnTo>
                  <a:lnTo>
                    <a:pt x="1189" y="1357"/>
                  </a:lnTo>
                  <a:lnTo>
                    <a:pt x="1190" y="1362"/>
                  </a:lnTo>
                  <a:lnTo>
                    <a:pt x="1190" y="1367"/>
                  </a:lnTo>
                  <a:lnTo>
                    <a:pt x="1192" y="1372"/>
                  </a:lnTo>
                  <a:lnTo>
                    <a:pt x="1195" y="1378"/>
                  </a:lnTo>
                  <a:lnTo>
                    <a:pt x="1197" y="1383"/>
                  </a:lnTo>
                  <a:lnTo>
                    <a:pt x="1198" y="1388"/>
                  </a:lnTo>
                  <a:lnTo>
                    <a:pt x="1205" y="1396"/>
                  </a:lnTo>
                  <a:lnTo>
                    <a:pt x="1211" y="1404"/>
                  </a:lnTo>
                  <a:lnTo>
                    <a:pt x="1216" y="1412"/>
                  </a:lnTo>
                  <a:lnTo>
                    <a:pt x="1218" y="1413"/>
                  </a:lnTo>
                  <a:lnTo>
                    <a:pt x="1221" y="1416"/>
                  </a:lnTo>
                  <a:lnTo>
                    <a:pt x="1224" y="1421"/>
                  </a:lnTo>
                  <a:lnTo>
                    <a:pt x="1226" y="1424"/>
                  </a:lnTo>
                  <a:lnTo>
                    <a:pt x="1227" y="1426"/>
                  </a:lnTo>
                  <a:lnTo>
                    <a:pt x="1227" y="1428"/>
                  </a:lnTo>
                  <a:lnTo>
                    <a:pt x="1229" y="1437"/>
                  </a:lnTo>
                  <a:lnTo>
                    <a:pt x="1229" y="1445"/>
                  </a:lnTo>
                  <a:lnTo>
                    <a:pt x="1229" y="1453"/>
                  </a:lnTo>
                  <a:lnTo>
                    <a:pt x="1229" y="1463"/>
                  </a:lnTo>
                  <a:lnTo>
                    <a:pt x="1230" y="1471"/>
                  </a:lnTo>
                  <a:lnTo>
                    <a:pt x="1232" y="1479"/>
                  </a:lnTo>
                  <a:lnTo>
                    <a:pt x="1235" y="1487"/>
                  </a:lnTo>
                  <a:lnTo>
                    <a:pt x="1237" y="1490"/>
                  </a:lnTo>
                  <a:lnTo>
                    <a:pt x="1238" y="1495"/>
                  </a:lnTo>
                  <a:lnTo>
                    <a:pt x="1243" y="1500"/>
                  </a:lnTo>
                  <a:lnTo>
                    <a:pt x="1248" y="1504"/>
                  </a:lnTo>
                  <a:lnTo>
                    <a:pt x="1253" y="1509"/>
                  </a:lnTo>
                  <a:lnTo>
                    <a:pt x="1259" y="1516"/>
                  </a:lnTo>
                  <a:lnTo>
                    <a:pt x="1264" y="1520"/>
                  </a:lnTo>
                  <a:lnTo>
                    <a:pt x="1267" y="1524"/>
                  </a:lnTo>
                  <a:lnTo>
                    <a:pt x="1269" y="1525"/>
                  </a:lnTo>
                  <a:lnTo>
                    <a:pt x="1270" y="1527"/>
                  </a:lnTo>
                  <a:lnTo>
                    <a:pt x="1272" y="1527"/>
                  </a:lnTo>
                  <a:lnTo>
                    <a:pt x="1282" y="1524"/>
                  </a:lnTo>
                  <a:lnTo>
                    <a:pt x="1290" y="1517"/>
                  </a:lnTo>
                  <a:lnTo>
                    <a:pt x="1298" y="1511"/>
                  </a:lnTo>
                  <a:lnTo>
                    <a:pt x="1304" y="1503"/>
                  </a:lnTo>
                  <a:lnTo>
                    <a:pt x="1310" y="1495"/>
                  </a:lnTo>
                  <a:lnTo>
                    <a:pt x="1315" y="1485"/>
                  </a:lnTo>
                  <a:lnTo>
                    <a:pt x="1320" y="1476"/>
                  </a:lnTo>
                  <a:lnTo>
                    <a:pt x="1325" y="1466"/>
                  </a:lnTo>
                  <a:lnTo>
                    <a:pt x="1333" y="1447"/>
                  </a:lnTo>
                  <a:lnTo>
                    <a:pt x="1338" y="1436"/>
                  </a:lnTo>
                  <a:lnTo>
                    <a:pt x="1342" y="1426"/>
                  </a:lnTo>
                  <a:lnTo>
                    <a:pt x="1349" y="1418"/>
                  </a:lnTo>
                  <a:lnTo>
                    <a:pt x="1355" y="1408"/>
                  </a:lnTo>
                  <a:lnTo>
                    <a:pt x="1363" y="1402"/>
                  </a:lnTo>
                  <a:lnTo>
                    <a:pt x="1371" y="1396"/>
                  </a:lnTo>
                  <a:lnTo>
                    <a:pt x="1373" y="1391"/>
                  </a:lnTo>
                  <a:lnTo>
                    <a:pt x="1374" y="1386"/>
                  </a:lnTo>
                  <a:lnTo>
                    <a:pt x="1378" y="1383"/>
                  </a:lnTo>
                  <a:lnTo>
                    <a:pt x="1381" y="1380"/>
                  </a:lnTo>
                  <a:lnTo>
                    <a:pt x="1382" y="1376"/>
                  </a:lnTo>
                  <a:lnTo>
                    <a:pt x="1386" y="1375"/>
                  </a:lnTo>
                  <a:lnTo>
                    <a:pt x="1394" y="1372"/>
                  </a:lnTo>
                  <a:lnTo>
                    <a:pt x="1402" y="1368"/>
                  </a:lnTo>
                  <a:lnTo>
                    <a:pt x="1410" y="1365"/>
                  </a:lnTo>
                  <a:lnTo>
                    <a:pt x="1418" y="1362"/>
                  </a:lnTo>
                  <a:lnTo>
                    <a:pt x="1421" y="1359"/>
                  </a:lnTo>
                  <a:lnTo>
                    <a:pt x="1426" y="1357"/>
                  </a:lnTo>
                  <a:lnTo>
                    <a:pt x="1429" y="1352"/>
                  </a:lnTo>
                  <a:lnTo>
                    <a:pt x="1432" y="1348"/>
                  </a:lnTo>
                  <a:lnTo>
                    <a:pt x="1435" y="1344"/>
                  </a:lnTo>
                  <a:lnTo>
                    <a:pt x="1437" y="1341"/>
                  </a:lnTo>
                  <a:lnTo>
                    <a:pt x="1440" y="1338"/>
                  </a:lnTo>
                  <a:lnTo>
                    <a:pt x="1443" y="1336"/>
                  </a:lnTo>
                  <a:lnTo>
                    <a:pt x="1445" y="1335"/>
                  </a:lnTo>
                  <a:lnTo>
                    <a:pt x="1448" y="1333"/>
                  </a:lnTo>
                  <a:lnTo>
                    <a:pt x="1454" y="1332"/>
                  </a:lnTo>
                  <a:lnTo>
                    <a:pt x="1458" y="1332"/>
                  </a:lnTo>
                  <a:lnTo>
                    <a:pt x="1461" y="1332"/>
                  </a:lnTo>
                  <a:lnTo>
                    <a:pt x="1466" y="1332"/>
                  </a:lnTo>
                  <a:lnTo>
                    <a:pt x="1470" y="1333"/>
                  </a:lnTo>
                  <a:lnTo>
                    <a:pt x="1475" y="1333"/>
                  </a:lnTo>
                  <a:lnTo>
                    <a:pt x="1482" y="1335"/>
                  </a:lnTo>
                  <a:lnTo>
                    <a:pt x="1485" y="1346"/>
                  </a:lnTo>
                  <a:lnTo>
                    <a:pt x="1488" y="1357"/>
                  </a:lnTo>
                  <a:lnTo>
                    <a:pt x="1493" y="1368"/>
                  </a:lnTo>
                  <a:lnTo>
                    <a:pt x="1498" y="1380"/>
                  </a:lnTo>
                  <a:lnTo>
                    <a:pt x="1504" y="1391"/>
                  </a:lnTo>
                  <a:lnTo>
                    <a:pt x="1507" y="1396"/>
                  </a:lnTo>
                  <a:lnTo>
                    <a:pt x="1512" y="1399"/>
                  </a:lnTo>
                  <a:lnTo>
                    <a:pt x="1515" y="1404"/>
                  </a:lnTo>
                  <a:lnTo>
                    <a:pt x="1520" y="1407"/>
                  </a:lnTo>
                  <a:lnTo>
                    <a:pt x="1525" y="1410"/>
                  </a:lnTo>
                  <a:lnTo>
                    <a:pt x="1531" y="1412"/>
                  </a:lnTo>
                  <a:lnTo>
                    <a:pt x="1534" y="1418"/>
                  </a:lnTo>
                  <a:lnTo>
                    <a:pt x="1538" y="1424"/>
                  </a:lnTo>
                  <a:lnTo>
                    <a:pt x="1541" y="1431"/>
                  </a:lnTo>
                  <a:lnTo>
                    <a:pt x="1542" y="1436"/>
                  </a:lnTo>
                  <a:lnTo>
                    <a:pt x="1546" y="1440"/>
                  </a:lnTo>
                  <a:lnTo>
                    <a:pt x="1550" y="1444"/>
                  </a:lnTo>
                  <a:lnTo>
                    <a:pt x="1554" y="1445"/>
                  </a:lnTo>
                  <a:lnTo>
                    <a:pt x="1555" y="1447"/>
                  </a:lnTo>
                  <a:lnTo>
                    <a:pt x="1560" y="1448"/>
                  </a:lnTo>
                  <a:lnTo>
                    <a:pt x="1563" y="1450"/>
                  </a:lnTo>
                  <a:lnTo>
                    <a:pt x="1566" y="1456"/>
                  </a:lnTo>
                  <a:lnTo>
                    <a:pt x="1570" y="1464"/>
                  </a:lnTo>
                  <a:lnTo>
                    <a:pt x="1571" y="1472"/>
                  </a:lnTo>
                  <a:lnTo>
                    <a:pt x="1571" y="1480"/>
                  </a:lnTo>
                  <a:lnTo>
                    <a:pt x="1571" y="1488"/>
                  </a:lnTo>
                  <a:lnTo>
                    <a:pt x="1571" y="1496"/>
                  </a:lnTo>
                  <a:lnTo>
                    <a:pt x="1570" y="1512"/>
                  </a:lnTo>
                  <a:lnTo>
                    <a:pt x="1570" y="1520"/>
                  </a:lnTo>
                  <a:lnTo>
                    <a:pt x="1570" y="1527"/>
                  </a:lnTo>
                  <a:lnTo>
                    <a:pt x="1571" y="1535"/>
                  </a:lnTo>
                  <a:lnTo>
                    <a:pt x="1574" y="1541"/>
                  </a:lnTo>
                  <a:lnTo>
                    <a:pt x="1578" y="1546"/>
                  </a:lnTo>
                  <a:lnTo>
                    <a:pt x="1579" y="1549"/>
                  </a:lnTo>
                  <a:lnTo>
                    <a:pt x="1582" y="1552"/>
                  </a:lnTo>
                  <a:lnTo>
                    <a:pt x="1584" y="1554"/>
                  </a:lnTo>
                  <a:lnTo>
                    <a:pt x="1589" y="1557"/>
                  </a:lnTo>
                  <a:lnTo>
                    <a:pt x="1592" y="1559"/>
                  </a:lnTo>
                  <a:lnTo>
                    <a:pt x="1597" y="1560"/>
                  </a:lnTo>
                  <a:lnTo>
                    <a:pt x="1603" y="1570"/>
                  </a:lnTo>
                  <a:lnTo>
                    <a:pt x="1608" y="1578"/>
                  </a:lnTo>
                  <a:lnTo>
                    <a:pt x="1613" y="1586"/>
                  </a:lnTo>
                  <a:lnTo>
                    <a:pt x="1618" y="1594"/>
                  </a:lnTo>
                  <a:lnTo>
                    <a:pt x="1622" y="1600"/>
                  </a:lnTo>
                  <a:lnTo>
                    <a:pt x="1629" y="1607"/>
                  </a:lnTo>
                  <a:lnTo>
                    <a:pt x="1632" y="1608"/>
                  </a:lnTo>
                  <a:lnTo>
                    <a:pt x="1637" y="1611"/>
                  </a:lnTo>
                  <a:lnTo>
                    <a:pt x="1642" y="1613"/>
                  </a:lnTo>
                  <a:lnTo>
                    <a:pt x="1646" y="1615"/>
                  </a:lnTo>
                  <a:lnTo>
                    <a:pt x="1648" y="1611"/>
                  </a:lnTo>
                  <a:lnTo>
                    <a:pt x="1650" y="1607"/>
                  </a:lnTo>
                  <a:lnTo>
                    <a:pt x="1651" y="1605"/>
                  </a:lnTo>
                  <a:lnTo>
                    <a:pt x="1651" y="1602"/>
                  </a:lnTo>
                  <a:lnTo>
                    <a:pt x="1651" y="1600"/>
                  </a:lnTo>
                  <a:lnTo>
                    <a:pt x="1651" y="1599"/>
                  </a:lnTo>
                  <a:lnTo>
                    <a:pt x="1650" y="1595"/>
                  </a:lnTo>
                  <a:lnTo>
                    <a:pt x="1648" y="1594"/>
                  </a:lnTo>
                  <a:lnTo>
                    <a:pt x="1643" y="1591"/>
                  </a:lnTo>
                  <a:lnTo>
                    <a:pt x="1638" y="1586"/>
                  </a:lnTo>
                  <a:lnTo>
                    <a:pt x="1637" y="1584"/>
                  </a:lnTo>
                  <a:lnTo>
                    <a:pt x="1635" y="1583"/>
                  </a:lnTo>
                  <a:lnTo>
                    <a:pt x="1630" y="1576"/>
                  </a:lnTo>
                  <a:lnTo>
                    <a:pt x="1627" y="1570"/>
                  </a:lnTo>
                  <a:lnTo>
                    <a:pt x="1624" y="1565"/>
                  </a:lnTo>
                  <a:lnTo>
                    <a:pt x="1621" y="1560"/>
                  </a:lnTo>
                  <a:lnTo>
                    <a:pt x="1619" y="1554"/>
                  </a:lnTo>
                  <a:lnTo>
                    <a:pt x="1618" y="1547"/>
                  </a:lnTo>
                  <a:lnTo>
                    <a:pt x="1616" y="1541"/>
                  </a:lnTo>
                  <a:lnTo>
                    <a:pt x="1613" y="1533"/>
                  </a:lnTo>
                  <a:lnTo>
                    <a:pt x="1613" y="1530"/>
                  </a:lnTo>
                  <a:lnTo>
                    <a:pt x="1611" y="1528"/>
                  </a:lnTo>
                  <a:lnTo>
                    <a:pt x="1608" y="1524"/>
                  </a:lnTo>
                  <a:lnTo>
                    <a:pt x="1605" y="1520"/>
                  </a:lnTo>
                  <a:lnTo>
                    <a:pt x="1602" y="1516"/>
                  </a:lnTo>
                  <a:lnTo>
                    <a:pt x="1600" y="1511"/>
                  </a:lnTo>
                  <a:lnTo>
                    <a:pt x="1598" y="1506"/>
                  </a:lnTo>
                  <a:lnTo>
                    <a:pt x="1597" y="1501"/>
                  </a:lnTo>
                  <a:lnTo>
                    <a:pt x="1595" y="1495"/>
                  </a:lnTo>
                  <a:lnTo>
                    <a:pt x="1594" y="1490"/>
                  </a:lnTo>
                  <a:lnTo>
                    <a:pt x="1592" y="1487"/>
                  </a:lnTo>
                  <a:lnTo>
                    <a:pt x="1592" y="1485"/>
                  </a:lnTo>
                  <a:lnTo>
                    <a:pt x="1592" y="1484"/>
                  </a:lnTo>
                  <a:lnTo>
                    <a:pt x="1590" y="1484"/>
                  </a:lnTo>
                  <a:lnTo>
                    <a:pt x="1592" y="1479"/>
                  </a:lnTo>
                  <a:lnTo>
                    <a:pt x="1595" y="1474"/>
                  </a:lnTo>
                  <a:lnTo>
                    <a:pt x="1597" y="1471"/>
                  </a:lnTo>
                  <a:lnTo>
                    <a:pt x="1598" y="1468"/>
                  </a:lnTo>
                  <a:lnTo>
                    <a:pt x="1600" y="1464"/>
                  </a:lnTo>
                  <a:lnTo>
                    <a:pt x="1602" y="1463"/>
                  </a:lnTo>
                  <a:lnTo>
                    <a:pt x="1605" y="1461"/>
                  </a:lnTo>
                  <a:lnTo>
                    <a:pt x="1606" y="1460"/>
                  </a:lnTo>
                  <a:lnTo>
                    <a:pt x="1611" y="1458"/>
                  </a:lnTo>
                  <a:lnTo>
                    <a:pt x="1618" y="1458"/>
                  </a:lnTo>
                  <a:lnTo>
                    <a:pt x="1626" y="1460"/>
                  </a:lnTo>
                  <a:lnTo>
                    <a:pt x="1630" y="1460"/>
                  </a:lnTo>
                  <a:lnTo>
                    <a:pt x="1635" y="1461"/>
                  </a:lnTo>
                  <a:lnTo>
                    <a:pt x="1640" y="1464"/>
                  </a:lnTo>
                  <a:lnTo>
                    <a:pt x="1643" y="1468"/>
                  </a:lnTo>
                  <a:lnTo>
                    <a:pt x="1646" y="1472"/>
                  </a:lnTo>
                  <a:lnTo>
                    <a:pt x="1650" y="1476"/>
                  </a:lnTo>
                  <a:lnTo>
                    <a:pt x="1656" y="1484"/>
                  </a:lnTo>
                  <a:lnTo>
                    <a:pt x="1659" y="1493"/>
                  </a:lnTo>
                  <a:lnTo>
                    <a:pt x="1662" y="1503"/>
                  </a:lnTo>
                  <a:lnTo>
                    <a:pt x="1664" y="1512"/>
                  </a:lnTo>
                  <a:lnTo>
                    <a:pt x="1669" y="1533"/>
                  </a:lnTo>
                  <a:lnTo>
                    <a:pt x="1675" y="1528"/>
                  </a:lnTo>
                  <a:lnTo>
                    <a:pt x="1680" y="1525"/>
                  </a:lnTo>
                  <a:lnTo>
                    <a:pt x="1685" y="1522"/>
                  </a:lnTo>
                  <a:lnTo>
                    <a:pt x="1688" y="1519"/>
                  </a:lnTo>
                  <a:lnTo>
                    <a:pt x="1690" y="1517"/>
                  </a:lnTo>
                  <a:lnTo>
                    <a:pt x="1693" y="1516"/>
                  </a:lnTo>
                  <a:lnTo>
                    <a:pt x="1696" y="1512"/>
                  </a:lnTo>
                  <a:lnTo>
                    <a:pt x="1699" y="1511"/>
                  </a:lnTo>
                  <a:lnTo>
                    <a:pt x="1701" y="1511"/>
                  </a:lnTo>
                  <a:lnTo>
                    <a:pt x="1702" y="1511"/>
                  </a:lnTo>
                  <a:lnTo>
                    <a:pt x="1706" y="1509"/>
                  </a:lnTo>
                  <a:lnTo>
                    <a:pt x="1709" y="1508"/>
                  </a:lnTo>
                  <a:lnTo>
                    <a:pt x="1712" y="1506"/>
                  </a:lnTo>
                  <a:lnTo>
                    <a:pt x="1717" y="1504"/>
                  </a:lnTo>
                  <a:lnTo>
                    <a:pt x="1723" y="1484"/>
                  </a:lnTo>
                  <a:lnTo>
                    <a:pt x="1725" y="1479"/>
                  </a:lnTo>
                  <a:lnTo>
                    <a:pt x="1726" y="1474"/>
                  </a:lnTo>
                  <a:lnTo>
                    <a:pt x="1728" y="1468"/>
                  </a:lnTo>
                  <a:lnTo>
                    <a:pt x="1730" y="1463"/>
                  </a:lnTo>
                  <a:lnTo>
                    <a:pt x="1731" y="1458"/>
                  </a:lnTo>
                  <a:lnTo>
                    <a:pt x="1733" y="1453"/>
                  </a:lnTo>
                  <a:lnTo>
                    <a:pt x="1733" y="1452"/>
                  </a:lnTo>
                  <a:lnTo>
                    <a:pt x="1734" y="1452"/>
                  </a:lnTo>
                  <a:lnTo>
                    <a:pt x="1734" y="1450"/>
                  </a:lnTo>
                  <a:lnTo>
                    <a:pt x="1731" y="1440"/>
                  </a:lnTo>
                  <a:lnTo>
                    <a:pt x="1728" y="1431"/>
                  </a:lnTo>
                  <a:lnTo>
                    <a:pt x="1723" y="1423"/>
                  </a:lnTo>
                  <a:lnTo>
                    <a:pt x="1718" y="1413"/>
                  </a:lnTo>
                  <a:lnTo>
                    <a:pt x="1714" y="1405"/>
                  </a:lnTo>
                  <a:lnTo>
                    <a:pt x="1709" y="1397"/>
                  </a:lnTo>
                  <a:lnTo>
                    <a:pt x="1704" y="1388"/>
                  </a:lnTo>
                  <a:lnTo>
                    <a:pt x="1701" y="1378"/>
                  </a:lnTo>
                  <a:lnTo>
                    <a:pt x="1706" y="1378"/>
                  </a:lnTo>
                  <a:lnTo>
                    <a:pt x="1710" y="1376"/>
                  </a:lnTo>
                  <a:lnTo>
                    <a:pt x="1718" y="1375"/>
                  </a:lnTo>
                  <a:lnTo>
                    <a:pt x="1723" y="1375"/>
                  </a:lnTo>
                  <a:lnTo>
                    <a:pt x="1728" y="1373"/>
                  </a:lnTo>
                  <a:lnTo>
                    <a:pt x="1731" y="1370"/>
                  </a:lnTo>
                  <a:lnTo>
                    <a:pt x="1734" y="1367"/>
                  </a:lnTo>
                  <a:lnTo>
                    <a:pt x="1739" y="1360"/>
                  </a:lnTo>
                  <a:lnTo>
                    <a:pt x="1744" y="1354"/>
                  </a:lnTo>
                  <a:lnTo>
                    <a:pt x="1749" y="1348"/>
                  </a:lnTo>
                  <a:lnTo>
                    <a:pt x="1754" y="1341"/>
                  </a:lnTo>
                  <a:lnTo>
                    <a:pt x="1760" y="1336"/>
                  </a:lnTo>
                  <a:lnTo>
                    <a:pt x="1766" y="1332"/>
                  </a:lnTo>
                  <a:lnTo>
                    <a:pt x="1774" y="1327"/>
                  </a:lnTo>
                  <a:lnTo>
                    <a:pt x="1779" y="1325"/>
                  </a:lnTo>
                  <a:lnTo>
                    <a:pt x="1784" y="1324"/>
                  </a:lnTo>
                  <a:lnTo>
                    <a:pt x="1795" y="1321"/>
                  </a:lnTo>
                  <a:lnTo>
                    <a:pt x="1806" y="1317"/>
                  </a:lnTo>
                  <a:lnTo>
                    <a:pt x="1829" y="1311"/>
                  </a:lnTo>
                  <a:lnTo>
                    <a:pt x="1840" y="1306"/>
                  </a:lnTo>
                  <a:lnTo>
                    <a:pt x="1851" y="1303"/>
                  </a:lnTo>
                  <a:lnTo>
                    <a:pt x="1861" y="1297"/>
                  </a:lnTo>
                  <a:lnTo>
                    <a:pt x="1872" y="1290"/>
                  </a:lnTo>
                  <a:lnTo>
                    <a:pt x="1877" y="1282"/>
                  </a:lnTo>
                  <a:lnTo>
                    <a:pt x="1880" y="1277"/>
                  </a:lnTo>
                  <a:lnTo>
                    <a:pt x="1883" y="1274"/>
                  </a:lnTo>
                  <a:lnTo>
                    <a:pt x="1886" y="1271"/>
                  </a:lnTo>
                  <a:lnTo>
                    <a:pt x="1891" y="1269"/>
                  </a:lnTo>
                  <a:lnTo>
                    <a:pt x="1896" y="1266"/>
                  </a:lnTo>
                  <a:lnTo>
                    <a:pt x="1898" y="1265"/>
                  </a:lnTo>
                  <a:lnTo>
                    <a:pt x="1899" y="1263"/>
                  </a:lnTo>
                  <a:lnTo>
                    <a:pt x="1902" y="1260"/>
                  </a:lnTo>
                  <a:lnTo>
                    <a:pt x="1904" y="1255"/>
                  </a:lnTo>
                  <a:lnTo>
                    <a:pt x="1907" y="1247"/>
                  </a:lnTo>
                  <a:lnTo>
                    <a:pt x="1912" y="1239"/>
                  </a:lnTo>
                  <a:lnTo>
                    <a:pt x="1915" y="1231"/>
                  </a:lnTo>
                  <a:lnTo>
                    <a:pt x="1915" y="1223"/>
                  </a:lnTo>
                  <a:lnTo>
                    <a:pt x="1914" y="1215"/>
                  </a:lnTo>
                  <a:lnTo>
                    <a:pt x="1912" y="1207"/>
                  </a:lnTo>
                  <a:lnTo>
                    <a:pt x="1910" y="1197"/>
                  </a:lnTo>
                  <a:lnTo>
                    <a:pt x="1907" y="1178"/>
                  </a:lnTo>
                  <a:lnTo>
                    <a:pt x="1907" y="1169"/>
                  </a:lnTo>
                  <a:lnTo>
                    <a:pt x="1906" y="1161"/>
                  </a:lnTo>
                  <a:lnTo>
                    <a:pt x="1906" y="1151"/>
                  </a:lnTo>
                  <a:lnTo>
                    <a:pt x="1906" y="1141"/>
                  </a:lnTo>
                  <a:lnTo>
                    <a:pt x="1907" y="1133"/>
                  </a:lnTo>
                  <a:lnTo>
                    <a:pt x="1909" y="1124"/>
                  </a:lnTo>
                  <a:lnTo>
                    <a:pt x="1910" y="1118"/>
                  </a:lnTo>
                  <a:lnTo>
                    <a:pt x="1915" y="1110"/>
                  </a:lnTo>
                  <a:lnTo>
                    <a:pt x="1920" y="1103"/>
                  </a:lnTo>
                  <a:lnTo>
                    <a:pt x="1926" y="1098"/>
                  </a:lnTo>
                  <a:lnTo>
                    <a:pt x="1930" y="1094"/>
                  </a:lnTo>
                  <a:lnTo>
                    <a:pt x="1931" y="1090"/>
                  </a:lnTo>
                  <a:lnTo>
                    <a:pt x="1934" y="1082"/>
                  </a:lnTo>
                  <a:lnTo>
                    <a:pt x="1938" y="1078"/>
                  </a:lnTo>
                  <a:lnTo>
                    <a:pt x="1938" y="1071"/>
                  </a:lnTo>
                  <a:lnTo>
                    <a:pt x="1938" y="1068"/>
                  </a:lnTo>
                  <a:lnTo>
                    <a:pt x="1936" y="1063"/>
                  </a:lnTo>
                  <a:lnTo>
                    <a:pt x="1933" y="1060"/>
                  </a:lnTo>
                  <a:lnTo>
                    <a:pt x="1930" y="1058"/>
                  </a:lnTo>
                  <a:lnTo>
                    <a:pt x="1925" y="1057"/>
                  </a:lnTo>
                  <a:lnTo>
                    <a:pt x="1920" y="1055"/>
                  </a:lnTo>
                  <a:lnTo>
                    <a:pt x="1914" y="1054"/>
                  </a:lnTo>
                  <a:lnTo>
                    <a:pt x="1909" y="1052"/>
                  </a:lnTo>
                  <a:lnTo>
                    <a:pt x="1896" y="1050"/>
                  </a:lnTo>
                  <a:lnTo>
                    <a:pt x="1883" y="1049"/>
                  </a:lnTo>
                  <a:lnTo>
                    <a:pt x="1890" y="1047"/>
                  </a:lnTo>
                  <a:lnTo>
                    <a:pt x="1896" y="1044"/>
                  </a:lnTo>
                  <a:lnTo>
                    <a:pt x="1907" y="1038"/>
                  </a:lnTo>
                  <a:lnTo>
                    <a:pt x="1920" y="1033"/>
                  </a:lnTo>
                  <a:lnTo>
                    <a:pt x="1925" y="1030"/>
                  </a:lnTo>
                  <a:lnTo>
                    <a:pt x="1933" y="1026"/>
                  </a:lnTo>
                  <a:lnTo>
                    <a:pt x="1941" y="1028"/>
                  </a:lnTo>
                  <a:lnTo>
                    <a:pt x="1949" y="1030"/>
                  </a:lnTo>
                  <a:lnTo>
                    <a:pt x="1955" y="1031"/>
                  </a:lnTo>
                  <a:lnTo>
                    <a:pt x="1962" y="1033"/>
                  </a:lnTo>
                  <a:lnTo>
                    <a:pt x="1966" y="1034"/>
                  </a:lnTo>
                  <a:lnTo>
                    <a:pt x="1970" y="1034"/>
                  </a:lnTo>
                  <a:lnTo>
                    <a:pt x="1973" y="1036"/>
                  </a:lnTo>
                  <a:lnTo>
                    <a:pt x="1976" y="1038"/>
                  </a:lnTo>
                  <a:lnTo>
                    <a:pt x="1978" y="1038"/>
                  </a:lnTo>
                  <a:lnTo>
                    <a:pt x="1979" y="1038"/>
                  </a:lnTo>
                  <a:lnTo>
                    <a:pt x="1981" y="1038"/>
                  </a:lnTo>
                  <a:lnTo>
                    <a:pt x="1981" y="1036"/>
                  </a:lnTo>
                  <a:lnTo>
                    <a:pt x="1982" y="1033"/>
                  </a:lnTo>
                  <a:lnTo>
                    <a:pt x="1982" y="1031"/>
                  </a:lnTo>
                  <a:lnTo>
                    <a:pt x="1982" y="1026"/>
                  </a:lnTo>
                  <a:close/>
                </a:path>
              </a:pathLst>
            </a:custGeom>
            <a:solidFill>
              <a:srgbClr val="5EA4F8">
                <a:alpha val="56078"/>
              </a:srgbClr>
            </a:solidFill>
            <a:ln w="9525">
              <a:noFill/>
              <a:round/>
              <a:headEnd/>
              <a:tailEnd/>
            </a:ln>
          </p:spPr>
          <p:txBody>
            <a:bodyPr/>
            <a:lstStyle/>
            <a:p>
              <a:endParaRPr lang="zh-TW" altLang="en-US"/>
            </a:p>
          </p:txBody>
        </p:sp>
        <p:sp>
          <p:nvSpPr>
            <p:cNvPr id="61471" name="Freeform 21"/>
            <p:cNvSpPr>
              <a:spLocks/>
            </p:cNvSpPr>
            <p:nvPr/>
          </p:nvSpPr>
          <p:spPr bwMode="auto">
            <a:xfrm>
              <a:off x="2794" y="1819"/>
              <a:ext cx="103" cy="201"/>
            </a:xfrm>
            <a:custGeom>
              <a:avLst/>
              <a:gdLst>
                <a:gd name="T0" fmla="*/ 58 w 103"/>
                <a:gd name="T1" fmla="*/ 24 h 201"/>
                <a:gd name="T2" fmla="*/ 50 w 103"/>
                <a:gd name="T3" fmla="*/ 35 h 201"/>
                <a:gd name="T4" fmla="*/ 45 w 103"/>
                <a:gd name="T5" fmla="*/ 37 h 201"/>
                <a:gd name="T6" fmla="*/ 37 w 103"/>
                <a:gd name="T7" fmla="*/ 42 h 201"/>
                <a:gd name="T8" fmla="*/ 26 w 103"/>
                <a:gd name="T9" fmla="*/ 50 h 201"/>
                <a:gd name="T10" fmla="*/ 16 w 103"/>
                <a:gd name="T11" fmla="*/ 54 h 201"/>
                <a:gd name="T12" fmla="*/ 15 w 103"/>
                <a:gd name="T13" fmla="*/ 58 h 201"/>
                <a:gd name="T14" fmla="*/ 5 w 103"/>
                <a:gd name="T15" fmla="*/ 62 h 201"/>
                <a:gd name="T16" fmla="*/ 0 w 103"/>
                <a:gd name="T17" fmla="*/ 62 h 201"/>
                <a:gd name="T18" fmla="*/ 0 w 103"/>
                <a:gd name="T19" fmla="*/ 72 h 201"/>
                <a:gd name="T20" fmla="*/ 8 w 103"/>
                <a:gd name="T21" fmla="*/ 75 h 201"/>
                <a:gd name="T22" fmla="*/ 13 w 103"/>
                <a:gd name="T23" fmla="*/ 78 h 201"/>
                <a:gd name="T24" fmla="*/ 23 w 103"/>
                <a:gd name="T25" fmla="*/ 85 h 201"/>
                <a:gd name="T26" fmla="*/ 23 w 103"/>
                <a:gd name="T27" fmla="*/ 91 h 201"/>
                <a:gd name="T28" fmla="*/ 18 w 103"/>
                <a:gd name="T29" fmla="*/ 98 h 201"/>
                <a:gd name="T30" fmla="*/ 15 w 103"/>
                <a:gd name="T31" fmla="*/ 102 h 201"/>
                <a:gd name="T32" fmla="*/ 21 w 103"/>
                <a:gd name="T33" fmla="*/ 106 h 201"/>
                <a:gd name="T34" fmla="*/ 28 w 103"/>
                <a:gd name="T35" fmla="*/ 110 h 201"/>
                <a:gd name="T36" fmla="*/ 32 w 103"/>
                <a:gd name="T37" fmla="*/ 118 h 201"/>
                <a:gd name="T38" fmla="*/ 32 w 103"/>
                <a:gd name="T39" fmla="*/ 125 h 201"/>
                <a:gd name="T40" fmla="*/ 29 w 103"/>
                <a:gd name="T41" fmla="*/ 131 h 201"/>
                <a:gd name="T42" fmla="*/ 21 w 103"/>
                <a:gd name="T43" fmla="*/ 131 h 201"/>
                <a:gd name="T44" fmla="*/ 21 w 103"/>
                <a:gd name="T45" fmla="*/ 136 h 201"/>
                <a:gd name="T46" fmla="*/ 24 w 103"/>
                <a:gd name="T47" fmla="*/ 145 h 201"/>
                <a:gd name="T48" fmla="*/ 32 w 103"/>
                <a:gd name="T49" fmla="*/ 149 h 201"/>
                <a:gd name="T50" fmla="*/ 36 w 103"/>
                <a:gd name="T51" fmla="*/ 152 h 201"/>
                <a:gd name="T52" fmla="*/ 31 w 103"/>
                <a:gd name="T53" fmla="*/ 184 h 201"/>
                <a:gd name="T54" fmla="*/ 26 w 103"/>
                <a:gd name="T55" fmla="*/ 193 h 201"/>
                <a:gd name="T56" fmla="*/ 24 w 103"/>
                <a:gd name="T57" fmla="*/ 197 h 201"/>
                <a:gd name="T58" fmla="*/ 28 w 103"/>
                <a:gd name="T59" fmla="*/ 201 h 201"/>
                <a:gd name="T60" fmla="*/ 39 w 103"/>
                <a:gd name="T61" fmla="*/ 200 h 201"/>
                <a:gd name="T62" fmla="*/ 60 w 103"/>
                <a:gd name="T63" fmla="*/ 195 h 201"/>
                <a:gd name="T64" fmla="*/ 74 w 103"/>
                <a:gd name="T65" fmla="*/ 187 h 201"/>
                <a:gd name="T66" fmla="*/ 84 w 103"/>
                <a:gd name="T67" fmla="*/ 179 h 201"/>
                <a:gd name="T68" fmla="*/ 98 w 103"/>
                <a:gd name="T69" fmla="*/ 165 h 201"/>
                <a:gd name="T70" fmla="*/ 103 w 103"/>
                <a:gd name="T71" fmla="*/ 152 h 201"/>
                <a:gd name="T72" fmla="*/ 96 w 103"/>
                <a:gd name="T73" fmla="*/ 142 h 201"/>
                <a:gd name="T74" fmla="*/ 95 w 103"/>
                <a:gd name="T75" fmla="*/ 136 h 201"/>
                <a:gd name="T76" fmla="*/ 93 w 103"/>
                <a:gd name="T77" fmla="*/ 122 h 201"/>
                <a:gd name="T78" fmla="*/ 87 w 103"/>
                <a:gd name="T79" fmla="*/ 99 h 201"/>
                <a:gd name="T80" fmla="*/ 80 w 103"/>
                <a:gd name="T81" fmla="*/ 90 h 201"/>
                <a:gd name="T82" fmla="*/ 79 w 103"/>
                <a:gd name="T83" fmla="*/ 86 h 201"/>
                <a:gd name="T84" fmla="*/ 74 w 103"/>
                <a:gd name="T85" fmla="*/ 82 h 201"/>
                <a:gd name="T86" fmla="*/ 66 w 103"/>
                <a:gd name="T87" fmla="*/ 78 h 201"/>
                <a:gd name="T88" fmla="*/ 66 w 103"/>
                <a:gd name="T89" fmla="*/ 75 h 201"/>
                <a:gd name="T90" fmla="*/ 72 w 103"/>
                <a:gd name="T91" fmla="*/ 74 h 201"/>
                <a:gd name="T92" fmla="*/ 80 w 103"/>
                <a:gd name="T93" fmla="*/ 66 h 201"/>
                <a:gd name="T94" fmla="*/ 85 w 103"/>
                <a:gd name="T95" fmla="*/ 50 h 201"/>
                <a:gd name="T96" fmla="*/ 82 w 103"/>
                <a:gd name="T97" fmla="*/ 46 h 201"/>
                <a:gd name="T98" fmla="*/ 88 w 103"/>
                <a:gd name="T99" fmla="*/ 37 h 201"/>
                <a:gd name="T100" fmla="*/ 90 w 103"/>
                <a:gd name="T101" fmla="*/ 34 h 201"/>
                <a:gd name="T102" fmla="*/ 92 w 103"/>
                <a:gd name="T103" fmla="*/ 34 h 201"/>
                <a:gd name="T104" fmla="*/ 96 w 103"/>
                <a:gd name="T105" fmla="*/ 24 h 201"/>
                <a:gd name="T106" fmla="*/ 98 w 103"/>
                <a:gd name="T107" fmla="*/ 21 h 201"/>
                <a:gd name="T108" fmla="*/ 100 w 103"/>
                <a:gd name="T109" fmla="*/ 13 h 201"/>
                <a:gd name="T110" fmla="*/ 95 w 103"/>
                <a:gd name="T111" fmla="*/ 6 h 201"/>
                <a:gd name="T112" fmla="*/ 87 w 103"/>
                <a:gd name="T113" fmla="*/ 2 h 201"/>
                <a:gd name="T114" fmla="*/ 80 w 103"/>
                <a:gd name="T115" fmla="*/ 8 h 201"/>
                <a:gd name="T116" fmla="*/ 76 w 103"/>
                <a:gd name="T117" fmla="*/ 10 h 2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3"/>
                <a:gd name="T178" fmla="*/ 0 h 201"/>
                <a:gd name="T179" fmla="*/ 103 w 103"/>
                <a:gd name="T180" fmla="*/ 201 h 2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3" h="201">
                  <a:moveTo>
                    <a:pt x="76" y="8"/>
                  </a:moveTo>
                  <a:lnTo>
                    <a:pt x="71" y="14"/>
                  </a:lnTo>
                  <a:lnTo>
                    <a:pt x="64" y="19"/>
                  </a:lnTo>
                  <a:lnTo>
                    <a:pt x="58" y="24"/>
                  </a:lnTo>
                  <a:lnTo>
                    <a:pt x="50" y="27"/>
                  </a:lnTo>
                  <a:lnTo>
                    <a:pt x="50" y="30"/>
                  </a:lnTo>
                  <a:lnTo>
                    <a:pt x="50" y="34"/>
                  </a:lnTo>
                  <a:lnTo>
                    <a:pt x="50" y="35"/>
                  </a:lnTo>
                  <a:lnTo>
                    <a:pt x="48" y="35"/>
                  </a:lnTo>
                  <a:lnTo>
                    <a:pt x="48" y="37"/>
                  </a:lnTo>
                  <a:lnTo>
                    <a:pt x="47" y="37"/>
                  </a:lnTo>
                  <a:lnTo>
                    <a:pt x="45" y="37"/>
                  </a:lnTo>
                  <a:lnTo>
                    <a:pt x="42" y="38"/>
                  </a:lnTo>
                  <a:lnTo>
                    <a:pt x="40" y="38"/>
                  </a:lnTo>
                  <a:lnTo>
                    <a:pt x="39" y="40"/>
                  </a:lnTo>
                  <a:lnTo>
                    <a:pt x="37" y="42"/>
                  </a:lnTo>
                  <a:lnTo>
                    <a:pt x="36" y="43"/>
                  </a:lnTo>
                  <a:lnTo>
                    <a:pt x="32" y="46"/>
                  </a:lnTo>
                  <a:lnTo>
                    <a:pt x="29" y="48"/>
                  </a:lnTo>
                  <a:lnTo>
                    <a:pt x="26" y="50"/>
                  </a:lnTo>
                  <a:lnTo>
                    <a:pt x="23" y="51"/>
                  </a:lnTo>
                  <a:lnTo>
                    <a:pt x="20" y="53"/>
                  </a:lnTo>
                  <a:lnTo>
                    <a:pt x="18" y="54"/>
                  </a:lnTo>
                  <a:lnTo>
                    <a:pt x="16" y="54"/>
                  </a:lnTo>
                  <a:lnTo>
                    <a:pt x="16" y="56"/>
                  </a:lnTo>
                  <a:lnTo>
                    <a:pt x="15" y="58"/>
                  </a:lnTo>
                  <a:lnTo>
                    <a:pt x="13" y="59"/>
                  </a:lnTo>
                  <a:lnTo>
                    <a:pt x="12" y="59"/>
                  </a:lnTo>
                  <a:lnTo>
                    <a:pt x="10" y="61"/>
                  </a:lnTo>
                  <a:lnTo>
                    <a:pt x="5" y="62"/>
                  </a:lnTo>
                  <a:lnTo>
                    <a:pt x="4" y="62"/>
                  </a:lnTo>
                  <a:lnTo>
                    <a:pt x="2" y="62"/>
                  </a:lnTo>
                  <a:lnTo>
                    <a:pt x="0" y="62"/>
                  </a:lnTo>
                  <a:lnTo>
                    <a:pt x="0" y="66"/>
                  </a:lnTo>
                  <a:lnTo>
                    <a:pt x="0" y="67"/>
                  </a:lnTo>
                  <a:lnTo>
                    <a:pt x="0" y="69"/>
                  </a:lnTo>
                  <a:lnTo>
                    <a:pt x="0" y="72"/>
                  </a:lnTo>
                  <a:lnTo>
                    <a:pt x="2" y="74"/>
                  </a:lnTo>
                  <a:lnTo>
                    <a:pt x="4" y="74"/>
                  </a:lnTo>
                  <a:lnTo>
                    <a:pt x="7" y="75"/>
                  </a:lnTo>
                  <a:lnTo>
                    <a:pt x="8" y="75"/>
                  </a:lnTo>
                  <a:lnTo>
                    <a:pt x="10" y="75"/>
                  </a:lnTo>
                  <a:lnTo>
                    <a:pt x="10" y="77"/>
                  </a:lnTo>
                  <a:lnTo>
                    <a:pt x="12" y="77"/>
                  </a:lnTo>
                  <a:lnTo>
                    <a:pt x="13" y="78"/>
                  </a:lnTo>
                  <a:lnTo>
                    <a:pt x="16" y="80"/>
                  </a:lnTo>
                  <a:lnTo>
                    <a:pt x="18" y="82"/>
                  </a:lnTo>
                  <a:lnTo>
                    <a:pt x="21" y="83"/>
                  </a:lnTo>
                  <a:lnTo>
                    <a:pt x="23" y="85"/>
                  </a:lnTo>
                  <a:lnTo>
                    <a:pt x="23" y="86"/>
                  </a:lnTo>
                  <a:lnTo>
                    <a:pt x="24" y="88"/>
                  </a:lnTo>
                  <a:lnTo>
                    <a:pt x="24" y="90"/>
                  </a:lnTo>
                  <a:lnTo>
                    <a:pt x="23" y="91"/>
                  </a:lnTo>
                  <a:lnTo>
                    <a:pt x="23" y="93"/>
                  </a:lnTo>
                  <a:lnTo>
                    <a:pt x="21" y="94"/>
                  </a:lnTo>
                  <a:lnTo>
                    <a:pt x="20" y="96"/>
                  </a:lnTo>
                  <a:lnTo>
                    <a:pt x="18" y="98"/>
                  </a:lnTo>
                  <a:lnTo>
                    <a:pt x="16" y="99"/>
                  </a:lnTo>
                  <a:lnTo>
                    <a:pt x="16" y="102"/>
                  </a:lnTo>
                  <a:lnTo>
                    <a:pt x="15" y="102"/>
                  </a:lnTo>
                  <a:lnTo>
                    <a:pt x="16" y="104"/>
                  </a:lnTo>
                  <a:lnTo>
                    <a:pt x="18" y="104"/>
                  </a:lnTo>
                  <a:lnTo>
                    <a:pt x="20" y="106"/>
                  </a:lnTo>
                  <a:lnTo>
                    <a:pt x="21" y="106"/>
                  </a:lnTo>
                  <a:lnTo>
                    <a:pt x="24" y="107"/>
                  </a:lnTo>
                  <a:lnTo>
                    <a:pt x="26" y="109"/>
                  </a:lnTo>
                  <a:lnTo>
                    <a:pt x="28" y="109"/>
                  </a:lnTo>
                  <a:lnTo>
                    <a:pt x="28" y="110"/>
                  </a:lnTo>
                  <a:lnTo>
                    <a:pt x="29" y="110"/>
                  </a:lnTo>
                  <a:lnTo>
                    <a:pt x="31" y="114"/>
                  </a:lnTo>
                  <a:lnTo>
                    <a:pt x="31" y="117"/>
                  </a:lnTo>
                  <a:lnTo>
                    <a:pt x="32" y="118"/>
                  </a:lnTo>
                  <a:lnTo>
                    <a:pt x="32" y="120"/>
                  </a:lnTo>
                  <a:lnTo>
                    <a:pt x="32" y="123"/>
                  </a:lnTo>
                  <a:lnTo>
                    <a:pt x="32" y="125"/>
                  </a:lnTo>
                  <a:lnTo>
                    <a:pt x="32" y="128"/>
                  </a:lnTo>
                  <a:lnTo>
                    <a:pt x="32" y="130"/>
                  </a:lnTo>
                  <a:lnTo>
                    <a:pt x="31" y="130"/>
                  </a:lnTo>
                  <a:lnTo>
                    <a:pt x="29" y="131"/>
                  </a:lnTo>
                  <a:lnTo>
                    <a:pt x="28" y="131"/>
                  </a:lnTo>
                  <a:lnTo>
                    <a:pt x="24" y="130"/>
                  </a:lnTo>
                  <a:lnTo>
                    <a:pt x="23" y="131"/>
                  </a:lnTo>
                  <a:lnTo>
                    <a:pt x="21" y="131"/>
                  </a:lnTo>
                  <a:lnTo>
                    <a:pt x="20" y="133"/>
                  </a:lnTo>
                  <a:lnTo>
                    <a:pt x="20" y="134"/>
                  </a:lnTo>
                  <a:lnTo>
                    <a:pt x="21" y="136"/>
                  </a:lnTo>
                  <a:lnTo>
                    <a:pt x="21" y="139"/>
                  </a:lnTo>
                  <a:lnTo>
                    <a:pt x="23" y="144"/>
                  </a:lnTo>
                  <a:lnTo>
                    <a:pt x="24" y="145"/>
                  </a:lnTo>
                  <a:lnTo>
                    <a:pt x="26" y="145"/>
                  </a:lnTo>
                  <a:lnTo>
                    <a:pt x="29" y="147"/>
                  </a:lnTo>
                  <a:lnTo>
                    <a:pt x="32" y="149"/>
                  </a:lnTo>
                  <a:lnTo>
                    <a:pt x="34" y="150"/>
                  </a:lnTo>
                  <a:lnTo>
                    <a:pt x="36" y="150"/>
                  </a:lnTo>
                  <a:lnTo>
                    <a:pt x="36" y="152"/>
                  </a:lnTo>
                  <a:lnTo>
                    <a:pt x="36" y="160"/>
                  </a:lnTo>
                  <a:lnTo>
                    <a:pt x="36" y="168"/>
                  </a:lnTo>
                  <a:lnTo>
                    <a:pt x="34" y="176"/>
                  </a:lnTo>
                  <a:lnTo>
                    <a:pt x="31" y="184"/>
                  </a:lnTo>
                  <a:lnTo>
                    <a:pt x="29" y="185"/>
                  </a:lnTo>
                  <a:lnTo>
                    <a:pt x="29" y="187"/>
                  </a:lnTo>
                  <a:lnTo>
                    <a:pt x="28" y="190"/>
                  </a:lnTo>
                  <a:lnTo>
                    <a:pt x="26" y="193"/>
                  </a:lnTo>
                  <a:lnTo>
                    <a:pt x="26" y="195"/>
                  </a:lnTo>
                  <a:lnTo>
                    <a:pt x="26" y="197"/>
                  </a:lnTo>
                  <a:lnTo>
                    <a:pt x="24" y="197"/>
                  </a:lnTo>
                  <a:lnTo>
                    <a:pt x="26" y="198"/>
                  </a:lnTo>
                  <a:lnTo>
                    <a:pt x="26" y="200"/>
                  </a:lnTo>
                  <a:lnTo>
                    <a:pt x="28" y="201"/>
                  </a:lnTo>
                  <a:lnTo>
                    <a:pt x="31" y="201"/>
                  </a:lnTo>
                  <a:lnTo>
                    <a:pt x="32" y="200"/>
                  </a:lnTo>
                  <a:lnTo>
                    <a:pt x="37" y="200"/>
                  </a:lnTo>
                  <a:lnTo>
                    <a:pt x="39" y="200"/>
                  </a:lnTo>
                  <a:lnTo>
                    <a:pt x="42" y="198"/>
                  </a:lnTo>
                  <a:lnTo>
                    <a:pt x="47" y="198"/>
                  </a:lnTo>
                  <a:lnTo>
                    <a:pt x="53" y="197"/>
                  </a:lnTo>
                  <a:lnTo>
                    <a:pt x="60" y="195"/>
                  </a:lnTo>
                  <a:lnTo>
                    <a:pt x="64" y="193"/>
                  </a:lnTo>
                  <a:lnTo>
                    <a:pt x="68" y="190"/>
                  </a:lnTo>
                  <a:lnTo>
                    <a:pt x="71" y="189"/>
                  </a:lnTo>
                  <a:lnTo>
                    <a:pt x="74" y="187"/>
                  </a:lnTo>
                  <a:lnTo>
                    <a:pt x="79" y="185"/>
                  </a:lnTo>
                  <a:lnTo>
                    <a:pt x="80" y="184"/>
                  </a:lnTo>
                  <a:lnTo>
                    <a:pt x="82" y="181"/>
                  </a:lnTo>
                  <a:lnTo>
                    <a:pt x="84" y="179"/>
                  </a:lnTo>
                  <a:lnTo>
                    <a:pt x="87" y="177"/>
                  </a:lnTo>
                  <a:lnTo>
                    <a:pt x="90" y="173"/>
                  </a:lnTo>
                  <a:lnTo>
                    <a:pt x="93" y="168"/>
                  </a:lnTo>
                  <a:lnTo>
                    <a:pt x="98" y="165"/>
                  </a:lnTo>
                  <a:lnTo>
                    <a:pt x="100" y="163"/>
                  </a:lnTo>
                  <a:lnTo>
                    <a:pt x="103" y="161"/>
                  </a:lnTo>
                  <a:lnTo>
                    <a:pt x="103" y="157"/>
                  </a:lnTo>
                  <a:lnTo>
                    <a:pt x="103" y="152"/>
                  </a:lnTo>
                  <a:lnTo>
                    <a:pt x="103" y="147"/>
                  </a:lnTo>
                  <a:lnTo>
                    <a:pt x="101" y="142"/>
                  </a:lnTo>
                  <a:lnTo>
                    <a:pt x="98" y="142"/>
                  </a:lnTo>
                  <a:lnTo>
                    <a:pt x="96" y="142"/>
                  </a:lnTo>
                  <a:lnTo>
                    <a:pt x="95" y="142"/>
                  </a:lnTo>
                  <a:lnTo>
                    <a:pt x="95" y="141"/>
                  </a:lnTo>
                  <a:lnTo>
                    <a:pt x="95" y="139"/>
                  </a:lnTo>
                  <a:lnTo>
                    <a:pt x="95" y="136"/>
                  </a:lnTo>
                  <a:lnTo>
                    <a:pt x="93" y="133"/>
                  </a:lnTo>
                  <a:lnTo>
                    <a:pt x="93" y="130"/>
                  </a:lnTo>
                  <a:lnTo>
                    <a:pt x="93" y="126"/>
                  </a:lnTo>
                  <a:lnTo>
                    <a:pt x="93" y="122"/>
                  </a:lnTo>
                  <a:lnTo>
                    <a:pt x="92" y="115"/>
                  </a:lnTo>
                  <a:lnTo>
                    <a:pt x="90" y="110"/>
                  </a:lnTo>
                  <a:lnTo>
                    <a:pt x="90" y="104"/>
                  </a:lnTo>
                  <a:lnTo>
                    <a:pt x="87" y="99"/>
                  </a:lnTo>
                  <a:lnTo>
                    <a:pt x="85" y="96"/>
                  </a:lnTo>
                  <a:lnTo>
                    <a:pt x="84" y="94"/>
                  </a:lnTo>
                  <a:lnTo>
                    <a:pt x="82" y="93"/>
                  </a:lnTo>
                  <a:lnTo>
                    <a:pt x="80" y="90"/>
                  </a:lnTo>
                  <a:lnTo>
                    <a:pt x="80" y="88"/>
                  </a:lnTo>
                  <a:lnTo>
                    <a:pt x="79" y="88"/>
                  </a:lnTo>
                  <a:lnTo>
                    <a:pt x="79" y="86"/>
                  </a:lnTo>
                  <a:lnTo>
                    <a:pt x="77" y="86"/>
                  </a:lnTo>
                  <a:lnTo>
                    <a:pt x="77" y="85"/>
                  </a:lnTo>
                  <a:lnTo>
                    <a:pt x="76" y="83"/>
                  </a:lnTo>
                  <a:lnTo>
                    <a:pt x="74" y="82"/>
                  </a:lnTo>
                  <a:lnTo>
                    <a:pt x="72" y="80"/>
                  </a:lnTo>
                  <a:lnTo>
                    <a:pt x="71" y="80"/>
                  </a:lnTo>
                  <a:lnTo>
                    <a:pt x="69" y="78"/>
                  </a:lnTo>
                  <a:lnTo>
                    <a:pt x="66" y="78"/>
                  </a:lnTo>
                  <a:lnTo>
                    <a:pt x="66" y="77"/>
                  </a:lnTo>
                  <a:lnTo>
                    <a:pt x="66" y="75"/>
                  </a:lnTo>
                  <a:lnTo>
                    <a:pt x="68" y="75"/>
                  </a:lnTo>
                  <a:lnTo>
                    <a:pt x="69" y="74"/>
                  </a:lnTo>
                  <a:lnTo>
                    <a:pt x="71" y="74"/>
                  </a:lnTo>
                  <a:lnTo>
                    <a:pt x="72" y="74"/>
                  </a:lnTo>
                  <a:lnTo>
                    <a:pt x="74" y="74"/>
                  </a:lnTo>
                  <a:lnTo>
                    <a:pt x="77" y="69"/>
                  </a:lnTo>
                  <a:lnTo>
                    <a:pt x="80" y="66"/>
                  </a:lnTo>
                  <a:lnTo>
                    <a:pt x="84" y="61"/>
                  </a:lnTo>
                  <a:lnTo>
                    <a:pt x="85" y="56"/>
                  </a:lnTo>
                  <a:lnTo>
                    <a:pt x="85" y="53"/>
                  </a:lnTo>
                  <a:lnTo>
                    <a:pt x="85" y="50"/>
                  </a:lnTo>
                  <a:lnTo>
                    <a:pt x="84" y="50"/>
                  </a:lnTo>
                  <a:lnTo>
                    <a:pt x="84" y="48"/>
                  </a:lnTo>
                  <a:lnTo>
                    <a:pt x="82" y="46"/>
                  </a:lnTo>
                  <a:lnTo>
                    <a:pt x="84" y="43"/>
                  </a:lnTo>
                  <a:lnTo>
                    <a:pt x="84" y="40"/>
                  </a:lnTo>
                  <a:lnTo>
                    <a:pt x="85" y="38"/>
                  </a:lnTo>
                  <a:lnTo>
                    <a:pt x="88" y="37"/>
                  </a:lnTo>
                  <a:lnTo>
                    <a:pt x="88" y="35"/>
                  </a:lnTo>
                  <a:lnTo>
                    <a:pt x="88" y="34"/>
                  </a:lnTo>
                  <a:lnTo>
                    <a:pt x="90" y="34"/>
                  </a:lnTo>
                  <a:lnTo>
                    <a:pt x="92" y="34"/>
                  </a:lnTo>
                  <a:lnTo>
                    <a:pt x="92" y="32"/>
                  </a:lnTo>
                  <a:lnTo>
                    <a:pt x="93" y="30"/>
                  </a:lnTo>
                  <a:lnTo>
                    <a:pt x="95" y="29"/>
                  </a:lnTo>
                  <a:lnTo>
                    <a:pt x="96" y="24"/>
                  </a:lnTo>
                  <a:lnTo>
                    <a:pt x="96" y="22"/>
                  </a:lnTo>
                  <a:lnTo>
                    <a:pt x="98" y="21"/>
                  </a:lnTo>
                  <a:lnTo>
                    <a:pt x="98" y="18"/>
                  </a:lnTo>
                  <a:lnTo>
                    <a:pt x="100" y="16"/>
                  </a:lnTo>
                  <a:lnTo>
                    <a:pt x="100" y="14"/>
                  </a:lnTo>
                  <a:lnTo>
                    <a:pt x="100" y="13"/>
                  </a:lnTo>
                  <a:lnTo>
                    <a:pt x="100" y="11"/>
                  </a:lnTo>
                  <a:lnTo>
                    <a:pt x="98" y="10"/>
                  </a:lnTo>
                  <a:lnTo>
                    <a:pt x="95" y="6"/>
                  </a:lnTo>
                  <a:lnTo>
                    <a:pt x="93" y="3"/>
                  </a:lnTo>
                  <a:lnTo>
                    <a:pt x="93" y="0"/>
                  </a:lnTo>
                  <a:lnTo>
                    <a:pt x="88" y="0"/>
                  </a:lnTo>
                  <a:lnTo>
                    <a:pt x="87" y="2"/>
                  </a:lnTo>
                  <a:lnTo>
                    <a:pt x="85" y="2"/>
                  </a:lnTo>
                  <a:lnTo>
                    <a:pt x="84" y="2"/>
                  </a:lnTo>
                  <a:lnTo>
                    <a:pt x="82" y="3"/>
                  </a:lnTo>
                  <a:lnTo>
                    <a:pt x="80" y="8"/>
                  </a:lnTo>
                  <a:lnTo>
                    <a:pt x="79" y="10"/>
                  </a:lnTo>
                  <a:lnTo>
                    <a:pt x="77" y="10"/>
                  </a:lnTo>
                  <a:lnTo>
                    <a:pt x="76" y="10"/>
                  </a:lnTo>
                  <a:lnTo>
                    <a:pt x="76" y="8"/>
                  </a:lnTo>
                  <a:close/>
                </a:path>
              </a:pathLst>
            </a:custGeom>
            <a:solidFill>
              <a:srgbClr val="5EA4F8">
                <a:alpha val="56078"/>
              </a:srgbClr>
            </a:solidFill>
            <a:ln w="9525">
              <a:noFill/>
              <a:round/>
              <a:headEnd/>
              <a:tailEnd/>
            </a:ln>
          </p:spPr>
          <p:txBody>
            <a:bodyPr/>
            <a:lstStyle/>
            <a:p>
              <a:endParaRPr lang="zh-TW" altLang="en-US"/>
            </a:p>
          </p:txBody>
        </p:sp>
        <p:sp>
          <p:nvSpPr>
            <p:cNvPr id="61472" name="Freeform 22"/>
            <p:cNvSpPr>
              <a:spLocks/>
            </p:cNvSpPr>
            <p:nvPr/>
          </p:nvSpPr>
          <p:spPr bwMode="auto">
            <a:xfrm>
              <a:off x="1542" y="2655"/>
              <a:ext cx="107" cy="214"/>
            </a:xfrm>
            <a:custGeom>
              <a:avLst/>
              <a:gdLst>
                <a:gd name="T0" fmla="*/ 94 w 107"/>
                <a:gd name="T1" fmla="*/ 8 h 214"/>
                <a:gd name="T2" fmla="*/ 89 w 107"/>
                <a:gd name="T3" fmla="*/ 11 h 214"/>
                <a:gd name="T4" fmla="*/ 86 w 107"/>
                <a:gd name="T5" fmla="*/ 13 h 214"/>
                <a:gd name="T6" fmla="*/ 84 w 107"/>
                <a:gd name="T7" fmla="*/ 18 h 214"/>
                <a:gd name="T8" fmla="*/ 84 w 107"/>
                <a:gd name="T9" fmla="*/ 22 h 214"/>
                <a:gd name="T10" fmla="*/ 83 w 107"/>
                <a:gd name="T11" fmla="*/ 29 h 214"/>
                <a:gd name="T12" fmla="*/ 81 w 107"/>
                <a:gd name="T13" fmla="*/ 29 h 214"/>
                <a:gd name="T14" fmla="*/ 76 w 107"/>
                <a:gd name="T15" fmla="*/ 30 h 214"/>
                <a:gd name="T16" fmla="*/ 67 w 107"/>
                <a:gd name="T17" fmla="*/ 34 h 214"/>
                <a:gd name="T18" fmla="*/ 56 w 107"/>
                <a:gd name="T19" fmla="*/ 38 h 214"/>
                <a:gd name="T20" fmla="*/ 48 w 107"/>
                <a:gd name="T21" fmla="*/ 40 h 214"/>
                <a:gd name="T22" fmla="*/ 38 w 107"/>
                <a:gd name="T23" fmla="*/ 53 h 214"/>
                <a:gd name="T24" fmla="*/ 27 w 107"/>
                <a:gd name="T25" fmla="*/ 72 h 214"/>
                <a:gd name="T26" fmla="*/ 22 w 107"/>
                <a:gd name="T27" fmla="*/ 85 h 214"/>
                <a:gd name="T28" fmla="*/ 17 w 107"/>
                <a:gd name="T29" fmla="*/ 101 h 214"/>
                <a:gd name="T30" fmla="*/ 14 w 107"/>
                <a:gd name="T31" fmla="*/ 117 h 214"/>
                <a:gd name="T32" fmla="*/ 6 w 107"/>
                <a:gd name="T33" fmla="*/ 141 h 214"/>
                <a:gd name="T34" fmla="*/ 0 w 107"/>
                <a:gd name="T35" fmla="*/ 157 h 214"/>
                <a:gd name="T36" fmla="*/ 0 w 107"/>
                <a:gd name="T37" fmla="*/ 161 h 214"/>
                <a:gd name="T38" fmla="*/ 3 w 107"/>
                <a:gd name="T39" fmla="*/ 174 h 214"/>
                <a:gd name="T40" fmla="*/ 4 w 107"/>
                <a:gd name="T41" fmla="*/ 187 h 214"/>
                <a:gd name="T42" fmla="*/ 6 w 107"/>
                <a:gd name="T43" fmla="*/ 200 h 214"/>
                <a:gd name="T44" fmla="*/ 8 w 107"/>
                <a:gd name="T45" fmla="*/ 203 h 214"/>
                <a:gd name="T46" fmla="*/ 12 w 107"/>
                <a:gd name="T47" fmla="*/ 208 h 214"/>
                <a:gd name="T48" fmla="*/ 20 w 107"/>
                <a:gd name="T49" fmla="*/ 211 h 214"/>
                <a:gd name="T50" fmla="*/ 28 w 107"/>
                <a:gd name="T51" fmla="*/ 213 h 214"/>
                <a:gd name="T52" fmla="*/ 35 w 107"/>
                <a:gd name="T53" fmla="*/ 214 h 214"/>
                <a:gd name="T54" fmla="*/ 48 w 107"/>
                <a:gd name="T55" fmla="*/ 193 h 214"/>
                <a:gd name="T56" fmla="*/ 56 w 107"/>
                <a:gd name="T57" fmla="*/ 171 h 214"/>
                <a:gd name="T58" fmla="*/ 65 w 107"/>
                <a:gd name="T59" fmla="*/ 149 h 214"/>
                <a:gd name="T60" fmla="*/ 76 w 107"/>
                <a:gd name="T61" fmla="*/ 126 h 214"/>
                <a:gd name="T62" fmla="*/ 78 w 107"/>
                <a:gd name="T63" fmla="*/ 115 h 214"/>
                <a:gd name="T64" fmla="*/ 81 w 107"/>
                <a:gd name="T65" fmla="*/ 96 h 214"/>
                <a:gd name="T66" fmla="*/ 84 w 107"/>
                <a:gd name="T67" fmla="*/ 85 h 214"/>
                <a:gd name="T68" fmla="*/ 91 w 107"/>
                <a:gd name="T69" fmla="*/ 75 h 214"/>
                <a:gd name="T70" fmla="*/ 99 w 107"/>
                <a:gd name="T71" fmla="*/ 61 h 214"/>
                <a:gd name="T72" fmla="*/ 105 w 107"/>
                <a:gd name="T73" fmla="*/ 45 h 214"/>
                <a:gd name="T74" fmla="*/ 107 w 107"/>
                <a:gd name="T75" fmla="*/ 30 h 214"/>
                <a:gd name="T76" fmla="*/ 105 w 107"/>
                <a:gd name="T77" fmla="*/ 14 h 214"/>
                <a:gd name="T78" fmla="*/ 102 w 107"/>
                <a:gd name="T79" fmla="*/ 5 h 214"/>
                <a:gd name="T80" fmla="*/ 99 w 107"/>
                <a:gd name="T81" fmla="*/ 2 h 214"/>
                <a:gd name="T82" fmla="*/ 96 w 107"/>
                <a:gd name="T83" fmla="*/ 2 h 214"/>
                <a:gd name="T84" fmla="*/ 96 w 107"/>
                <a:gd name="T85" fmla="*/ 5 h 2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
                <a:gd name="T130" fmla="*/ 0 h 214"/>
                <a:gd name="T131" fmla="*/ 107 w 107"/>
                <a:gd name="T132" fmla="*/ 214 h 2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 h="214">
                  <a:moveTo>
                    <a:pt x="96" y="6"/>
                  </a:moveTo>
                  <a:lnTo>
                    <a:pt x="94" y="8"/>
                  </a:lnTo>
                  <a:lnTo>
                    <a:pt x="92" y="10"/>
                  </a:lnTo>
                  <a:lnTo>
                    <a:pt x="89" y="11"/>
                  </a:lnTo>
                  <a:lnTo>
                    <a:pt x="88" y="13"/>
                  </a:lnTo>
                  <a:lnTo>
                    <a:pt x="86" y="13"/>
                  </a:lnTo>
                  <a:lnTo>
                    <a:pt x="86" y="14"/>
                  </a:lnTo>
                  <a:lnTo>
                    <a:pt x="84" y="18"/>
                  </a:lnTo>
                  <a:lnTo>
                    <a:pt x="84" y="19"/>
                  </a:lnTo>
                  <a:lnTo>
                    <a:pt x="84" y="22"/>
                  </a:lnTo>
                  <a:lnTo>
                    <a:pt x="83" y="26"/>
                  </a:lnTo>
                  <a:lnTo>
                    <a:pt x="83" y="29"/>
                  </a:lnTo>
                  <a:lnTo>
                    <a:pt x="81" y="29"/>
                  </a:lnTo>
                  <a:lnTo>
                    <a:pt x="80" y="30"/>
                  </a:lnTo>
                  <a:lnTo>
                    <a:pt x="76" y="30"/>
                  </a:lnTo>
                  <a:lnTo>
                    <a:pt x="73" y="32"/>
                  </a:lnTo>
                  <a:lnTo>
                    <a:pt x="67" y="34"/>
                  </a:lnTo>
                  <a:lnTo>
                    <a:pt x="60" y="35"/>
                  </a:lnTo>
                  <a:lnTo>
                    <a:pt x="56" y="38"/>
                  </a:lnTo>
                  <a:lnTo>
                    <a:pt x="51" y="40"/>
                  </a:lnTo>
                  <a:lnTo>
                    <a:pt x="48" y="40"/>
                  </a:lnTo>
                  <a:lnTo>
                    <a:pt x="46" y="42"/>
                  </a:lnTo>
                  <a:lnTo>
                    <a:pt x="38" y="53"/>
                  </a:lnTo>
                  <a:lnTo>
                    <a:pt x="32" y="66"/>
                  </a:lnTo>
                  <a:lnTo>
                    <a:pt x="27" y="72"/>
                  </a:lnTo>
                  <a:lnTo>
                    <a:pt x="24" y="78"/>
                  </a:lnTo>
                  <a:lnTo>
                    <a:pt x="22" y="85"/>
                  </a:lnTo>
                  <a:lnTo>
                    <a:pt x="19" y="91"/>
                  </a:lnTo>
                  <a:lnTo>
                    <a:pt x="17" y="101"/>
                  </a:lnTo>
                  <a:lnTo>
                    <a:pt x="16" y="109"/>
                  </a:lnTo>
                  <a:lnTo>
                    <a:pt x="14" y="117"/>
                  </a:lnTo>
                  <a:lnTo>
                    <a:pt x="11" y="125"/>
                  </a:lnTo>
                  <a:lnTo>
                    <a:pt x="6" y="141"/>
                  </a:lnTo>
                  <a:lnTo>
                    <a:pt x="3" y="149"/>
                  </a:lnTo>
                  <a:lnTo>
                    <a:pt x="0" y="157"/>
                  </a:lnTo>
                  <a:lnTo>
                    <a:pt x="0" y="158"/>
                  </a:lnTo>
                  <a:lnTo>
                    <a:pt x="0" y="161"/>
                  </a:lnTo>
                  <a:lnTo>
                    <a:pt x="1" y="168"/>
                  </a:lnTo>
                  <a:lnTo>
                    <a:pt x="3" y="174"/>
                  </a:lnTo>
                  <a:lnTo>
                    <a:pt x="3" y="181"/>
                  </a:lnTo>
                  <a:lnTo>
                    <a:pt x="4" y="187"/>
                  </a:lnTo>
                  <a:lnTo>
                    <a:pt x="6" y="193"/>
                  </a:lnTo>
                  <a:lnTo>
                    <a:pt x="6" y="200"/>
                  </a:lnTo>
                  <a:lnTo>
                    <a:pt x="8" y="201"/>
                  </a:lnTo>
                  <a:lnTo>
                    <a:pt x="8" y="203"/>
                  </a:lnTo>
                  <a:lnTo>
                    <a:pt x="9" y="206"/>
                  </a:lnTo>
                  <a:lnTo>
                    <a:pt x="12" y="208"/>
                  </a:lnTo>
                  <a:lnTo>
                    <a:pt x="17" y="209"/>
                  </a:lnTo>
                  <a:lnTo>
                    <a:pt x="20" y="211"/>
                  </a:lnTo>
                  <a:lnTo>
                    <a:pt x="25" y="213"/>
                  </a:lnTo>
                  <a:lnTo>
                    <a:pt x="28" y="213"/>
                  </a:lnTo>
                  <a:lnTo>
                    <a:pt x="33" y="214"/>
                  </a:lnTo>
                  <a:lnTo>
                    <a:pt x="35" y="214"/>
                  </a:lnTo>
                  <a:lnTo>
                    <a:pt x="41" y="205"/>
                  </a:lnTo>
                  <a:lnTo>
                    <a:pt x="48" y="193"/>
                  </a:lnTo>
                  <a:lnTo>
                    <a:pt x="51" y="182"/>
                  </a:lnTo>
                  <a:lnTo>
                    <a:pt x="56" y="171"/>
                  </a:lnTo>
                  <a:lnTo>
                    <a:pt x="60" y="160"/>
                  </a:lnTo>
                  <a:lnTo>
                    <a:pt x="65" y="149"/>
                  </a:lnTo>
                  <a:lnTo>
                    <a:pt x="70" y="137"/>
                  </a:lnTo>
                  <a:lnTo>
                    <a:pt x="76" y="126"/>
                  </a:lnTo>
                  <a:lnTo>
                    <a:pt x="78" y="122"/>
                  </a:lnTo>
                  <a:lnTo>
                    <a:pt x="78" y="115"/>
                  </a:lnTo>
                  <a:lnTo>
                    <a:pt x="80" y="102"/>
                  </a:lnTo>
                  <a:lnTo>
                    <a:pt x="81" y="96"/>
                  </a:lnTo>
                  <a:lnTo>
                    <a:pt x="83" y="91"/>
                  </a:lnTo>
                  <a:lnTo>
                    <a:pt x="84" y="85"/>
                  </a:lnTo>
                  <a:lnTo>
                    <a:pt x="88" y="80"/>
                  </a:lnTo>
                  <a:lnTo>
                    <a:pt x="91" y="75"/>
                  </a:lnTo>
                  <a:lnTo>
                    <a:pt x="92" y="70"/>
                  </a:lnTo>
                  <a:lnTo>
                    <a:pt x="99" y="61"/>
                  </a:lnTo>
                  <a:lnTo>
                    <a:pt x="102" y="50"/>
                  </a:lnTo>
                  <a:lnTo>
                    <a:pt x="105" y="45"/>
                  </a:lnTo>
                  <a:lnTo>
                    <a:pt x="107" y="38"/>
                  </a:lnTo>
                  <a:lnTo>
                    <a:pt x="107" y="30"/>
                  </a:lnTo>
                  <a:lnTo>
                    <a:pt x="105" y="22"/>
                  </a:lnTo>
                  <a:lnTo>
                    <a:pt x="105" y="14"/>
                  </a:lnTo>
                  <a:lnTo>
                    <a:pt x="104" y="6"/>
                  </a:lnTo>
                  <a:lnTo>
                    <a:pt x="102" y="5"/>
                  </a:lnTo>
                  <a:lnTo>
                    <a:pt x="100" y="2"/>
                  </a:lnTo>
                  <a:lnTo>
                    <a:pt x="99" y="2"/>
                  </a:lnTo>
                  <a:lnTo>
                    <a:pt x="96" y="0"/>
                  </a:lnTo>
                  <a:lnTo>
                    <a:pt x="96" y="2"/>
                  </a:lnTo>
                  <a:lnTo>
                    <a:pt x="96" y="3"/>
                  </a:lnTo>
                  <a:lnTo>
                    <a:pt x="96" y="5"/>
                  </a:lnTo>
                  <a:lnTo>
                    <a:pt x="96" y="6"/>
                  </a:lnTo>
                  <a:close/>
                </a:path>
              </a:pathLst>
            </a:custGeom>
            <a:solidFill>
              <a:srgbClr val="5EA4F8">
                <a:alpha val="56078"/>
              </a:srgbClr>
            </a:solidFill>
            <a:ln w="9525">
              <a:noFill/>
              <a:round/>
              <a:headEnd/>
              <a:tailEnd/>
            </a:ln>
          </p:spPr>
          <p:txBody>
            <a:bodyPr/>
            <a:lstStyle/>
            <a:p>
              <a:endParaRPr lang="zh-TW" altLang="en-US"/>
            </a:p>
          </p:txBody>
        </p:sp>
        <p:sp>
          <p:nvSpPr>
            <p:cNvPr id="61473" name="Freeform 23"/>
            <p:cNvSpPr>
              <a:spLocks/>
            </p:cNvSpPr>
            <p:nvPr/>
          </p:nvSpPr>
          <p:spPr bwMode="auto">
            <a:xfrm>
              <a:off x="4698" y="924"/>
              <a:ext cx="82" cy="126"/>
            </a:xfrm>
            <a:custGeom>
              <a:avLst/>
              <a:gdLst>
                <a:gd name="T0" fmla="*/ 35 w 82"/>
                <a:gd name="T1" fmla="*/ 8 h 126"/>
                <a:gd name="T2" fmla="*/ 31 w 82"/>
                <a:gd name="T3" fmla="*/ 22 h 126"/>
                <a:gd name="T4" fmla="*/ 26 w 82"/>
                <a:gd name="T5" fmla="*/ 33 h 126"/>
                <a:gd name="T6" fmla="*/ 19 w 82"/>
                <a:gd name="T7" fmla="*/ 41 h 126"/>
                <a:gd name="T8" fmla="*/ 13 w 82"/>
                <a:gd name="T9" fmla="*/ 48 h 126"/>
                <a:gd name="T10" fmla="*/ 7 w 82"/>
                <a:gd name="T11" fmla="*/ 56 h 126"/>
                <a:gd name="T12" fmla="*/ 2 w 82"/>
                <a:gd name="T13" fmla="*/ 67 h 126"/>
                <a:gd name="T14" fmla="*/ 0 w 82"/>
                <a:gd name="T15" fmla="*/ 78 h 126"/>
                <a:gd name="T16" fmla="*/ 3 w 82"/>
                <a:gd name="T17" fmla="*/ 89 h 126"/>
                <a:gd name="T18" fmla="*/ 8 w 82"/>
                <a:gd name="T19" fmla="*/ 101 h 126"/>
                <a:gd name="T20" fmla="*/ 15 w 82"/>
                <a:gd name="T21" fmla="*/ 110 h 126"/>
                <a:gd name="T22" fmla="*/ 24 w 82"/>
                <a:gd name="T23" fmla="*/ 118 h 126"/>
                <a:gd name="T24" fmla="*/ 37 w 82"/>
                <a:gd name="T25" fmla="*/ 123 h 126"/>
                <a:gd name="T26" fmla="*/ 47 w 82"/>
                <a:gd name="T27" fmla="*/ 121 h 126"/>
                <a:gd name="T28" fmla="*/ 58 w 82"/>
                <a:gd name="T29" fmla="*/ 109 h 126"/>
                <a:gd name="T30" fmla="*/ 69 w 82"/>
                <a:gd name="T31" fmla="*/ 91 h 126"/>
                <a:gd name="T32" fmla="*/ 75 w 82"/>
                <a:gd name="T33" fmla="*/ 73 h 126"/>
                <a:gd name="T34" fmla="*/ 80 w 82"/>
                <a:gd name="T35" fmla="*/ 56 h 126"/>
                <a:gd name="T36" fmla="*/ 80 w 82"/>
                <a:gd name="T37" fmla="*/ 46 h 126"/>
                <a:gd name="T38" fmla="*/ 79 w 82"/>
                <a:gd name="T39" fmla="*/ 38 h 126"/>
                <a:gd name="T40" fmla="*/ 75 w 82"/>
                <a:gd name="T41" fmla="*/ 32 h 126"/>
                <a:gd name="T42" fmla="*/ 71 w 82"/>
                <a:gd name="T43" fmla="*/ 27 h 126"/>
                <a:gd name="T44" fmla="*/ 66 w 82"/>
                <a:gd name="T45" fmla="*/ 25 h 126"/>
                <a:gd name="T46" fmla="*/ 59 w 82"/>
                <a:gd name="T47" fmla="*/ 22 h 126"/>
                <a:gd name="T48" fmla="*/ 48 w 82"/>
                <a:gd name="T49" fmla="*/ 17 h 126"/>
                <a:gd name="T50" fmla="*/ 39 w 82"/>
                <a:gd name="T51" fmla="*/ 16 h 126"/>
                <a:gd name="T52" fmla="*/ 32 w 82"/>
                <a:gd name="T53" fmla="*/ 14 h 126"/>
                <a:gd name="T54" fmla="*/ 27 w 82"/>
                <a:gd name="T55" fmla="*/ 13 h 126"/>
                <a:gd name="T56" fmla="*/ 26 w 82"/>
                <a:gd name="T57" fmla="*/ 13 h 126"/>
                <a:gd name="T58" fmla="*/ 27 w 82"/>
                <a:gd name="T59" fmla="*/ 9 h 126"/>
                <a:gd name="T60" fmla="*/ 31 w 82"/>
                <a:gd name="T61" fmla="*/ 6 h 126"/>
                <a:gd name="T62" fmla="*/ 37 w 82"/>
                <a:gd name="T63" fmla="*/ 0 h 1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2"/>
                <a:gd name="T97" fmla="*/ 0 h 126"/>
                <a:gd name="T98" fmla="*/ 82 w 82"/>
                <a:gd name="T99" fmla="*/ 126 h 1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2" h="126">
                  <a:moveTo>
                    <a:pt x="37" y="0"/>
                  </a:moveTo>
                  <a:lnTo>
                    <a:pt x="35" y="8"/>
                  </a:lnTo>
                  <a:lnTo>
                    <a:pt x="32" y="16"/>
                  </a:lnTo>
                  <a:lnTo>
                    <a:pt x="31" y="22"/>
                  </a:lnTo>
                  <a:lnTo>
                    <a:pt x="29" y="29"/>
                  </a:lnTo>
                  <a:lnTo>
                    <a:pt x="26" y="33"/>
                  </a:lnTo>
                  <a:lnTo>
                    <a:pt x="23" y="40"/>
                  </a:lnTo>
                  <a:lnTo>
                    <a:pt x="19" y="41"/>
                  </a:lnTo>
                  <a:lnTo>
                    <a:pt x="16" y="45"/>
                  </a:lnTo>
                  <a:lnTo>
                    <a:pt x="13" y="48"/>
                  </a:lnTo>
                  <a:lnTo>
                    <a:pt x="10" y="49"/>
                  </a:lnTo>
                  <a:lnTo>
                    <a:pt x="7" y="56"/>
                  </a:lnTo>
                  <a:lnTo>
                    <a:pt x="3" y="61"/>
                  </a:lnTo>
                  <a:lnTo>
                    <a:pt x="2" y="67"/>
                  </a:lnTo>
                  <a:lnTo>
                    <a:pt x="0" y="73"/>
                  </a:lnTo>
                  <a:lnTo>
                    <a:pt x="0" y="78"/>
                  </a:lnTo>
                  <a:lnTo>
                    <a:pt x="2" y="85"/>
                  </a:lnTo>
                  <a:lnTo>
                    <a:pt x="3" y="89"/>
                  </a:lnTo>
                  <a:lnTo>
                    <a:pt x="5" y="96"/>
                  </a:lnTo>
                  <a:lnTo>
                    <a:pt x="8" y="101"/>
                  </a:lnTo>
                  <a:lnTo>
                    <a:pt x="11" y="105"/>
                  </a:lnTo>
                  <a:lnTo>
                    <a:pt x="15" y="110"/>
                  </a:lnTo>
                  <a:lnTo>
                    <a:pt x="19" y="113"/>
                  </a:lnTo>
                  <a:lnTo>
                    <a:pt x="24" y="118"/>
                  </a:lnTo>
                  <a:lnTo>
                    <a:pt x="31" y="121"/>
                  </a:lnTo>
                  <a:lnTo>
                    <a:pt x="37" y="123"/>
                  </a:lnTo>
                  <a:lnTo>
                    <a:pt x="43" y="126"/>
                  </a:lnTo>
                  <a:lnTo>
                    <a:pt x="47" y="121"/>
                  </a:lnTo>
                  <a:lnTo>
                    <a:pt x="51" y="117"/>
                  </a:lnTo>
                  <a:lnTo>
                    <a:pt x="58" y="109"/>
                  </a:lnTo>
                  <a:lnTo>
                    <a:pt x="64" y="101"/>
                  </a:lnTo>
                  <a:lnTo>
                    <a:pt x="69" y="91"/>
                  </a:lnTo>
                  <a:lnTo>
                    <a:pt x="72" y="83"/>
                  </a:lnTo>
                  <a:lnTo>
                    <a:pt x="75" y="73"/>
                  </a:lnTo>
                  <a:lnTo>
                    <a:pt x="79" y="62"/>
                  </a:lnTo>
                  <a:lnTo>
                    <a:pt x="80" y="56"/>
                  </a:lnTo>
                  <a:lnTo>
                    <a:pt x="82" y="49"/>
                  </a:lnTo>
                  <a:lnTo>
                    <a:pt x="80" y="46"/>
                  </a:lnTo>
                  <a:lnTo>
                    <a:pt x="80" y="43"/>
                  </a:lnTo>
                  <a:lnTo>
                    <a:pt x="79" y="38"/>
                  </a:lnTo>
                  <a:lnTo>
                    <a:pt x="77" y="35"/>
                  </a:lnTo>
                  <a:lnTo>
                    <a:pt x="75" y="32"/>
                  </a:lnTo>
                  <a:lnTo>
                    <a:pt x="74" y="30"/>
                  </a:lnTo>
                  <a:lnTo>
                    <a:pt x="71" y="27"/>
                  </a:lnTo>
                  <a:lnTo>
                    <a:pt x="67" y="27"/>
                  </a:lnTo>
                  <a:lnTo>
                    <a:pt x="66" y="25"/>
                  </a:lnTo>
                  <a:lnTo>
                    <a:pt x="63" y="24"/>
                  </a:lnTo>
                  <a:lnTo>
                    <a:pt x="59" y="22"/>
                  </a:lnTo>
                  <a:lnTo>
                    <a:pt x="53" y="19"/>
                  </a:lnTo>
                  <a:lnTo>
                    <a:pt x="48" y="17"/>
                  </a:lnTo>
                  <a:lnTo>
                    <a:pt x="43" y="16"/>
                  </a:lnTo>
                  <a:lnTo>
                    <a:pt x="39" y="16"/>
                  </a:lnTo>
                  <a:lnTo>
                    <a:pt x="35" y="14"/>
                  </a:lnTo>
                  <a:lnTo>
                    <a:pt x="32" y="14"/>
                  </a:lnTo>
                  <a:lnTo>
                    <a:pt x="29" y="13"/>
                  </a:lnTo>
                  <a:lnTo>
                    <a:pt x="27" y="13"/>
                  </a:lnTo>
                  <a:lnTo>
                    <a:pt x="26" y="13"/>
                  </a:lnTo>
                  <a:lnTo>
                    <a:pt x="26" y="11"/>
                  </a:lnTo>
                  <a:lnTo>
                    <a:pt x="27" y="9"/>
                  </a:lnTo>
                  <a:lnTo>
                    <a:pt x="29" y="8"/>
                  </a:lnTo>
                  <a:lnTo>
                    <a:pt x="31" y="6"/>
                  </a:lnTo>
                  <a:lnTo>
                    <a:pt x="34" y="3"/>
                  </a:lnTo>
                  <a:lnTo>
                    <a:pt x="37" y="0"/>
                  </a:lnTo>
                  <a:close/>
                </a:path>
              </a:pathLst>
            </a:custGeom>
            <a:solidFill>
              <a:srgbClr val="5EA4F8">
                <a:alpha val="56078"/>
              </a:srgbClr>
            </a:solidFill>
            <a:ln w="9525">
              <a:noFill/>
              <a:round/>
              <a:headEnd/>
              <a:tailEnd/>
            </a:ln>
          </p:spPr>
          <p:txBody>
            <a:bodyPr/>
            <a:lstStyle/>
            <a:p>
              <a:endParaRPr lang="zh-TW" altLang="en-US"/>
            </a:p>
          </p:txBody>
        </p:sp>
        <p:sp>
          <p:nvSpPr>
            <p:cNvPr id="61474" name="Freeform 24"/>
            <p:cNvSpPr>
              <a:spLocks/>
            </p:cNvSpPr>
            <p:nvPr/>
          </p:nvSpPr>
          <p:spPr bwMode="auto">
            <a:xfrm>
              <a:off x="2820" y="2025"/>
              <a:ext cx="32" cy="21"/>
            </a:xfrm>
            <a:custGeom>
              <a:avLst/>
              <a:gdLst>
                <a:gd name="T0" fmla="*/ 11 w 32"/>
                <a:gd name="T1" fmla="*/ 3 h 21"/>
                <a:gd name="T2" fmla="*/ 13 w 32"/>
                <a:gd name="T3" fmla="*/ 3 h 21"/>
                <a:gd name="T4" fmla="*/ 13 w 32"/>
                <a:gd name="T5" fmla="*/ 3 h 21"/>
                <a:gd name="T6" fmla="*/ 13 w 32"/>
                <a:gd name="T7" fmla="*/ 5 h 21"/>
                <a:gd name="T8" fmla="*/ 11 w 32"/>
                <a:gd name="T9" fmla="*/ 5 h 21"/>
                <a:gd name="T10" fmla="*/ 10 w 32"/>
                <a:gd name="T11" fmla="*/ 5 h 21"/>
                <a:gd name="T12" fmla="*/ 6 w 32"/>
                <a:gd name="T13" fmla="*/ 7 h 21"/>
                <a:gd name="T14" fmla="*/ 3 w 32"/>
                <a:gd name="T15" fmla="*/ 8 h 21"/>
                <a:gd name="T16" fmla="*/ 2 w 32"/>
                <a:gd name="T17" fmla="*/ 10 h 21"/>
                <a:gd name="T18" fmla="*/ 0 w 32"/>
                <a:gd name="T19" fmla="*/ 11 h 21"/>
                <a:gd name="T20" fmla="*/ 0 w 32"/>
                <a:gd name="T21" fmla="*/ 13 h 21"/>
                <a:gd name="T22" fmla="*/ 0 w 32"/>
                <a:gd name="T23" fmla="*/ 15 h 21"/>
                <a:gd name="T24" fmla="*/ 0 w 32"/>
                <a:gd name="T25" fmla="*/ 18 h 21"/>
                <a:gd name="T26" fmla="*/ 2 w 32"/>
                <a:gd name="T27" fmla="*/ 19 h 21"/>
                <a:gd name="T28" fmla="*/ 2 w 32"/>
                <a:gd name="T29" fmla="*/ 19 h 21"/>
                <a:gd name="T30" fmla="*/ 3 w 32"/>
                <a:gd name="T31" fmla="*/ 21 h 21"/>
                <a:gd name="T32" fmla="*/ 3 w 32"/>
                <a:gd name="T33" fmla="*/ 21 h 21"/>
                <a:gd name="T34" fmla="*/ 5 w 32"/>
                <a:gd name="T35" fmla="*/ 21 h 21"/>
                <a:gd name="T36" fmla="*/ 10 w 32"/>
                <a:gd name="T37" fmla="*/ 19 h 21"/>
                <a:gd name="T38" fmla="*/ 13 w 32"/>
                <a:gd name="T39" fmla="*/ 19 h 21"/>
                <a:gd name="T40" fmla="*/ 19 w 32"/>
                <a:gd name="T41" fmla="*/ 18 h 21"/>
                <a:gd name="T42" fmla="*/ 24 w 32"/>
                <a:gd name="T43" fmla="*/ 18 h 21"/>
                <a:gd name="T44" fmla="*/ 27 w 32"/>
                <a:gd name="T45" fmla="*/ 16 h 21"/>
                <a:gd name="T46" fmla="*/ 29 w 32"/>
                <a:gd name="T47" fmla="*/ 16 h 21"/>
                <a:gd name="T48" fmla="*/ 30 w 32"/>
                <a:gd name="T49" fmla="*/ 15 h 21"/>
                <a:gd name="T50" fmla="*/ 32 w 32"/>
                <a:gd name="T51" fmla="*/ 15 h 21"/>
                <a:gd name="T52" fmla="*/ 32 w 32"/>
                <a:gd name="T53" fmla="*/ 13 h 21"/>
                <a:gd name="T54" fmla="*/ 30 w 32"/>
                <a:gd name="T55" fmla="*/ 11 h 21"/>
                <a:gd name="T56" fmla="*/ 30 w 32"/>
                <a:gd name="T57" fmla="*/ 8 h 21"/>
                <a:gd name="T58" fmla="*/ 30 w 32"/>
                <a:gd name="T59" fmla="*/ 5 h 21"/>
                <a:gd name="T60" fmla="*/ 29 w 32"/>
                <a:gd name="T61" fmla="*/ 3 h 21"/>
                <a:gd name="T62" fmla="*/ 27 w 32"/>
                <a:gd name="T63" fmla="*/ 2 h 21"/>
                <a:gd name="T64" fmla="*/ 26 w 32"/>
                <a:gd name="T65" fmla="*/ 0 h 21"/>
                <a:gd name="T66" fmla="*/ 24 w 32"/>
                <a:gd name="T67" fmla="*/ 0 h 21"/>
                <a:gd name="T68" fmla="*/ 22 w 32"/>
                <a:gd name="T69" fmla="*/ 0 h 21"/>
                <a:gd name="T70" fmla="*/ 19 w 32"/>
                <a:gd name="T71" fmla="*/ 2 h 21"/>
                <a:gd name="T72" fmla="*/ 16 w 32"/>
                <a:gd name="T73" fmla="*/ 2 h 21"/>
                <a:gd name="T74" fmla="*/ 11 w 32"/>
                <a:gd name="T75" fmla="*/ 3 h 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
                <a:gd name="T115" fmla="*/ 0 h 21"/>
                <a:gd name="T116" fmla="*/ 32 w 32"/>
                <a:gd name="T117" fmla="*/ 21 h 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 h="21">
                  <a:moveTo>
                    <a:pt x="11" y="3"/>
                  </a:moveTo>
                  <a:lnTo>
                    <a:pt x="13" y="3"/>
                  </a:lnTo>
                  <a:lnTo>
                    <a:pt x="13" y="5"/>
                  </a:lnTo>
                  <a:lnTo>
                    <a:pt x="11" y="5"/>
                  </a:lnTo>
                  <a:lnTo>
                    <a:pt x="10" y="5"/>
                  </a:lnTo>
                  <a:lnTo>
                    <a:pt x="6" y="7"/>
                  </a:lnTo>
                  <a:lnTo>
                    <a:pt x="3" y="8"/>
                  </a:lnTo>
                  <a:lnTo>
                    <a:pt x="2" y="10"/>
                  </a:lnTo>
                  <a:lnTo>
                    <a:pt x="0" y="11"/>
                  </a:lnTo>
                  <a:lnTo>
                    <a:pt x="0" y="13"/>
                  </a:lnTo>
                  <a:lnTo>
                    <a:pt x="0" y="15"/>
                  </a:lnTo>
                  <a:lnTo>
                    <a:pt x="0" y="18"/>
                  </a:lnTo>
                  <a:lnTo>
                    <a:pt x="2" y="19"/>
                  </a:lnTo>
                  <a:lnTo>
                    <a:pt x="3" y="21"/>
                  </a:lnTo>
                  <a:lnTo>
                    <a:pt x="5" y="21"/>
                  </a:lnTo>
                  <a:lnTo>
                    <a:pt x="10" y="19"/>
                  </a:lnTo>
                  <a:lnTo>
                    <a:pt x="13" y="19"/>
                  </a:lnTo>
                  <a:lnTo>
                    <a:pt x="19" y="18"/>
                  </a:lnTo>
                  <a:lnTo>
                    <a:pt x="24" y="18"/>
                  </a:lnTo>
                  <a:lnTo>
                    <a:pt x="27" y="16"/>
                  </a:lnTo>
                  <a:lnTo>
                    <a:pt x="29" y="16"/>
                  </a:lnTo>
                  <a:lnTo>
                    <a:pt x="30" y="15"/>
                  </a:lnTo>
                  <a:lnTo>
                    <a:pt x="32" y="15"/>
                  </a:lnTo>
                  <a:lnTo>
                    <a:pt x="32" y="13"/>
                  </a:lnTo>
                  <a:lnTo>
                    <a:pt x="30" y="11"/>
                  </a:lnTo>
                  <a:lnTo>
                    <a:pt x="30" y="8"/>
                  </a:lnTo>
                  <a:lnTo>
                    <a:pt x="30" y="5"/>
                  </a:lnTo>
                  <a:lnTo>
                    <a:pt x="29" y="3"/>
                  </a:lnTo>
                  <a:lnTo>
                    <a:pt x="27" y="2"/>
                  </a:lnTo>
                  <a:lnTo>
                    <a:pt x="26" y="0"/>
                  </a:lnTo>
                  <a:lnTo>
                    <a:pt x="24" y="0"/>
                  </a:lnTo>
                  <a:lnTo>
                    <a:pt x="22" y="0"/>
                  </a:lnTo>
                  <a:lnTo>
                    <a:pt x="19" y="2"/>
                  </a:lnTo>
                  <a:lnTo>
                    <a:pt x="16" y="2"/>
                  </a:lnTo>
                  <a:lnTo>
                    <a:pt x="11" y="3"/>
                  </a:lnTo>
                  <a:close/>
                </a:path>
              </a:pathLst>
            </a:custGeom>
            <a:solidFill>
              <a:srgbClr val="5EA4F8">
                <a:alpha val="56078"/>
              </a:srgbClr>
            </a:solidFill>
            <a:ln w="9525">
              <a:noFill/>
              <a:round/>
              <a:headEnd/>
              <a:tailEnd/>
            </a:ln>
          </p:spPr>
          <p:txBody>
            <a:bodyPr/>
            <a:lstStyle/>
            <a:p>
              <a:endParaRPr lang="zh-TW" altLang="en-US"/>
            </a:p>
          </p:txBody>
        </p:sp>
      </p:grpSp>
      <p:sp>
        <p:nvSpPr>
          <p:cNvPr id="61443" name="Text Box 4"/>
          <p:cNvSpPr txBox="1">
            <a:spLocks noChangeArrowheads="1"/>
          </p:cNvSpPr>
          <p:nvPr/>
        </p:nvSpPr>
        <p:spPr bwMode="auto">
          <a:xfrm>
            <a:off x="179388" y="260350"/>
            <a:ext cx="5645150" cy="519113"/>
          </a:xfrm>
          <a:prstGeom prst="rect">
            <a:avLst/>
          </a:prstGeom>
          <a:noFill/>
          <a:ln w="9525">
            <a:noFill/>
            <a:miter lim="800000"/>
            <a:headEnd/>
            <a:tailEnd/>
          </a:ln>
        </p:spPr>
        <p:txBody>
          <a:bodyPr wrap="none">
            <a:spAutoFit/>
          </a:bodyPr>
          <a:lstStyle/>
          <a:p>
            <a:r>
              <a:rPr lang="en-US" altLang="zh-TW" sz="2800" b="1" i="1">
                <a:solidFill>
                  <a:schemeClr val="tx1"/>
                </a:solidFill>
                <a:ea typeface="標楷體" pitchFamily="65" charset="-120"/>
              </a:rPr>
              <a:t>Extensive Distribution Channels</a:t>
            </a:r>
          </a:p>
        </p:txBody>
      </p:sp>
      <p:sp>
        <p:nvSpPr>
          <p:cNvPr id="61444" name="Arc 27"/>
          <p:cNvSpPr>
            <a:spLocks/>
          </p:cNvSpPr>
          <p:nvPr/>
        </p:nvSpPr>
        <p:spPr bwMode="auto">
          <a:xfrm rot="20544159" flipV="1">
            <a:off x="4067175" y="3052763"/>
            <a:ext cx="2405063" cy="1406525"/>
          </a:xfrm>
          <a:custGeom>
            <a:avLst/>
            <a:gdLst>
              <a:gd name="T0" fmla="*/ 2147483647 w 34698"/>
              <a:gd name="T1" fmla="*/ 2147483647 h 21600"/>
              <a:gd name="T2" fmla="*/ 0 w 34698"/>
              <a:gd name="T3" fmla="*/ 2147483647 h 21600"/>
              <a:gd name="T4" fmla="*/ 2147483647 w 34698"/>
              <a:gd name="T5" fmla="*/ 0 h 21600"/>
              <a:gd name="T6" fmla="*/ 0 60000 65536"/>
              <a:gd name="T7" fmla="*/ 0 60000 65536"/>
              <a:gd name="T8" fmla="*/ 0 60000 65536"/>
              <a:gd name="T9" fmla="*/ 0 w 34698"/>
              <a:gd name="T10" fmla="*/ 0 h 21600"/>
              <a:gd name="T11" fmla="*/ 34698 w 34698"/>
              <a:gd name="T12" fmla="*/ 21600 h 21600"/>
            </a:gdLst>
            <a:ahLst/>
            <a:cxnLst>
              <a:cxn ang="T6">
                <a:pos x="T0" y="T1"/>
              </a:cxn>
              <a:cxn ang="T7">
                <a:pos x="T2" y="T3"/>
              </a:cxn>
              <a:cxn ang="T8">
                <a:pos x="T4" y="T5"/>
              </a:cxn>
            </a:cxnLst>
            <a:rect l="T9" t="T10" r="T11" b="T12"/>
            <a:pathLst>
              <a:path w="34698" h="21600" fill="none" extrusionOk="0">
                <a:moveTo>
                  <a:pt x="34697" y="15648"/>
                </a:moveTo>
                <a:cubicBezTo>
                  <a:pt x="30682" y="19469"/>
                  <a:pt x="25351" y="21599"/>
                  <a:pt x="19809" y="21600"/>
                </a:cubicBezTo>
                <a:cubicBezTo>
                  <a:pt x="11208" y="21600"/>
                  <a:pt x="3428" y="16498"/>
                  <a:pt x="-1" y="8611"/>
                </a:cubicBezTo>
              </a:path>
              <a:path w="34698" h="21600" stroke="0" extrusionOk="0">
                <a:moveTo>
                  <a:pt x="34697" y="15648"/>
                </a:moveTo>
                <a:cubicBezTo>
                  <a:pt x="30682" y="19469"/>
                  <a:pt x="25351" y="21599"/>
                  <a:pt x="19809" y="21600"/>
                </a:cubicBezTo>
                <a:cubicBezTo>
                  <a:pt x="11208" y="21600"/>
                  <a:pt x="3428" y="16498"/>
                  <a:pt x="-1" y="8611"/>
                </a:cubicBezTo>
                <a:lnTo>
                  <a:pt x="19809" y="0"/>
                </a:lnTo>
                <a:lnTo>
                  <a:pt x="34697" y="15648"/>
                </a:lnTo>
                <a:close/>
              </a:path>
            </a:pathLst>
          </a:custGeom>
          <a:noFill/>
          <a:ln w="38100">
            <a:solidFill>
              <a:srgbClr val="FF9900"/>
            </a:solidFill>
            <a:prstDash val="sysDot"/>
            <a:round/>
            <a:headEnd type="triangle" w="med" len="med"/>
            <a:tailEnd/>
          </a:ln>
        </p:spPr>
        <p:txBody>
          <a:bodyPr wrap="none" anchor="ctr"/>
          <a:lstStyle/>
          <a:p>
            <a:endParaRPr lang="zh-TW" altLang="en-US"/>
          </a:p>
        </p:txBody>
      </p:sp>
      <p:sp>
        <p:nvSpPr>
          <p:cNvPr id="61445" name="Arc 28"/>
          <p:cNvSpPr>
            <a:spLocks/>
          </p:cNvSpPr>
          <p:nvPr/>
        </p:nvSpPr>
        <p:spPr bwMode="auto">
          <a:xfrm rot="684193" flipV="1">
            <a:off x="4022725" y="3694113"/>
            <a:ext cx="3827463" cy="1998662"/>
          </a:xfrm>
          <a:custGeom>
            <a:avLst/>
            <a:gdLst>
              <a:gd name="T0" fmla="*/ 2147483647 w 37585"/>
              <a:gd name="T1" fmla="*/ 2147483647 h 21600"/>
              <a:gd name="T2" fmla="*/ 0 w 37585"/>
              <a:gd name="T3" fmla="*/ 2147483647 h 21600"/>
              <a:gd name="T4" fmla="*/ 2147483647 w 37585"/>
              <a:gd name="T5" fmla="*/ 0 h 21600"/>
              <a:gd name="T6" fmla="*/ 0 60000 65536"/>
              <a:gd name="T7" fmla="*/ 0 60000 65536"/>
              <a:gd name="T8" fmla="*/ 0 60000 65536"/>
              <a:gd name="T9" fmla="*/ 0 w 37585"/>
              <a:gd name="T10" fmla="*/ 0 h 21600"/>
              <a:gd name="T11" fmla="*/ 37585 w 37585"/>
              <a:gd name="T12" fmla="*/ 21600 h 21600"/>
            </a:gdLst>
            <a:ahLst/>
            <a:cxnLst>
              <a:cxn ang="T6">
                <a:pos x="T0" y="T1"/>
              </a:cxn>
              <a:cxn ang="T7">
                <a:pos x="T2" y="T3"/>
              </a:cxn>
              <a:cxn ang="T8">
                <a:pos x="T4" y="T5"/>
              </a:cxn>
            </a:cxnLst>
            <a:rect l="T9" t="T10" r="T11" b="T12"/>
            <a:pathLst>
              <a:path w="37585" h="21600" fill="none" extrusionOk="0">
                <a:moveTo>
                  <a:pt x="37585" y="9930"/>
                </a:moveTo>
                <a:cubicBezTo>
                  <a:pt x="33874" y="17098"/>
                  <a:pt x="26475" y="21599"/>
                  <a:pt x="18403" y="21600"/>
                </a:cubicBezTo>
                <a:cubicBezTo>
                  <a:pt x="10897" y="21600"/>
                  <a:pt x="3929" y="17703"/>
                  <a:pt x="0" y="11308"/>
                </a:cubicBezTo>
              </a:path>
              <a:path w="37585" h="21600" stroke="0" extrusionOk="0">
                <a:moveTo>
                  <a:pt x="37585" y="9930"/>
                </a:moveTo>
                <a:cubicBezTo>
                  <a:pt x="33874" y="17098"/>
                  <a:pt x="26475" y="21599"/>
                  <a:pt x="18403" y="21600"/>
                </a:cubicBezTo>
                <a:cubicBezTo>
                  <a:pt x="10897" y="21600"/>
                  <a:pt x="3929" y="17703"/>
                  <a:pt x="0" y="11308"/>
                </a:cubicBezTo>
                <a:lnTo>
                  <a:pt x="18403" y="0"/>
                </a:lnTo>
                <a:lnTo>
                  <a:pt x="37585" y="9930"/>
                </a:lnTo>
                <a:close/>
              </a:path>
            </a:pathLst>
          </a:custGeom>
          <a:noFill/>
          <a:ln w="38100">
            <a:solidFill>
              <a:srgbClr val="FF9900"/>
            </a:solidFill>
            <a:prstDash val="sysDot"/>
            <a:round/>
            <a:headEnd type="triangle" w="med" len="med"/>
            <a:tailEnd/>
          </a:ln>
        </p:spPr>
        <p:txBody>
          <a:bodyPr wrap="none" anchor="ctr"/>
          <a:lstStyle/>
          <a:p>
            <a:endParaRPr lang="zh-TW" altLang="en-US"/>
          </a:p>
        </p:txBody>
      </p:sp>
      <p:sp>
        <p:nvSpPr>
          <p:cNvPr id="61446" name="Arc 29"/>
          <p:cNvSpPr>
            <a:spLocks/>
          </p:cNvSpPr>
          <p:nvPr/>
        </p:nvSpPr>
        <p:spPr bwMode="auto">
          <a:xfrm rot="10113497">
            <a:off x="2033588" y="3149600"/>
            <a:ext cx="1962150" cy="2087563"/>
          </a:xfrm>
          <a:custGeom>
            <a:avLst/>
            <a:gdLst>
              <a:gd name="T0" fmla="*/ 2147483647 w 26628"/>
              <a:gd name="T1" fmla="*/ 2147483647 h 21600"/>
              <a:gd name="T2" fmla="*/ 0 w 26628"/>
              <a:gd name="T3" fmla="*/ 2147483647 h 21600"/>
              <a:gd name="T4" fmla="*/ 2147483647 w 26628"/>
              <a:gd name="T5" fmla="*/ 0 h 21600"/>
              <a:gd name="T6" fmla="*/ 0 60000 65536"/>
              <a:gd name="T7" fmla="*/ 0 60000 65536"/>
              <a:gd name="T8" fmla="*/ 0 60000 65536"/>
              <a:gd name="T9" fmla="*/ 0 w 26628"/>
              <a:gd name="T10" fmla="*/ 0 h 21600"/>
              <a:gd name="T11" fmla="*/ 26628 w 26628"/>
              <a:gd name="T12" fmla="*/ 21600 h 21600"/>
            </a:gdLst>
            <a:ahLst/>
            <a:cxnLst>
              <a:cxn ang="T6">
                <a:pos x="T0" y="T1"/>
              </a:cxn>
              <a:cxn ang="T7">
                <a:pos x="T2" y="T3"/>
              </a:cxn>
              <a:cxn ang="T8">
                <a:pos x="T4" y="T5"/>
              </a:cxn>
            </a:cxnLst>
            <a:rect l="T9" t="T10" r="T11" b="T12"/>
            <a:pathLst>
              <a:path w="26628" h="21600" fill="none" extrusionOk="0">
                <a:moveTo>
                  <a:pt x="26628" y="20531"/>
                </a:moveTo>
                <a:cubicBezTo>
                  <a:pt x="24461" y="21239"/>
                  <a:pt x="22196" y="21599"/>
                  <a:pt x="19917" y="21600"/>
                </a:cubicBezTo>
                <a:cubicBezTo>
                  <a:pt x="11217" y="21600"/>
                  <a:pt x="3367" y="16381"/>
                  <a:pt x="0" y="8359"/>
                </a:cubicBezTo>
              </a:path>
              <a:path w="26628" h="21600" stroke="0" extrusionOk="0">
                <a:moveTo>
                  <a:pt x="26628" y="20531"/>
                </a:moveTo>
                <a:cubicBezTo>
                  <a:pt x="24461" y="21239"/>
                  <a:pt x="22196" y="21599"/>
                  <a:pt x="19917" y="21600"/>
                </a:cubicBezTo>
                <a:cubicBezTo>
                  <a:pt x="11217" y="21600"/>
                  <a:pt x="3367" y="16381"/>
                  <a:pt x="0" y="8359"/>
                </a:cubicBezTo>
                <a:lnTo>
                  <a:pt x="19917" y="0"/>
                </a:lnTo>
                <a:lnTo>
                  <a:pt x="26628" y="20531"/>
                </a:lnTo>
                <a:close/>
              </a:path>
            </a:pathLst>
          </a:custGeom>
          <a:noFill/>
          <a:ln w="38100">
            <a:solidFill>
              <a:srgbClr val="FF9900"/>
            </a:solidFill>
            <a:prstDash val="sysDot"/>
            <a:round/>
            <a:headEnd type="triangle" w="med" len="med"/>
            <a:tailEnd/>
          </a:ln>
        </p:spPr>
        <p:txBody>
          <a:bodyPr wrap="none" anchor="ctr"/>
          <a:lstStyle/>
          <a:p>
            <a:endParaRPr lang="zh-TW" altLang="en-US"/>
          </a:p>
        </p:txBody>
      </p:sp>
      <p:sp>
        <p:nvSpPr>
          <p:cNvPr id="61447" name="Arc 30"/>
          <p:cNvSpPr>
            <a:spLocks/>
          </p:cNvSpPr>
          <p:nvPr/>
        </p:nvSpPr>
        <p:spPr bwMode="auto">
          <a:xfrm rot="10113497">
            <a:off x="2678113" y="3738563"/>
            <a:ext cx="1279525" cy="1465262"/>
          </a:xfrm>
          <a:custGeom>
            <a:avLst/>
            <a:gdLst>
              <a:gd name="T0" fmla="*/ 2147483647 w 17068"/>
              <a:gd name="T1" fmla="*/ 2147483647 h 20596"/>
              <a:gd name="T2" fmla="*/ 0 w 17068"/>
              <a:gd name="T3" fmla="*/ 2147483647 h 20596"/>
              <a:gd name="T4" fmla="*/ 2147483647 w 17068"/>
              <a:gd name="T5" fmla="*/ 0 h 20596"/>
              <a:gd name="T6" fmla="*/ 0 60000 65536"/>
              <a:gd name="T7" fmla="*/ 0 60000 65536"/>
              <a:gd name="T8" fmla="*/ 0 60000 65536"/>
              <a:gd name="T9" fmla="*/ 0 w 17068"/>
              <a:gd name="T10" fmla="*/ 0 h 20596"/>
              <a:gd name="T11" fmla="*/ 17068 w 17068"/>
              <a:gd name="T12" fmla="*/ 20596 h 20596"/>
            </a:gdLst>
            <a:ahLst/>
            <a:cxnLst>
              <a:cxn ang="T6">
                <a:pos x="T0" y="T1"/>
              </a:cxn>
              <a:cxn ang="T7">
                <a:pos x="T2" y="T3"/>
              </a:cxn>
              <a:cxn ang="T8">
                <a:pos x="T4" y="T5"/>
              </a:cxn>
            </a:cxnLst>
            <a:rect l="T9" t="T10" r="T11" b="T12"/>
            <a:pathLst>
              <a:path w="17068" h="20596" fill="none" extrusionOk="0">
                <a:moveTo>
                  <a:pt x="10558" y="20595"/>
                </a:moveTo>
                <a:cubicBezTo>
                  <a:pt x="6372" y="19272"/>
                  <a:pt x="2689" y="16706"/>
                  <a:pt x="-1" y="13237"/>
                </a:cubicBezTo>
              </a:path>
              <a:path w="17068" h="20596" stroke="0" extrusionOk="0">
                <a:moveTo>
                  <a:pt x="10558" y="20595"/>
                </a:moveTo>
                <a:cubicBezTo>
                  <a:pt x="6372" y="19272"/>
                  <a:pt x="2689" y="16706"/>
                  <a:pt x="-1" y="13237"/>
                </a:cubicBezTo>
                <a:lnTo>
                  <a:pt x="17068" y="0"/>
                </a:lnTo>
                <a:lnTo>
                  <a:pt x="10558" y="20595"/>
                </a:lnTo>
                <a:close/>
              </a:path>
            </a:pathLst>
          </a:custGeom>
          <a:noFill/>
          <a:ln w="38100">
            <a:solidFill>
              <a:srgbClr val="FF9900"/>
            </a:solidFill>
            <a:prstDash val="sysDot"/>
            <a:round/>
            <a:headEnd type="triangle" w="med" len="med"/>
            <a:tailEnd/>
          </a:ln>
        </p:spPr>
        <p:txBody>
          <a:bodyPr wrap="none" anchor="ctr"/>
          <a:lstStyle/>
          <a:p>
            <a:endParaRPr lang="zh-TW" altLang="en-US"/>
          </a:p>
        </p:txBody>
      </p:sp>
      <p:sp>
        <p:nvSpPr>
          <p:cNvPr id="61448" name="Arc 31"/>
          <p:cNvSpPr>
            <a:spLocks/>
          </p:cNvSpPr>
          <p:nvPr/>
        </p:nvSpPr>
        <p:spPr bwMode="auto">
          <a:xfrm rot="10186784">
            <a:off x="155575" y="4008438"/>
            <a:ext cx="3671888" cy="1481137"/>
          </a:xfrm>
          <a:custGeom>
            <a:avLst/>
            <a:gdLst>
              <a:gd name="T0" fmla="*/ 2147483647 w 16014"/>
              <a:gd name="T1" fmla="*/ 2147483647 h 20162"/>
              <a:gd name="T2" fmla="*/ 0 w 16014"/>
              <a:gd name="T3" fmla="*/ 2147483647 h 20162"/>
              <a:gd name="T4" fmla="*/ 2147483647 w 16014"/>
              <a:gd name="T5" fmla="*/ 0 h 20162"/>
              <a:gd name="T6" fmla="*/ 0 60000 65536"/>
              <a:gd name="T7" fmla="*/ 0 60000 65536"/>
              <a:gd name="T8" fmla="*/ 0 60000 65536"/>
              <a:gd name="T9" fmla="*/ 0 w 16014"/>
              <a:gd name="T10" fmla="*/ 0 h 20162"/>
              <a:gd name="T11" fmla="*/ 16014 w 16014"/>
              <a:gd name="T12" fmla="*/ 20162 h 20162"/>
            </a:gdLst>
            <a:ahLst/>
            <a:cxnLst>
              <a:cxn ang="T6">
                <a:pos x="T0" y="T1"/>
              </a:cxn>
              <a:cxn ang="T7">
                <a:pos x="T2" y="T3"/>
              </a:cxn>
              <a:cxn ang="T8">
                <a:pos x="T4" y="T5"/>
              </a:cxn>
            </a:cxnLst>
            <a:rect l="T9" t="T10" r="T11" b="T12"/>
            <a:pathLst>
              <a:path w="16014" h="20162" fill="none" extrusionOk="0">
                <a:moveTo>
                  <a:pt x="8264" y="20162"/>
                </a:moveTo>
                <a:cubicBezTo>
                  <a:pt x="5103" y="18947"/>
                  <a:pt x="2272" y="17006"/>
                  <a:pt x="0" y="14495"/>
                </a:cubicBezTo>
              </a:path>
              <a:path w="16014" h="20162" stroke="0" extrusionOk="0">
                <a:moveTo>
                  <a:pt x="8264" y="20162"/>
                </a:moveTo>
                <a:cubicBezTo>
                  <a:pt x="5103" y="18947"/>
                  <a:pt x="2272" y="17006"/>
                  <a:pt x="0" y="14495"/>
                </a:cubicBezTo>
                <a:lnTo>
                  <a:pt x="16014" y="0"/>
                </a:lnTo>
                <a:lnTo>
                  <a:pt x="8264" y="20162"/>
                </a:lnTo>
                <a:close/>
              </a:path>
            </a:pathLst>
          </a:custGeom>
          <a:noFill/>
          <a:ln w="38100">
            <a:solidFill>
              <a:srgbClr val="FF9900"/>
            </a:solidFill>
            <a:prstDash val="sysDot"/>
            <a:round/>
            <a:headEnd type="triangle" w="med" len="med"/>
            <a:tailEnd/>
          </a:ln>
        </p:spPr>
        <p:txBody>
          <a:bodyPr wrap="none" anchor="ctr"/>
          <a:lstStyle/>
          <a:p>
            <a:endParaRPr lang="zh-TW" altLang="en-US"/>
          </a:p>
        </p:txBody>
      </p:sp>
      <p:sp>
        <p:nvSpPr>
          <p:cNvPr id="61449" name="Arc 32"/>
          <p:cNvSpPr>
            <a:spLocks/>
          </p:cNvSpPr>
          <p:nvPr/>
        </p:nvSpPr>
        <p:spPr bwMode="auto">
          <a:xfrm rot="10113497">
            <a:off x="3924300" y="3141663"/>
            <a:ext cx="128588" cy="2062162"/>
          </a:xfrm>
          <a:custGeom>
            <a:avLst/>
            <a:gdLst>
              <a:gd name="T0" fmla="*/ 2147483647 w 19570"/>
              <a:gd name="T1" fmla="*/ 2147483647 h 20192"/>
              <a:gd name="T2" fmla="*/ 0 w 19570"/>
              <a:gd name="T3" fmla="*/ 2147483647 h 20192"/>
              <a:gd name="T4" fmla="*/ 2147483647 w 19570"/>
              <a:gd name="T5" fmla="*/ 0 h 20192"/>
              <a:gd name="T6" fmla="*/ 0 60000 65536"/>
              <a:gd name="T7" fmla="*/ 0 60000 65536"/>
              <a:gd name="T8" fmla="*/ 0 60000 65536"/>
              <a:gd name="T9" fmla="*/ 0 w 19570"/>
              <a:gd name="T10" fmla="*/ 0 h 20192"/>
              <a:gd name="T11" fmla="*/ 19570 w 19570"/>
              <a:gd name="T12" fmla="*/ 20192 h 20192"/>
            </a:gdLst>
            <a:ahLst/>
            <a:cxnLst>
              <a:cxn ang="T6">
                <a:pos x="T0" y="T1"/>
              </a:cxn>
              <a:cxn ang="T7">
                <a:pos x="T2" y="T3"/>
              </a:cxn>
              <a:cxn ang="T8">
                <a:pos x="T4" y="T5"/>
              </a:cxn>
            </a:cxnLst>
            <a:rect l="T9" t="T10" r="T11" b="T12"/>
            <a:pathLst>
              <a:path w="19570" h="20192" fill="none" extrusionOk="0">
                <a:moveTo>
                  <a:pt x="11899" y="20192"/>
                </a:moveTo>
                <a:cubicBezTo>
                  <a:pt x="6646" y="18196"/>
                  <a:pt x="2377" y="14232"/>
                  <a:pt x="-1" y="9141"/>
                </a:cubicBezTo>
              </a:path>
              <a:path w="19570" h="20192" stroke="0" extrusionOk="0">
                <a:moveTo>
                  <a:pt x="11899" y="20192"/>
                </a:moveTo>
                <a:cubicBezTo>
                  <a:pt x="6646" y="18196"/>
                  <a:pt x="2377" y="14232"/>
                  <a:pt x="-1" y="9141"/>
                </a:cubicBezTo>
                <a:lnTo>
                  <a:pt x="19570" y="0"/>
                </a:lnTo>
                <a:lnTo>
                  <a:pt x="11899" y="20192"/>
                </a:lnTo>
                <a:close/>
              </a:path>
            </a:pathLst>
          </a:custGeom>
          <a:noFill/>
          <a:ln w="38100">
            <a:solidFill>
              <a:srgbClr val="FF9900"/>
            </a:solidFill>
            <a:prstDash val="sysDot"/>
            <a:round/>
            <a:headEnd type="triangle" w="med" len="med"/>
            <a:tailEnd/>
          </a:ln>
        </p:spPr>
        <p:txBody>
          <a:bodyPr wrap="none" anchor="ctr"/>
          <a:lstStyle/>
          <a:p>
            <a:endParaRPr lang="zh-TW" altLang="en-US"/>
          </a:p>
        </p:txBody>
      </p:sp>
      <p:sp>
        <p:nvSpPr>
          <p:cNvPr id="61450" name="Oval 25"/>
          <p:cNvSpPr>
            <a:spLocks noChangeArrowheads="1"/>
          </p:cNvSpPr>
          <p:nvPr/>
        </p:nvSpPr>
        <p:spPr bwMode="auto">
          <a:xfrm>
            <a:off x="3995738" y="4148138"/>
            <a:ext cx="211137" cy="211137"/>
          </a:xfrm>
          <a:prstGeom prst="ellipse">
            <a:avLst/>
          </a:prstGeom>
          <a:solidFill>
            <a:srgbClr val="FF9900"/>
          </a:solidFill>
          <a:ln w="9525" algn="ctr">
            <a:noFill/>
            <a:round/>
            <a:headEnd/>
            <a:tailEnd/>
          </a:ln>
        </p:spPr>
        <p:txBody>
          <a:bodyPr wrap="none" anchor="ctr"/>
          <a:lstStyle/>
          <a:p>
            <a:endParaRPr lang="en-US" altLang="zh-TW">
              <a:ea typeface="SimHei" pitchFamily="2" charset="-122"/>
            </a:endParaRPr>
          </a:p>
        </p:txBody>
      </p:sp>
      <p:sp>
        <p:nvSpPr>
          <p:cNvPr id="61451" name="Arc 36"/>
          <p:cNvSpPr>
            <a:spLocks/>
          </p:cNvSpPr>
          <p:nvPr/>
        </p:nvSpPr>
        <p:spPr bwMode="auto">
          <a:xfrm rot="20903441" flipV="1">
            <a:off x="4137025" y="3330575"/>
            <a:ext cx="2344738" cy="2182813"/>
          </a:xfrm>
          <a:custGeom>
            <a:avLst/>
            <a:gdLst>
              <a:gd name="T0" fmla="*/ 2147483647 w 30383"/>
              <a:gd name="T1" fmla="*/ 2147483647 h 21600"/>
              <a:gd name="T2" fmla="*/ 0 w 30383"/>
              <a:gd name="T3" fmla="*/ 2147483647 h 21600"/>
              <a:gd name="T4" fmla="*/ 2147483647 w 30383"/>
              <a:gd name="T5" fmla="*/ 0 h 21600"/>
              <a:gd name="T6" fmla="*/ 0 60000 65536"/>
              <a:gd name="T7" fmla="*/ 0 60000 65536"/>
              <a:gd name="T8" fmla="*/ 0 60000 65536"/>
              <a:gd name="T9" fmla="*/ 0 w 30383"/>
              <a:gd name="T10" fmla="*/ 0 h 21600"/>
              <a:gd name="T11" fmla="*/ 30383 w 30383"/>
              <a:gd name="T12" fmla="*/ 21600 h 21600"/>
            </a:gdLst>
            <a:ahLst/>
            <a:cxnLst>
              <a:cxn ang="T6">
                <a:pos x="T0" y="T1"/>
              </a:cxn>
              <a:cxn ang="T7">
                <a:pos x="T2" y="T3"/>
              </a:cxn>
              <a:cxn ang="T8">
                <a:pos x="T4" y="T5"/>
              </a:cxn>
            </a:cxnLst>
            <a:rect l="T9" t="T10" r="T11" b="T12"/>
            <a:pathLst>
              <a:path w="30383" h="21600" fill="none" extrusionOk="0">
                <a:moveTo>
                  <a:pt x="30382" y="16254"/>
                </a:moveTo>
                <a:cubicBezTo>
                  <a:pt x="26445" y="19700"/>
                  <a:pt x="21390" y="21599"/>
                  <a:pt x="16158" y="21600"/>
                </a:cubicBezTo>
                <a:cubicBezTo>
                  <a:pt x="9980" y="21600"/>
                  <a:pt x="4099" y="18955"/>
                  <a:pt x="-1" y="14334"/>
                </a:cubicBezTo>
              </a:path>
              <a:path w="30383" h="21600" stroke="0" extrusionOk="0">
                <a:moveTo>
                  <a:pt x="30382" y="16254"/>
                </a:moveTo>
                <a:cubicBezTo>
                  <a:pt x="26445" y="19700"/>
                  <a:pt x="21390" y="21599"/>
                  <a:pt x="16158" y="21600"/>
                </a:cubicBezTo>
                <a:cubicBezTo>
                  <a:pt x="9980" y="21600"/>
                  <a:pt x="4099" y="18955"/>
                  <a:pt x="-1" y="14334"/>
                </a:cubicBezTo>
                <a:lnTo>
                  <a:pt x="16158" y="0"/>
                </a:lnTo>
                <a:lnTo>
                  <a:pt x="30382" y="16254"/>
                </a:lnTo>
                <a:close/>
              </a:path>
            </a:pathLst>
          </a:custGeom>
          <a:noFill/>
          <a:ln w="38100">
            <a:solidFill>
              <a:srgbClr val="FF9900"/>
            </a:solidFill>
            <a:prstDash val="sysDot"/>
            <a:round/>
            <a:headEnd type="triangle" w="med" len="med"/>
            <a:tailEnd/>
          </a:ln>
        </p:spPr>
        <p:txBody>
          <a:bodyPr wrap="none" anchor="ctr"/>
          <a:lstStyle/>
          <a:p>
            <a:endParaRPr lang="zh-TW" altLang="en-US"/>
          </a:p>
        </p:txBody>
      </p:sp>
      <p:sp>
        <p:nvSpPr>
          <p:cNvPr id="61452" name="Text Box 38"/>
          <p:cNvSpPr txBox="1">
            <a:spLocks noChangeArrowheads="1"/>
          </p:cNvSpPr>
          <p:nvPr/>
        </p:nvSpPr>
        <p:spPr bwMode="auto">
          <a:xfrm>
            <a:off x="4211638" y="4076700"/>
            <a:ext cx="1074737" cy="457200"/>
          </a:xfrm>
          <a:prstGeom prst="rect">
            <a:avLst/>
          </a:prstGeom>
          <a:noFill/>
          <a:ln w="9525">
            <a:noFill/>
            <a:miter lim="800000"/>
            <a:headEnd/>
            <a:tailEnd/>
          </a:ln>
        </p:spPr>
        <p:txBody>
          <a:bodyPr wrap="none">
            <a:spAutoFit/>
          </a:bodyPr>
          <a:lstStyle/>
          <a:p>
            <a:r>
              <a:rPr lang="en-US" altLang="zh-TW" sz="1200" b="1">
                <a:solidFill>
                  <a:schemeClr val="tx1"/>
                </a:solidFill>
                <a:ea typeface="SimHei" pitchFamily="2" charset="-122"/>
              </a:rPr>
              <a:t>VIVOTEK </a:t>
            </a:r>
          </a:p>
          <a:p>
            <a:r>
              <a:rPr lang="en-US" altLang="zh-TW" sz="1200" b="1">
                <a:solidFill>
                  <a:schemeClr val="tx1"/>
                </a:solidFill>
                <a:ea typeface="SimHei" pitchFamily="2" charset="-122"/>
              </a:rPr>
              <a:t>(Taiwan HQ)</a:t>
            </a:r>
          </a:p>
        </p:txBody>
      </p:sp>
      <p:sp>
        <p:nvSpPr>
          <p:cNvPr id="61453" name="Arc 39"/>
          <p:cNvSpPr>
            <a:spLocks/>
          </p:cNvSpPr>
          <p:nvPr/>
        </p:nvSpPr>
        <p:spPr bwMode="auto">
          <a:xfrm rot="8003838">
            <a:off x="2147094" y="4053682"/>
            <a:ext cx="2054225" cy="1525587"/>
          </a:xfrm>
          <a:custGeom>
            <a:avLst/>
            <a:gdLst>
              <a:gd name="T0" fmla="*/ 2147483647 w 27597"/>
              <a:gd name="T1" fmla="*/ 2147483647 h 21600"/>
              <a:gd name="T2" fmla="*/ 0 w 27597"/>
              <a:gd name="T3" fmla="*/ 2147483647 h 21600"/>
              <a:gd name="T4" fmla="*/ 2147483647 w 27597"/>
              <a:gd name="T5" fmla="*/ 0 h 21600"/>
              <a:gd name="T6" fmla="*/ 0 60000 65536"/>
              <a:gd name="T7" fmla="*/ 0 60000 65536"/>
              <a:gd name="T8" fmla="*/ 0 60000 65536"/>
              <a:gd name="T9" fmla="*/ 0 w 27597"/>
              <a:gd name="T10" fmla="*/ 0 h 21600"/>
              <a:gd name="T11" fmla="*/ 27597 w 27597"/>
              <a:gd name="T12" fmla="*/ 21600 h 21600"/>
            </a:gdLst>
            <a:ahLst/>
            <a:cxnLst>
              <a:cxn ang="T6">
                <a:pos x="T0" y="T1"/>
              </a:cxn>
              <a:cxn ang="T7">
                <a:pos x="T2" y="T3"/>
              </a:cxn>
              <a:cxn ang="T8">
                <a:pos x="T4" y="T5"/>
              </a:cxn>
            </a:cxnLst>
            <a:rect l="T9" t="T10" r="T11" b="T12"/>
            <a:pathLst>
              <a:path w="27597" h="21600" fill="none" extrusionOk="0">
                <a:moveTo>
                  <a:pt x="27596" y="20194"/>
                </a:moveTo>
                <a:cubicBezTo>
                  <a:pt x="25148" y="21123"/>
                  <a:pt x="22551" y="21599"/>
                  <a:pt x="19933" y="21600"/>
                </a:cubicBezTo>
                <a:cubicBezTo>
                  <a:pt x="11218" y="21600"/>
                  <a:pt x="3357" y="16363"/>
                  <a:pt x="0" y="8320"/>
                </a:cubicBezTo>
              </a:path>
              <a:path w="27597" h="21600" stroke="0" extrusionOk="0">
                <a:moveTo>
                  <a:pt x="27596" y="20194"/>
                </a:moveTo>
                <a:cubicBezTo>
                  <a:pt x="25148" y="21123"/>
                  <a:pt x="22551" y="21599"/>
                  <a:pt x="19933" y="21600"/>
                </a:cubicBezTo>
                <a:cubicBezTo>
                  <a:pt x="11218" y="21600"/>
                  <a:pt x="3357" y="16363"/>
                  <a:pt x="0" y="8320"/>
                </a:cubicBezTo>
                <a:lnTo>
                  <a:pt x="19933" y="0"/>
                </a:lnTo>
                <a:lnTo>
                  <a:pt x="27596" y="20194"/>
                </a:lnTo>
                <a:close/>
              </a:path>
            </a:pathLst>
          </a:custGeom>
          <a:noFill/>
          <a:ln w="38100">
            <a:solidFill>
              <a:srgbClr val="FF9900"/>
            </a:solidFill>
            <a:prstDash val="sysDot"/>
            <a:round/>
            <a:headEnd type="triangle" w="med" len="med"/>
            <a:tailEnd/>
          </a:ln>
        </p:spPr>
        <p:txBody>
          <a:bodyPr wrap="none" anchor="ctr"/>
          <a:lstStyle/>
          <a:p>
            <a:endParaRPr lang="zh-TW" altLang="en-US"/>
          </a:p>
        </p:txBody>
      </p:sp>
      <p:sp>
        <p:nvSpPr>
          <p:cNvPr id="61454" name="Arc 40"/>
          <p:cNvSpPr>
            <a:spLocks/>
          </p:cNvSpPr>
          <p:nvPr/>
        </p:nvSpPr>
        <p:spPr bwMode="auto">
          <a:xfrm rot="3101935">
            <a:off x="3755231" y="4182270"/>
            <a:ext cx="1527175" cy="1427162"/>
          </a:xfrm>
          <a:custGeom>
            <a:avLst/>
            <a:gdLst>
              <a:gd name="T0" fmla="*/ 2147483647 w 19933"/>
              <a:gd name="T1" fmla="*/ 2147483647 h 19643"/>
              <a:gd name="T2" fmla="*/ 0 w 19933"/>
              <a:gd name="T3" fmla="*/ 2147483647 h 19643"/>
              <a:gd name="T4" fmla="*/ 2147483647 w 19933"/>
              <a:gd name="T5" fmla="*/ 0 h 19643"/>
              <a:gd name="T6" fmla="*/ 0 60000 65536"/>
              <a:gd name="T7" fmla="*/ 0 60000 65536"/>
              <a:gd name="T8" fmla="*/ 0 60000 65536"/>
              <a:gd name="T9" fmla="*/ 0 w 19933"/>
              <a:gd name="T10" fmla="*/ 0 h 19643"/>
              <a:gd name="T11" fmla="*/ 19933 w 19933"/>
              <a:gd name="T12" fmla="*/ 19643 h 19643"/>
            </a:gdLst>
            <a:ahLst/>
            <a:cxnLst>
              <a:cxn ang="T6">
                <a:pos x="T0" y="T1"/>
              </a:cxn>
              <a:cxn ang="T7">
                <a:pos x="T2" y="T3"/>
              </a:cxn>
              <a:cxn ang="T8">
                <a:pos x="T4" y="T5"/>
              </a:cxn>
            </a:cxnLst>
            <a:rect l="T9" t="T10" r="T11" b="T12"/>
            <a:pathLst>
              <a:path w="19933" h="19643" fill="none" extrusionOk="0">
                <a:moveTo>
                  <a:pt x="10948" y="19643"/>
                </a:moveTo>
                <a:cubicBezTo>
                  <a:pt x="6004" y="17381"/>
                  <a:pt x="2094" y="13338"/>
                  <a:pt x="0" y="8320"/>
                </a:cubicBezTo>
              </a:path>
              <a:path w="19933" h="19643" stroke="0" extrusionOk="0">
                <a:moveTo>
                  <a:pt x="10948" y="19643"/>
                </a:moveTo>
                <a:cubicBezTo>
                  <a:pt x="6004" y="17381"/>
                  <a:pt x="2094" y="13338"/>
                  <a:pt x="0" y="8320"/>
                </a:cubicBezTo>
                <a:lnTo>
                  <a:pt x="19933" y="0"/>
                </a:lnTo>
                <a:lnTo>
                  <a:pt x="10948" y="19643"/>
                </a:lnTo>
                <a:close/>
              </a:path>
            </a:pathLst>
          </a:custGeom>
          <a:noFill/>
          <a:ln w="38100">
            <a:solidFill>
              <a:srgbClr val="FF9900"/>
            </a:solidFill>
            <a:prstDash val="sysDot"/>
            <a:round/>
            <a:headEnd type="triangle" w="med" len="med"/>
            <a:tailEnd/>
          </a:ln>
        </p:spPr>
        <p:txBody>
          <a:bodyPr wrap="none" anchor="ctr"/>
          <a:lstStyle/>
          <a:p>
            <a:endParaRPr lang="zh-TW" altLang="en-US"/>
          </a:p>
        </p:txBody>
      </p:sp>
      <p:sp>
        <p:nvSpPr>
          <p:cNvPr id="61455" name="Rectangle 6"/>
          <p:cNvSpPr>
            <a:spLocks noChangeArrowheads="1"/>
          </p:cNvSpPr>
          <p:nvPr/>
        </p:nvSpPr>
        <p:spPr bwMode="auto">
          <a:xfrm>
            <a:off x="468313" y="1058863"/>
            <a:ext cx="7777162" cy="915987"/>
          </a:xfrm>
          <a:prstGeom prst="rect">
            <a:avLst/>
          </a:prstGeom>
          <a:noFill/>
          <a:ln w="9525">
            <a:noFill/>
            <a:miter lim="800000"/>
            <a:headEnd/>
            <a:tailEnd/>
          </a:ln>
        </p:spPr>
        <p:txBody>
          <a:bodyPr anchor="ctr">
            <a:spAutoFit/>
          </a:bodyPr>
          <a:lstStyle/>
          <a:p>
            <a:r>
              <a:rPr lang="en-US" altLang="zh-TW" sz="1800" dirty="0">
                <a:solidFill>
                  <a:schemeClr val="tx1"/>
                </a:solidFill>
                <a:ea typeface="SimHei" pitchFamily="2" charset="-122"/>
              </a:rPr>
              <a:t>We have exported products to over </a:t>
            </a:r>
            <a:r>
              <a:rPr lang="en-US" altLang="zh-TW" sz="1800" b="1" dirty="0">
                <a:solidFill>
                  <a:schemeClr val="tx1"/>
                </a:solidFill>
                <a:ea typeface="SimHei" pitchFamily="2" charset="-122"/>
              </a:rPr>
              <a:t>80 </a:t>
            </a:r>
            <a:r>
              <a:rPr lang="en-US" altLang="zh-TW" sz="1800" dirty="0">
                <a:solidFill>
                  <a:schemeClr val="tx1"/>
                </a:solidFill>
                <a:ea typeface="SimHei" pitchFamily="2" charset="-122"/>
              </a:rPr>
              <a:t>countries through a wide network of distributors – </a:t>
            </a:r>
            <a:r>
              <a:rPr lang="en-US" altLang="zh-TW" sz="1800" b="1" dirty="0">
                <a:solidFill>
                  <a:srgbClr val="E27726"/>
                </a:solidFill>
                <a:ea typeface="SimHei" pitchFamily="2" charset="-122"/>
              </a:rPr>
              <a:t>more than </a:t>
            </a:r>
            <a:r>
              <a:rPr lang="en-US" altLang="zh-TW" sz="1800" b="1" dirty="0" smtClean="0">
                <a:solidFill>
                  <a:srgbClr val="E27726"/>
                </a:solidFill>
                <a:ea typeface="SimHei" pitchFamily="2" charset="-122"/>
              </a:rPr>
              <a:t>150 </a:t>
            </a:r>
            <a:r>
              <a:rPr lang="en-US" altLang="zh-TW" sz="1800" b="1" dirty="0">
                <a:solidFill>
                  <a:srgbClr val="E27726"/>
                </a:solidFill>
                <a:ea typeface="SimHei" pitchFamily="2" charset="-122"/>
              </a:rPr>
              <a:t>authorized distributors worldwide</a:t>
            </a:r>
            <a:r>
              <a:rPr lang="en-US" altLang="zh-TW" sz="1800" dirty="0">
                <a:solidFill>
                  <a:schemeClr val="tx1"/>
                </a:solidFill>
                <a:ea typeface="SimHei" pitchFamily="2" charset="-122"/>
              </a:rPr>
              <a:t>. 20% of them have been working with VIVOTEK for over 5 </a:t>
            </a:r>
            <a:r>
              <a:rPr lang="en-US" altLang="zh-TW" sz="1800">
                <a:solidFill>
                  <a:schemeClr val="tx1"/>
                </a:solidFill>
                <a:ea typeface="SimHei" pitchFamily="2" charset="-122"/>
              </a:rPr>
              <a:t>to </a:t>
            </a:r>
            <a:r>
              <a:rPr lang="en-US" altLang="zh-TW" sz="1800" smtClean="0">
                <a:solidFill>
                  <a:schemeClr val="tx1"/>
                </a:solidFill>
                <a:ea typeface="SimHei" pitchFamily="2" charset="-122"/>
              </a:rPr>
              <a:t>9 </a:t>
            </a:r>
            <a:r>
              <a:rPr lang="en-US" altLang="zh-TW" sz="1800" dirty="0">
                <a:solidFill>
                  <a:schemeClr val="tx1"/>
                </a:solidFill>
                <a:ea typeface="SimHei" pitchFamily="2" charset="-122"/>
              </a:rPr>
              <a:t>years.  </a:t>
            </a:r>
          </a:p>
        </p:txBody>
      </p:sp>
      <p:sp>
        <p:nvSpPr>
          <p:cNvPr id="61456" name="Text Box 46"/>
          <p:cNvSpPr txBox="1">
            <a:spLocks noChangeArrowheads="1"/>
          </p:cNvSpPr>
          <p:nvPr/>
        </p:nvSpPr>
        <p:spPr bwMode="auto">
          <a:xfrm>
            <a:off x="6300788" y="3500438"/>
            <a:ext cx="1217612" cy="274637"/>
          </a:xfrm>
          <a:prstGeom prst="rect">
            <a:avLst/>
          </a:prstGeom>
          <a:noFill/>
          <a:ln w="9525">
            <a:noFill/>
            <a:miter lim="800000"/>
            <a:headEnd/>
            <a:tailEnd/>
          </a:ln>
        </p:spPr>
        <p:txBody>
          <a:bodyPr wrap="none">
            <a:spAutoFit/>
          </a:bodyPr>
          <a:lstStyle/>
          <a:p>
            <a:r>
              <a:rPr lang="en-US" altLang="zh-TW" sz="1200" b="1">
                <a:solidFill>
                  <a:schemeClr val="tx1"/>
                </a:solidFill>
                <a:ea typeface="SimHei" pitchFamily="2" charset="-122"/>
              </a:rPr>
              <a:t>VIVOTEK USA</a:t>
            </a:r>
          </a:p>
        </p:txBody>
      </p:sp>
      <p:sp>
        <p:nvSpPr>
          <p:cNvPr id="61457" name="Text Box 38"/>
          <p:cNvSpPr txBox="1">
            <a:spLocks noChangeArrowheads="1"/>
          </p:cNvSpPr>
          <p:nvPr/>
        </p:nvSpPr>
        <p:spPr bwMode="auto">
          <a:xfrm>
            <a:off x="1331913" y="3429000"/>
            <a:ext cx="1368425" cy="457200"/>
          </a:xfrm>
          <a:prstGeom prst="rect">
            <a:avLst/>
          </a:prstGeom>
          <a:noFill/>
          <a:ln w="9525">
            <a:noFill/>
            <a:miter lim="800000"/>
            <a:headEnd/>
            <a:tailEnd/>
          </a:ln>
        </p:spPr>
        <p:txBody>
          <a:bodyPr>
            <a:spAutoFit/>
          </a:bodyPr>
          <a:lstStyle/>
          <a:p>
            <a:r>
              <a:rPr lang="en-US" altLang="zh-TW" sz="1200" b="1" dirty="0">
                <a:solidFill>
                  <a:schemeClr val="tx1"/>
                </a:solidFill>
                <a:ea typeface="SimHei" pitchFamily="2" charset="-122"/>
              </a:rPr>
              <a:t>Repair Center</a:t>
            </a:r>
          </a:p>
          <a:p>
            <a:r>
              <a:rPr lang="en-US" altLang="zh-TW" sz="1200" b="1" dirty="0" smtClean="0">
                <a:solidFill>
                  <a:schemeClr val="tx1"/>
                </a:solidFill>
                <a:ea typeface="SimHei" pitchFamily="2" charset="-122"/>
              </a:rPr>
              <a:t>Netherland</a:t>
            </a:r>
            <a:endParaRPr lang="en-US" altLang="zh-TW" sz="1200" b="1" dirty="0">
              <a:solidFill>
                <a:schemeClr val="tx1"/>
              </a:solidFill>
              <a:ea typeface="SimHei" pitchFamily="2" charset="-122"/>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ChangeArrowheads="1"/>
          </p:cNvSpPr>
          <p:nvPr/>
        </p:nvSpPr>
        <p:spPr bwMode="auto">
          <a:xfrm>
            <a:off x="0" y="620713"/>
            <a:ext cx="6962775" cy="576262"/>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114691" name="Rectangle 3"/>
          <p:cNvSpPr>
            <a:spLocks noChangeArrowheads="1"/>
          </p:cNvSpPr>
          <p:nvPr/>
        </p:nvSpPr>
        <p:spPr bwMode="auto">
          <a:xfrm>
            <a:off x="0" y="620713"/>
            <a:ext cx="9144000" cy="576262"/>
          </a:xfrm>
          <a:prstGeom prst="rect">
            <a:avLst/>
          </a:prstGeom>
          <a:no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1039363" name="Text Box 3"/>
          <p:cNvSpPr txBox="1">
            <a:spLocks noChangeArrowheads="1"/>
          </p:cNvSpPr>
          <p:nvPr/>
        </p:nvSpPr>
        <p:spPr bwMode="auto">
          <a:xfrm>
            <a:off x="1403350" y="692150"/>
            <a:ext cx="6697663" cy="457200"/>
          </a:xfrm>
          <a:prstGeom prst="rect">
            <a:avLst/>
          </a:prstGeom>
          <a:noFill/>
          <a:ln w="9525">
            <a:noFill/>
            <a:miter lim="800000"/>
            <a:headEnd/>
            <a:tailEnd/>
          </a:ln>
        </p:spPr>
        <p:txBody>
          <a:bodyPr>
            <a:spAutoFit/>
          </a:bodyPr>
          <a:lstStyle/>
          <a:p>
            <a:pPr>
              <a:spcBef>
                <a:spcPct val="50000"/>
              </a:spcBef>
            </a:pPr>
            <a:r>
              <a:rPr lang="en-US" altLang="zh-TW" sz="2400" b="1" i="1">
                <a:ea typeface="新細明體" pitchFamily="18" charset="-120"/>
              </a:rPr>
              <a:t>PD8136</a:t>
            </a:r>
            <a:endParaRPr lang="en-US" altLang="zh-TW" sz="2400" b="1">
              <a:effectLst>
                <a:outerShdw blurRad="38100" dist="38100" dir="2700000" algn="tl">
                  <a:srgbClr val="C0C0C0"/>
                </a:outerShdw>
              </a:effectLst>
            </a:endParaRPr>
          </a:p>
        </p:txBody>
      </p:sp>
      <p:pic>
        <p:nvPicPr>
          <p:cNvPr id="114693" name="Picture 4" descr="C2"/>
          <p:cNvPicPr>
            <a:picLocks noChangeAspect="1" noChangeArrowheads="1"/>
          </p:cNvPicPr>
          <p:nvPr/>
        </p:nvPicPr>
        <p:blipFill>
          <a:blip r:embed="rId3" cstate="print"/>
          <a:srcRect/>
          <a:stretch>
            <a:fillRect/>
          </a:stretch>
        </p:blipFill>
        <p:spPr bwMode="auto">
          <a:xfrm>
            <a:off x="323850" y="260350"/>
            <a:ext cx="1074738" cy="1152525"/>
          </a:xfrm>
          <a:prstGeom prst="rect">
            <a:avLst/>
          </a:prstGeom>
          <a:noFill/>
          <a:ln w="9525">
            <a:noFill/>
            <a:miter lim="800000"/>
            <a:headEnd/>
            <a:tailEnd/>
          </a:ln>
        </p:spPr>
      </p:pic>
      <p:graphicFrame>
        <p:nvGraphicFramePr>
          <p:cNvPr id="114694" name="Group 6"/>
          <p:cNvGraphicFramePr>
            <a:graphicFrameLocks noGrp="1"/>
          </p:cNvGraphicFramePr>
          <p:nvPr/>
        </p:nvGraphicFramePr>
        <p:xfrm>
          <a:off x="4716463" y="1701800"/>
          <a:ext cx="3600450" cy="4227515"/>
        </p:xfrm>
        <a:graphic>
          <a:graphicData uri="http://schemas.openxmlformats.org/drawingml/2006/table">
            <a:tbl>
              <a:tblPr/>
              <a:tblGrid>
                <a:gridCol w="1593850"/>
                <a:gridCol w="2006600"/>
              </a:tblGrid>
              <a:tr h="4572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Image sensor</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1/4” Progressive CMOS</a:t>
                      </a:r>
                      <a:endParaRPr kumimoji="1" lang="en-US" altLang="zh-TW" sz="1200" b="0" i="0" u="none" strike="noStrike" cap="none" normalizeH="0" baseline="0" smtClean="0">
                        <a:ln>
                          <a:noFill/>
                        </a:ln>
                        <a:solidFill>
                          <a:schemeClr val="tx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81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Lens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Fixed focal</a:t>
                      </a:r>
                      <a:endParaRPr kumimoji="1" lang="en-US" altLang="zh-TW" sz="1200" b="0" i="0" u="none" strike="noStrike" cap="none" normalizeH="0" baseline="0" smtClean="0">
                        <a:ln>
                          <a:noFill/>
                        </a:ln>
                        <a:solidFill>
                          <a:schemeClr val="tx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38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Video resolution</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30fps @1280x800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Day/Night</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a:t>
                      </a:r>
                      <a:endParaRPr kumimoji="1" lang="en-US" altLang="zh-TW" sz="1200" b="0" i="0" u="none" strike="noStrike" cap="none" normalizeH="0" baseline="0" smtClean="0">
                        <a:ln>
                          <a:noFill/>
                        </a:ln>
                        <a:solidFill>
                          <a:schemeClr val="tx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56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Audio capability</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Built-in Microphone</a:t>
                      </a:r>
                      <a:endParaRPr kumimoji="1" lang="en-US" altLang="zh-TW" sz="1200" b="0" i="0" u="none" strike="noStrike" cap="none" normalizeH="0" baseline="0" smtClean="0">
                        <a:ln>
                          <a:noFill/>
                        </a:ln>
                        <a:solidFill>
                          <a:schemeClr val="tx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97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Local storage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MicroSD/SDHC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Day/Night</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PoE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a:t>
                      </a:r>
                      <a:endParaRPr kumimoji="1" lang="en-US" altLang="zh-TW" sz="1200" b="0" i="0" u="none" strike="noStrike" cap="none" normalizeH="0" baseline="0" smtClean="0">
                        <a:ln>
                          <a:noFill/>
                        </a:ln>
                        <a:solidFill>
                          <a:schemeClr val="tx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Value-added features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Mini-size</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Pan/Tilt functionalities</a:t>
                      </a:r>
                      <a:endParaRPr kumimoji="1" lang="en-US" altLang="zh-TW" sz="1200" b="0" i="0" u="none" strike="noStrike" cap="none" normalizeH="0" baseline="0" smtClean="0">
                        <a:ln>
                          <a:noFill/>
                        </a:ln>
                        <a:solidFill>
                          <a:schemeClr val="tx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4726" name="Text Box 38"/>
          <p:cNvSpPr txBox="1">
            <a:spLocks noChangeArrowheads="1"/>
          </p:cNvSpPr>
          <p:nvPr/>
        </p:nvSpPr>
        <p:spPr bwMode="auto">
          <a:xfrm>
            <a:off x="2003425" y="1196975"/>
            <a:ext cx="2568575" cy="457200"/>
          </a:xfrm>
          <a:prstGeom prst="rect">
            <a:avLst/>
          </a:prstGeom>
          <a:noFill/>
          <a:ln w="9525">
            <a:noFill/>
            <a:miter lim="800000"/>
            <a:headEnd/>
            <a:tailEnd/>
          </a:ln>
          <a:effectLst/>
        </p:spPr>
        <p:txBody>
          <a:bodyPr>
            <a:spAutoFit/>
          </a:bodyPr>
          <a:lstStyle/>
          <a:p>
            <a:pPr>
              <a:spcBef>
                <a:spcPct val="50000"/>
              </a:spcBef>
            </a:pPr>
            <a:r>
              <a:rPr lang="en-US" altLang="zh-TW" sz="1200">
                <a:solidFill>
                  <a:schemeClr val="tx1"/>
                </a:solidFill>
                <a:latin typeface="Calibri" pitchFamily="34" charset="0"/>
              </a:rPr>
              <a:t>1-Megapixel </a:t>
            </a:r>
            <a:br>
              <a:rPr lang="en-US" altLang="zh-TW" sz="1200">
                <a:solidFill>
                  <a:schemeClr val="tx1"/>
                </a:solidFill>
                <a:latin typeface="Calibri" pitchFamily="34" charset="0"/>
              </a:rPr>
            </a:br>
            <a:r>
              <a:rPr lang="en-US" altLang="zh-TW" sz="1200">
                <a:solidFill>
                  <a:schemeClr val="tx1"/>
                </a:solidFill>
                <a:latin typeface="Calibri" pitchFamily="34" charset="0"/>
              </a:rPr>
              <a:t>Pan/Tilt Dome Camera</a:t>
            </a:r>
          </a:p>
        </p:txBody>
      </p:sp>
      <p:pic>
        <p:nvPicPr>
          <p:cNvPr id="114727" name="Picture 39" descr="圖片1"/>
          <p:cNvPicPr>
            <a:picLocks noChangeAspect="1" noChangeArrowheads="1"/>
          </p:cNvPicPr>
          <p:nvPr/>
        </p:nvPicPr>
        <p:blipFill>
          <a:blip r:embed="rId4" cstate="print"/>
          <a:srcRect/>
          <a:stretch>
            <a:fillRect/>
          </a:stretch>
        </p:blipFill>
        <p:spPr bwMode="auto">
          <a:xfrm>
            <a:off x="1133475" y="2381250"/>
            <a:ext cx="2663825" cy="2365375"/>
          </a:xfrm>
          <a:prstGeom prst="rect">
            <a:avLst/>
          </a:prstGeom>
          <a:noFill/>
        </p:spPr>
      </p:pic>
      <p:pic>
        <p:nvPicPr>
          <p:cNvPr id="114728" name="Picture 40" descr="V&amp;C SERIES-02"/>
          <p:cNvPicPr>
            <a:picLocks noChangeAspect="1" noChangeArrowheads="1"/>
          </p:cNvPicPr>
          <p:nvPr/>
        </p:nvPicPr>
        <p:blipFill>
          <a:blip r:embed="rId5" cstate="print"/>
          <a:srcRect/>
          <a:stretch>
            <a:fillRect/>
          </a:stretch>
        </p:blipFill>
        <p:spPr bwMode="auto">
          <a:xfrm>
            <a:off x="179388" y="5767388"/>
            <a:ext cx="2836862" cy="757237"/>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ChangeArrowheads="1"/>
          </p:cNvSpPr>
          <p:nvPr/>
        </p:nvSpPr>
        <p:spPr bwMode="auto">
          <a:xfrm>
            <a:off x="0" y="620713"/>
            <a:ext cx="6962775" cy="576262"/>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106499" name="Rectangle 3"/>
          <p:cNvSpPr>
            <a:spLocks noChangeArrowheads="1"/>
          </p:cNvSpPr>
          <p:nvPr/>
        </p:nvSpPr>
        <p:spPr bwMode="auto">
          <a:xfrm>
            <a:off x="0" y="620713"/>
            <a:ext cx="9144000" cy="576262"/>
          </a:xfrm>
          <a:prstGeom prst="rect">
            <a:avLst/>
          </a:prstGeom>
          <a:no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106500" name="Text Box 3"/>
          <p:cNvSpPr txBox="1">
            <a:spLocks noChangeArrowheads="1"/>
          </p:cNvSpPr>
          <p:nvPr/>
        </p:nvSpPr>
        <p:spPr bwMode="auto">
          <a:xfrm>
            <a:off x="1403350" y="692150"/>
            <a:ext cx="6697663" cy="457200"/>
          </a:xfrm>
          <a:prstGeom prst="rect">
            <a:avLst/>
          </a:prstGeom>
          <a:noFill/>
          <a:ln w="9525">
            <a:noFill/>
            <a:miter lim="800000"/>
            <a:headEnd/>
            <a:tailEnd/>
          </a:ln>
        </p:spPr>
        <p:txBody>
          <a:bodyPr>
            <a:spAutoFit/>
          </a:bodyPr>
          <a:lstStyle/>
          <a:p>
            <a:pPr>
              <a:spcBef>
                <a:spcPct val="50000"/>
              </a:spcBef>
            </a:pPr>
            <a:r>
              <a:rPr lang="en-US" altLang="zh-TW" sz="2400" b="1" i="1">
                <a:ea typeface="新細明體" pitchFamily="18" charset="-120"/>
              </a:rPr>
              <a:t>SD8331E / 32E</a:t>
            </a:r>
            <a:endParaRPr lang="en-US" altLang="zh-TW" sz="1600" b="1" i="1"/>
          </a:p>
        </p:txBody>
      </p:sp>
      <p:pic>
        <p:nvPicPr>
          <p:cNvPr id="106501" name="Picture 4" descr="C2"/>
          <p:cNvPicPr>
            <a:picLocks noChangeAspect="1" noChangeArrowheads="1"/>
          </p:cNvPicPr>
          <p:nvPr/>
        </p:nvPicPr>
        <p:blipFill>
          <a:blip r:embed="rId3" cstate="print"/>
          <a:srcRect/>
          <a:stretch>
            <a:fillRect/>
          </a:stretch>
        </p:blipFill>
        <p:spPr bwMode="auto">
          <a:xfrm>
            <a:off x="323850" y="260350"/>
            <a:ext cx="1074738" cy="1152525"/>
          </a:xfrm>
          <a:prstGeom prst="rect">
            <a:avLst/>
          </a:prstGeom>
          <a:noFill/>
          <a:ln w="9525">
            <a:noFill/>
            <a:miter lim="800000"/>
            <a:headEnd/>
            <a:tailEnd/>
          </a:ln>
        </p:spPr>
      </p:pic>
      <p:graphicFrame>
        <p:nvGraphicFramePr>
          <p:cNvPr id="106502" name="Group 6"/>
          <p:cNvGraphicFramePr>
            <a:graphicFrameLocks noGrp="1"/>
          </p:cNvGraphicFramePr>
          <p:nvPr/>
        </p:nvGraphicFramePr>
        <p:xfrm>
          <a:off x="4071938" y="1341438"/>
          <a:ext cx="4676775" cy="5241292"/>
        </p:xfrm>
        <a:graphic>
          <a:graphicData uri="http://schemas.openxmlformats.org/drawingml/2006/table">
            <a:tbl>
              <a:tblPr/>
              <a:tblGrid>
                <a:gridCol w="1979612"/>
                <a:gridCol w="2697163"/>
              </a:tblGrid>
              <a:tr h="4270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Image sensor</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1/2.8”</a:t>
                      </a:r>
                      <a:r>
                        <a:rPr kumimoji="1" lang="en-US" altLang="zh-TW" sz="12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 </a:t>
                      </a: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Progressive CMOS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Lens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20x Optical zoom</a:t>
                      </a:r>
                      <a:b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b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28x Optical zoom</a:t>
                      </a:r>
                      <a:b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b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Auto-focus</a:t>
                      </a:r>
                      <a:b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b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Auto-iris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Video resolution</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60fps @ 1280x720</a:t>
                      </a:r>
                      <a:endParaRPr kumimoji="1" lang="en-US" altLang="zh-TW" sz="1200" b="0" i="0" u="none" strike="noStrike" cap="none" normalizeH="0" baseline="0" smtClean="0">
                        <a:ln>
                          <a:noFill/>
                        </a:ln>
                        <a:solidFill>
                          <a:schemeClr val="tx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Day/Night</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a:t>
                      </a:r>
                      <a:endParaRPr kumimoji="1" lang="en-US" altLang="zh-TW" sz="1200" b="0" i="0" u="none" strike="noStrike" cap="none" normalizeH="0" baseline="0" smtClean="0">
                        <a:ln>
                          <a:noFill/>
                        </a:ln>
                        <a:solidFill>
                          <a:schemeClr val="tx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Audio capability</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Two way audio</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Local storage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SD/SDHC/SDXC card slot</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73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Weather-proof</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IP66</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NEMA 4X</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Wide temp. range (-40</a:t>
                      </a:r>
                      <a:r>
                        <a:rPr kumimoji="1" lang="zh-TW" altLang="en-US" sz="1200" b="1" i="0" u="none" strike="noStrike" cap="none" normalizeH="0" baseline="0" smtClean="0">
                          <a:ln>
                            <a:noFill/>
                          </a:ln>
                          <a:solidFill>
                            <a:schemeClr val="tx1"/>
                          </a:solidFill>
                          <a:effectLst/>
                          <a:latin typeface="Arial" pitchFamily="34" charset="0"/>
                          <a:ea typeface="SimHei" pitchFamily="2" charset="-122"/>
                        </a:rPr>
                        <a:t>℃ </a:t>
                      </a:r>
                      <a:r>
                        <a:rPr kumimoji="1" lang="en-US" altLang="zh-TW" sz="1200" b="1" i="0" u="none" strike="noStrike" cap="none" normalizeH="0" baseline="0" smtClean="0">
                          <a:ln>
                            <a:noFill/>
                          </a:ln>
                          <a:solidFill>
                            <a:schemeClr val="tx1"/>
                          </a:solidFill>
                          <a:effectLst/>
                          <a:latin typeface="Arial" pitchFamily="34" charset="0"/>
                          <a:ea typeface="SimHei" pitchFamily="2" charset="-122"/>
                        </a:rPr>
                        <a:t>~ 55</a:t>
                      </a:r>
                      <a:r>
                        <a:rPr kumimoji="1" lang="zh-TW" altLang="en-US" sz="1200" b="1" i="0" u="none" strike="noStrike" cap="none" normalizeH="0" baseline="0" smtClean="0">
                          <a:ln>
                            <a:noFill/>
                          </a:ln>
                          <a:solidFill>
                            <a:schemeClr val="tx1"/>
                          </a:solidFill>
                          <a:effectLst/>
                          <a:latin typeface="Arial" pitchFamily="34" charset="0"/>
                          <a:ea typeface="SimHei" pitchFamily="2" charset="-122"/>
                        </a:rPr>
                        <a:t>℃</a:t>
                      </a:r>
                      <a:r>
                        <a:rPr kumimoji="1" lang="en-US" altLang="zh-TW" sz="1200" b="1" i="0" u="none" strike="noStrike" cap="none" normalizeH="0" baseline="0" smtClean="0">
                          <a:ln>
                            <a:noFill/>
                          </a:ln>
                          <a:solidFill>
                            <a:schemeClr val="tx1"/>
                          </a:solidFill>
                          <a:effectLst/>
                          <a:latin typeface="Arial" pitchFamily="34" charset="0"/>
                          <a:ea typeface="SimHei" pitchFamily="2" charset="-12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WDR type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WDR Pro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PoE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 </a:t>
                      </a:r>
                      <a:b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b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(IEEE 802.3at PoE Plus)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Value-added features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0.5º ~ 450º/s Pan/tilt speed</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210º Tilt Angle</a:t>
                      </a:r>
                      <a:b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b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Auto tracking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06537" name="Picture 47"/>
          <p:cNvPicPr>
            <a:picLocks noChangeAspect="1" noChangeArrowheads="1"/>
          </p:cNvPicPr>
          <p:nvPr/>
        </p:nvPicPr>
        <p:blipFill>
          <a:blip r:embed="rId4" cstate="print"/>
          <a:srcRect/>
          <a:stretch>
            <a:fillRect/>
          </a:stretch>
        </p:blipFill>
        <p:spPr bwMode="auto">
          <a:xfrm>
            <a:off x="728663" y="1719263"/>
            <a:ext cx="2860675" cy="3311525"/>
          </a:xfrm>
          <a:prstGeom prst="rect">
            <a:avLst/>
          </a:prstGeom>
          <a:noFill/>
          <a:ln w="9525" algn="ctr">
            <a:noFill/>
            <a:miter lim="800000"/>
            <a:headEnd/>
            <a:tailEnd/>
          </a:ln>
        </p:spPr>
      </p:pic>
      <p:sp>
        <p:nvSpPr>
          <p:cNvPr id="106538" name="Text Box 42"/>
          <p:cNvSpPr txBox="1">
            <a:spLocks noChangeArrowheads="1"/>
          </p:cNvSpPr>
          <p:nvPr/>
        </p:nvSpPr>
        <p:spPr bwMode="auto">
          <a:xfrm>
            <a:off x="2003425" y="1196975"/>
            <a:ext cx="2432050" cy="457200"/>
          </a:xfrm>
          <a:prstGeom prst="rect">
            <a:avLst/>
          </a:prstGeom>
          <a:noFill/>
          <a:ln w="9525">
            <a:noFill/>
            <a:miter lim="800000"/>
            <a:headEnd/>
            <a:tailEnd/>
          </a:ln>
          <a:effectLst/>
        </p:spPr>
        <p:txBody>
          <a:bodyPr>
            <a:spAutoFit/>
          </a:bodyPr>
          <a:lstStyle/>
          <a:p>
            <a:pPr>
              <a:spcBef>
                <a:spcPct val="50000"/>
              </a:spcBef>
            </a:pPr>
            <a:r>
              <a:rPr lang="en-US" altLang="zh-TW" sz="1200">
                <a:solidFill>
                  <a:schemeClr val="tx1"/>
                </a:solidFill>
                <a:latin typeface="Calibri" pitchFamily="34" charset="0"/>
              </a:rPr>
              <a:t>720p 20x/28x </a:t>
            </a:r>
            <a:br>
              <a:rPr lang="en-US" altLang="zh-TW" sz="1200">
                <a:solidFill>
                  <a:schemeClr val="tx1"/>
                </a:solidFill>
                <a:latin typeface="Calibri" pitchFamily="34" charset="0"/>
              </a:rPr>
            </a:br>
            <a:r>
              <a:rPr lang="en-US" altLang="zh-TW" sz="1200">
                <a:solidFill>
                  <a:schemeClr val="tx1"/>
                </a:solidFill>
                <a:latin typeface="Calibri" pitchFamily="34" charset="0"/>
              </a:rPr>
              <a:t>Speed Domes</a:t>
            </a:r>
          </a:p>
        </p:txBody>
      </p:sp>
      <p:pic>
        <p:nvPicPr>
          <p:cNvPr id="106539" name="Picture 73" descr="Logo_Supreme"/>
          <p:cNvPicPr>
            <a:picLocks noChangeAspect="1" noChangeArrowheads="1"/>
          </p:cNvPicPr>
          <p:nvPr/>
        </p:nvPicPr>
        <p:blipFill>
          <a:blip r:embed="rId5" cstate="print"/>
          <a:srcRect/>
          <a:stretch>
            <a:fillRect/>
          </a:stretch>
        </p:blipFill>
        <p:spPr bwMode="auto">
          <a:xfrm>
            <a:off x="174625" y="5876925"/>
            <a:ext cx="3533775" cy="639763"/>
          </a:xfrm>
          <a:prstGeom prst="rect">
            <a:avLst/>
          </a:prstGeom>
          <a:noFill/>
          <a:ln w="9525">
            <a:noFill/>
            <a:miter lim="800000"/>
            <a:headEnd/>
            <a:tailEnd/>
          </a:ln>
        </p:spPr>
      </p:pic>
      <p:sp>
        <p:nvSpPr>
          <p:cNvPr id="106540" name="Text Box 44"/>
          <p:cNvSpPr txBox="1">
            <a:spLocks noChangeArrowheads="1"/>
          </p:cNvSpPr>
          <p:nvPr/>
        </p:nvSpPr>
        <p:spPr bwMode="auto">
          <a:xfrm>
            <a:off x="987425" y="4789488"/>
            <a:ext cx="1951038" cy="274637"/>
          </a:xfrm>
          <a:prstGeom prst="rect">
            <a:avLst/>
          </a:prstGeom>
          <a:noFill/>
          <a:ln w="9525">
            <a:noFill/>
            <a:miter lim="800000"/>
            <a:headEnd/>
            <a:tailEnd/>
          </a:ln>
          <a:effectLst/>
        </p:spPr>
        <p:txBody>
          <a:bodyPr>
            <a:spAutoFit/>
          </a:bodyPr>
          <a:lstStyle/>
          <a:p>
            <a:pPr>
              <a:spcBef>
                <a:spcPct val="50000"/>
              </a:spcBef>
            </a:pPr>
            <a:r>
              <a:rPr lang="en-US" altLang="zh-TW" sz="1200">
                <a:solidFill>
                  <a:srgbClr val="FF0000"/>
                </a:solidFill>
                <a:latin typeface="Verdana" pitchFamily="34" charset="0"/>
              </a:rPr>
              <a:t>&lt;Reference Picture&gt;</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ChangeArrowheads="1"/>
          </p:cNvSpPr>
          <p:nvPr/>
        </p:nvSpPr>
        <p:spPr bwMode="auto">
          <a:xfrm>
            <a:off x="0" y="620713"/>
            <a:ext cx="6962775" cy="576262"/>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98307" name="Rectangle 3"/>
          <p:cNvSpPr>
            <a:spLocks noChangeArrowheads="1"/>
          </p:cNvSpPr>
          <p:nvPr/>
        </p:nvSpPr>
        <p:spPr bwMode="auto">
          <a:xfrm>
            <a:off x="0" y="620713"/>
            <a:ext cx="9144000" cy="576262"/>
          </a:xfrm>
          <a:prstGeom prst="rect">
            <a:avLst/>
          </a:prstGeom>
          <a:no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98308" name="Text Box 3"/>
          <p:cNvSpPr txBox="1">
            <a:spLocks noChangeArrowheads="1"/>
          </p:cNvSpPr>
          <p:nvPr/>
        </p:nvSpPr>
        <p:spPr bwMode="auto">
          <a:xfrm>
            <a:off x="1403350" y="692150"/>
            <a:ext cx="6697663" cy="457200"/>
          </a:xfrm>
          <a:prstGeom prst="rect">
            <a:avLst/>
          </a:prstGeom>
          <a:noFill/>
          <a:ln w="9525">
            <a:noFill/>
            <a:miter lim="800000"/>
            <a:headEnd/>
            <a:tailEnd/>
          </a:ln>
        </p:spPr>
        <p:txBody>
          <a:bodyPr>
            <a:spAutoFit/>
          </a:bodyPr>
          <a:lstStyle/>
          <a:p>
            <a:pPr>
              <a:spcBef>
                <a:spcPct val="50000"/>
              </a:spcBef>
            </a:pPr>
            <a:r>
              <a:rPr lang="en-US" altLang="zh-TW" sz="2400" b="1" i="1">
                <a:ea typeface="新細明體" pitchFamily="18" charset="-120"/>
              </a:rPr>
              <a:t>SD8363E</a:t>
            </a:r>
            <a:endParaRPr lang="en-US" altLang="zh-TW" sz="1600" b="1" i="1"/>
          </a:p>
        </p:txBody>
      </p:sp>
      <p:pic>
        <p:nvPicPr>
          <p:cNvPr id="98309" name="Picture 4" descr="C2"/>
          <p:cNvPicPr>
            <a:picLocks noChangeAspect="1" noChangeArrowheads="1"/>
          </p:cNvPicPr>
          <p:nvPr/>
        </p:nvPicPr>
        <p:blipFill>
          <a:blip r:embed="rId3" cstate="print"/>
          <a:srcRect/>
          <a:stretch>
            <a:fillRect/>
          </a:stretch>
        </p:blipFill>
        <p:spPr bwMode="auto">
          <a:xfrm>
            <a:off x="323850" y="260350"/>
            <a:ext cx="1074738" cy="1152525"/>
          </a:xfrm>
          <a:prstGeom prst="rect">
            <a:avLst/>
          </a:prstGeom>
          <a:noFill/>
          <a:ln w="9525">
            <a:noFill/>
            <a:miter lim="800000"/>
            <a:headEnd/>
            <a:tailEnd/>
          </a:ln>
        </p:spPr>
      </p:pic>
      <p:graphicFrame>
        <p:nvGraphicFramePr>
          <p:cNvPr id="98377" name="Group 73"/>
          <p:cNvGraphicFramePr>
            <a:graphicFrameLocks noGrp="1"/>
          </p:cNvGraphicFramePr>
          <p:nvPr/>
        </p:nvGraphicFramePr>
        <p:xfrm>
          <a:off x="4071938" y="1341438"/>
          <a:ext cx="4676775" cy="5077145"/>
        </p:xfrm>
        <a:graphic>
          <a:graphicData uri="http://schemas.openxmlformats.org/drawingml/2006/table">
            <a:tbl>
              <a:tblPr/>
              <a:tblGrid>
                <a:gridCol w="1979612"/>
                <a:gridCol w="2697163"/>
              </a:tblGrid>
              <a:tr h="4270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Image sensor</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1/2.8”</a:t>
                      </a:r>
                      <a:r>
                        <a:rPr kumimoji="1" lang="en-US" altLang="zh-TW" sz="12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 </a:t>
                      </a: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Progressive CMOS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Lens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1080p 36x zoom</a:t>
                      </a:r>
                      <a:b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b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Auto-focus</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Auto-iris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Video resolution</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30fps @ 1920x1080</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60fps @ 1280x720</a:t>
                      </a:r>
                      <a:endParaRPr kumimoji="1" lang="en-US" altLang="zh-TW" sz="1200" b="0" i="0" u="none" strike="noStrike" cap="none" normalizeH="0" baseline="0" smtClean="0">
                        <a:ln>
                          <a:noFill/>
                        </a:ln>
                        <a:solidFill>
                          <a:schemeClr val="tx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Day/Night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a:t>
                      </a:r>
                      <a:endParaRPr kumimoji="1" lang="en-US" altLang="zh-TW" sz="1200" b="0" i="0" u="none" strike="noStrike" cap="none" normalizeH="0" baseline="0" smtClean="0">
                        <a:ln>
                          <a:noFill/>
                        </a:ln>
                        <a:solidFill>
                          <a:schemeClr val="tx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Audio capability</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Two way audio</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Local storage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SD/SDHC/SDXC card slot</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73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Weather-proof</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IP66</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NEMA 4X</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Wide temp. range (-40</a:t>
                      </a:r>
                      <a:r>
                        <a:rPr kumimoji="1" lang="zh-TW" altLang="en-US" sz="1200" b="1" i="0" u="none" strike="noStrike" cap="none" normalizeH="0" baseline="0" smtClean="0">
                          <a:ln>
                            <a:noFill/>
                          </a:ln>
                          <a:solidFill>
                            <a:schemeClr val="tx1"/>
                          </a:solidFill>
                          <a:effectLst/>
                          <a:latin typeface="Arial" pitchFamily="34" charset="0"/>
                          <a:ea typeface="SimHei" pitchFamily="2" charset="-122"/>
                        </a:rPr>
                        <a:t>℃ </a:t>
                      </a:r>
                      <a:r>
                        <a:rPr kumimoji="1" lang="en-US" altLang="zh-TW" sz="1200" b="1" i="0" u="none" strike="noStrike" cap="none" normalizeH="0" baseline="0" smtClean="0">
                          <a:ln>
                            <a:noFill/>
                          </a:ln>
                          <a:solidFill>
                            <a:schemeClr val="tx1"/>
                          </a:solidFill>
                          <a:effectLst/>
                          <a:latin typeface="Arial" pitchFamily="34" charset="0"/>
                          <a:ea typeface="SimHei" pitchFamily="2" charset="-122"/>
                        </a:rPr>
                        <a:t>~ 55</a:t>
                      </a:r>
                      <a:r>
                        <a:rPr kumimoji="1" lang="zh-TW" altLang="en-US" sz="1200" b="1" i="0" u="none" strike="noStrike" cap="none" normalizeH="0" baseline="0" smtClean="0">
                          <a:ln>
                            <a:noFill/>
                          </a:ln>
                          <a:solidFill>
                            <a:schemeClr val="tx1"/>
                          </a:solidFill>
                          <a:effectLst/>
                          <a:latin typeface="Arial" pitchFamily="34" charset="0"/>
                          <a:ea typeface="SimHei" pitchFamily="2" charset="-122"/>
                        </a:rPr>
                        <a:t>℃</a:t>
                      </a:r>
                      <a:r>
                        <a:rPr kumimoji="1" lang="en-US" altLang="zh-TW" sz="1200" b="1" i="0" u="none" strike="noStrike" cap="none" normalizeH="0" baseline="0" smtClean="0">
                          <a:ln>
                            <a:noFill/>
                          </a:ln>
                          <a:solidFill>
                            <a:schemeClr val="tx1"/>
                          </a:solidFill>
                          <a:effectLst/>
                          <a:latin typeface="Arial" pitchFamily="34" charset="0"/>
                          <a:ea typeface="SimHei" pitchFamily="2" charset="-12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WDR type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WDR Pro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PoE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 </a:t>
                      </a:r>
                      <a:b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b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(IEEE 802.3at PoE Plus)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Value-added features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0.5º ~ 450º/s Pan/tilt speed</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210º Tilt Angle</a:t>
                      </a:r>
                      <a:b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b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Auto tracking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98345" name="Picture 47"/>
          <p:cNvPicPr>
            <a:picLocks noChangeAspect="1" noChangeArrowheads="1"/>
          </p:cNvPicPr>
          <p:nvPr/>
        </p:nvPicPr>
        <p:blipFill>
          <a:blip r:embed="rId4" cstate="print"/>
          <a:srcRect/>
          <a:stretch>
            <a:fillRect/>
          </a:stretch>
        </p:blipFill>
        <p:spPr bwMode="auto">
          <a:xfrm>
            <a:off x="728663" y="1719263"/>
            <a:ext cx="2860675" cy="3311525"/>
          </a:xfrm>
          <a:prstGeom prst="rect">
            <a:avLst/>
          </a:prstGeom>
          <a:noFill/>
          <a:ln w="9525" algn="ctr">
            <a:noFill/>
            <a:miter lim="800000"/>
            <a:headEnd/>
            <a:tailEnd/>
          </a:ln>
        </p:spPr>
      </p:pic>
      <p:sp>
        <p:nvSpPr>
          <p:cNvPr id="98346" name="Text Box 42"/>
          <p:cNvSpPr txBox="1">
            <a:spLocks noChangeArrowheads="1"/>
          </p:cNvSpPr>
          <p:nvPr/>
        </p:nvSpPr>
        <p:spPr bwMode="auto">
          <a:xfrm>
            <a:off x="2003425" y="1196975"/>
            <a:ext cx="2432050" cy="457200"/>
          </a:xfrm>
          <a:prstGeom prst="rect">
            <a:avLst/>
          </a:prstGeom>
          <a:noFill/>
          <a:ln w="9525">
            <a:noFill/>
            <a:miter lim="800000"/>
            <a:headEnd/>
            <a:tailEnd/>
          </a:ln>
          <a:effectLst/>
        </p:spPr>
        <p:txBody>
          <a:bodyPr>
            <a:spAutoFit/>
          </a:bodyPr>
          <a:lstStyle/>
          <a:p>
            <a:pPr>
              <a:spcBef>
                <a:spcPct val="50000"/>
              </a:spcBef>
            </a:pPr>
            <a:r>
              <a:rPr lang="en-US" altLang="zh-TW" sz="1200">
                <a:solidFill>
                  <a:schemeClr val="tx1"/>
                </a:solidFill>
                <a:latin typeface="Calibri" pitchFamily="34" charset="0"/>
              </a:rPr>
              <a:t>1080p </a:t>
            </a:r>
            <a:br>
              <a:rPr lang="en-US" altLang="zh-TW" sz="1200">
                <a:solidFill>
                  <a:schemeClr val="tx1"/>
                </a:solidFill>
                <a:latin typeface="Calibri" pitchFamily="34" charset="0"/>
              </a:rPr>
            </a:br>
            <a:r>
              <a:rPr lang="en-US" altLang="zh-TW" sz="1200">
                <a:solidFill>
                  <a:schemeClr val="tx1"/>
                </a:solidFill>
                <a:latin typeface="Calibri" pitchFamily="34" charset="0"/>
              </a:rPr>
              <a:t>Speed Dome</a:t>
            </a:r>
          </a:p>
        </p:txBody>
      </p:sp>
      <p:pic>
        <p:nvPicPr>
          <p:cNvPr id="98348" name="Picture 73" descr="Logo_Supreme"/>
          <p:cNvPicPr>
            <a:picLocks noChangeAspect="1" noChangeArrowheads="1"/>
          </p:cNvPicPr>
          <p:nvPr/>
        </p:nvPicPr>
        <p:blipFill>
          <a:blip r:embed="rId5" cstate="print"/>
          <a:srcRect/>
          <a:stretch>
            <a:fillRect/>
          </a:stretch>
        </p:blipFill>
        <p:spPr bwMode="auto">
          <a:xfrm>
            <a:off x="174625" y="5876925"/>
            <a:ext cx="3533775" cy="639763"/>
          </a:xfrm>
          <a:prstGeom prst="rect">
            <a:avLst/>
          </a:prstGeom>
          <a:noFill/>
          <a:ln w="9525">
            <a:noFill/>
            <a:miter lim="800000"/>
            <a:headEnd/>
            <a:tailEnd/>
          </a:ln>
        </p:spPr>
      </p:pic>
      <p:sp>
        <p:nvSpPr>
          <p:cNvPr id="98378" name="Text Box 74"/>
          <p:cNvSpPr txBox="1">
            <a:spLocks noChangeArrowheads="1"/>
          </p:cNvSpPr>
          <p:nvPr/>
        </p:nvSpPr>
        <p:spPr bwMode="auto">
          <a:xfrm>
            <a:off x="1035050" y="4810125"/>
            <a:ext cx="1951038" cy="274638"/>
          </a:xfrm>
          <a:prstGeom prst="rect">
            <a:avLst/>
          </a:prstGeom>
          <a:noFill/>
          <a:ln w="9525">
            <a:noFill/>
            <a:miter lim="800000"/>
            <a:headEnd/>
            <a:tailEnd/>
          </a:ln>
          <a:effectLst/>
        </p:spPr>
        <p:txBody>
          <a:bodyPr>
            <a:spAutoFit/>
          </a:bodyPr>
          <a:lstStyle/>
          <a:p>
            <a:pPr>
              <a:spcBef>
                <a:spcPct val="50000"/>
              </a:spcBef>
            </a:pPr>
            <a:r>
              <a:rPr lang="en-US" altLang="zh-TW" sz="1200">
                <a:solidFill>
                  <a:srgbClr val="FF0000"/>
                </a:solidFill>
                <a:latin typeface="Verdana" pitchFamily="34" charset="0"/>
              </a:rPr>
              <a:t>&lt;Reference Picture&gt;</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ChangeArrowheads="1"/>
          </p:cNvSpPr>
          <p:nvPr/>
        </p:nvSpPr>
        <p:spPr bwMode="auto">
          <a:xfrm>
            <a:off x="0" y="620713"/>
            <a:ext cx="6962775" cy="576262"/>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116739" name="Rectangle 3"/>
          <p:cNvSpPr>
            <a:spLocks noChangeArrowheads="1"/>
          </p:cNvSpPr>
          <p:nvPr/>
        </p:nvSpPr>
        <p:spPr bwMode="auto">
          <a:xfrm>
            <a:off x="0" y="620713"/>
            <a:ext cx="9144000" cy="576262"/>
          </a:xfrm>
          <a:prstGeom prst="rect">
            <a:avLst/>
          </a:prstGeom>
          <a:no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116740" name="Text Box 3"/>
          <p:cNvSpPr txBox="1">
            <a:spLocks noChangeArrowheads="1"/>
          </p:cNvSpPr>
          <p:nvPr/>
        </p:nvSpPr>
        <p:spPr bwMode="auto">
          <a:xfrm>
            <a:off x="1403350" y="692150"/>
            <a:ext cx="6697663" cy="457200"/>
          </a:xfrm>
          <a:prstGeom prst="rect">
            <a:avLst/>
          </a:prstGeom>
          <a:noFill/>
          <a:ln w="9525">
            <a:noFill/>
            <a:miter lim="800000"/>
            <a:headEnd/>
            <a:tailEnd/>
          </a:ln>
        </p:spPr>
        <p:txBody>
          <a:bodyPr>
            <a:spAutoFit/>
          </a:bodyPr>
          <a:lstStyle/>
          <a:p>
            <a:pPr>
              <a:spcBef>
                <a:spcPct val="50000"/>
              </a:spcBef>
            </a:pPr>
            <a:r>
              <a:rPr lang="en-US" altLang="zh-TW" sz="2400" b="1" i="1">
                <a:ea typeface="新細明體" pitchFamily="18" charset="-120"/>
              </a:rPr>
              <a:t>FD8151V</a:t>
            </a:r>
            <a:endParaRPr lang="en-US" altLang="zh-TW" sz="1600" b="1" i="1">
              <a:ea typeface="新細明體" pitchFamily="18" charset="-120"/>
            </a:endParaRPr>
          </a:p>
        </p:txBody>
      </p:sp>
      <p:pic>
        <p:nvPicPr>
          <p:cNvPr id="116741" name="Picture 4" descr="C2"/>
          <p:cNvPicPr>
            <a:picLocks noChangeAspect="1" noChangeArrowheads="1"/>
          </p:cNvPicPr>
          <p:nvPr/>
        </p:nvPicPr>
        <p:blipFill>
          <a:blip r:embed="rId3" cstate="print"/>
          <a:srcRect/>
          <a:stretch>
            <a:fillRect/>
          </a:stretch>
        </p:blipFill>
        <p:spPr bwMode="auto">
          <a:xfrm>
            <a:off x="323850" y="260350"/>
            <a:ext cx="1074738" cy="1152525"/>
          </a:xfrm>
          <a:prstGeom prst="rect">
            <a:avLst/>
          </a:prstGeom>
          <a:noFill/>
          <a:ln w="9525">
            <a:noFill/>
            <a:miter lim="800000"/>
            <a:headEnd/>
            <a:tailEnd/>
          </a:ln>
        </p:spPr>
      </p:pic>
      <p:graphicFrame>
        <p:nvGraphicFramePr>
          <p:cNvPr id="116742" name="Group 6"/>
          <p:cNvGraphicFramePr>
            <a:graphicFrameLocks noGrp="1"/>
          </p:cNvGraphicFramePr>
          <p:nvPr/>
        </p:nvGraphicFramePr>
        <p:xfrm>
          <a:off x="4643438" y="1341438"/>
          <a:ext cx="4032250" cy="5183823"/>
        </p:xfrm>
        <a:graphic>
          <a:graphicData uri="http://schemas.openxmlformats.org/drawingml/2006/table">
            <a:tbl>
              <a:tblPr/>
              <a:tblGrid>
                <a:gridCol w="1785937"/>
                <a:gridCol w="2246313"/>
              </a:tblGrid>
              <a:tr h="5222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Image sensor</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1/3” Progressive CMOS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Lens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Fixed Focal</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f = 2.8mm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Video resolution</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1280x1024 @30fps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Day/Night</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IR LED</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5 Meters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Audio capability</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Built-in Microphone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Local storage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Micro SD/SDHC/SDXC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PoE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Value-added features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ePTZ</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Vandal-proof</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Ultra-mini size</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Supreme Night Visibility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16774" name="Picture 38"/>
          <p:cNvPicPr>
            <a:picLocks noChangeAspect="1" noChangeArrowheads="1"/>
          </p:cNvPicPr>
          <p:nvPr/>
        </p:nvPicPr>
        <p:blipFill>
          <a:blip r:embed="rId4" cstate="print"/>
          <a:srcRect/>
          <a:stretch>
            <a:fillRect/>
          </a:stretch>
        </p:blipFill>
        <p:spPr bwMode="auto">
          <a:xfrm>
            <a:off x="939800" y="2257425"/>
            <a:ext cx="2768600" cy="2339975"/>
          </a:xfrm>
          <a:prstGeom prst="rect">
            <a:avLst/>
          </a:prstGeom>
          <a:noFill/>
          <a:ln w="9525">
            <a:noFill/>
            <a:miter lim="800000"/>
            <a:headEnd/>
            <a:tailEnd/>
          </a:ln>
          <a:effectLst/>
        </p:spPr>
      </p:pic>
      <p:sp>
        <p:nvSpPr>
          <p:cNvPr id="116775" name="Text Box 39"/>
          <p:cNvSpPr txBox="1">
            <a:spLocks noChangeArrowheads="1"/>
          </p:cNvSpPr>
          <p:nvPr/>
        </p:nvSpPr>
        <p:spPr bwMode="auto">
          <a:xfrm>
            <a:off x="2003425" y="1196975"/>
            <a:ext cx="2568575" cy="457200"/>
          </a:xfrm>
          <a:prstGeom prst="rect">
            <a:avLst/>
          </a:prstGeom>
          <a:noFill/>
          <a:ln w="9525">
            <a:noFill/>
            <a:miter lim="800000"/>
            <a:headEnd/>
            <a:tailEnd/>
          </a:ln>
          <a:effectLst/>
        </p:spPr>
        <p:txBody>
          <a:bodyPr>
            <a:spAutoFit/>
          </a:bodyPr>
          <a:lstStyle/>
          <a:p>
            <a:pPr>
              <a:spcBef>
                <a:spcPct val="50000"/>
              </a:spcBef>
            </a:pPr>
            <a:r>
              <a:rPr lang="en-US" altLang="zh-TW" sz="1200">
                <a:solidFill>
                  <a:schemeClr val="tx1"/>
                </a:solidFill>
                <a:latin typeface="Calibri" pitchFamily="34" charset="0"/>
              </a:rPr>
              <a:t>1.3-Megapixel </a:t>
            </a:r>
            <a:br>
              <a:rPr lang="en-US" altLang="zh-TW" sz="1200">
                <a:solidFill>
                  <a:schemeClr val="tx1"/>
                </a:solidFill>
                <a:latin typeface="Calibri" pitchFamily="34" charset="0"/>
              </a:rPr>
            </a:br>
            <a:r>
              <a:rPr lang="en-US" altLang="zh-TW" sz="1200">
                <a:solidFill>
                  <a:schemeClr val="tx1"/>
                </a:solidFill>
                <a:latin typeface="Calibri" pitchFamily="34" charset="0"/>
              </a:rPr>
              <a:t>Rugged Mini-dome</a:t>
            </a:r>
          </a:p>
        </p:txBody>
      </p:sp>
      <p:pic>
        <p:nvPicPr>
          <p:cNvPr id="116776" name="Picture 40" descr="V&amp;C SERIES-01"/>
          <p:cNvPicPr>
            <a:picLocks noChangeAspect="1" noChangeArrowheads="1"/>
          </p:cNvPicPr>
          <p:nvPr/>
        </p:nvPicPr>
        <p:blipFill>
          <a:blip r:embed="rId5" cstate="print"/>
          <a:srcRect/>
          <a:stretch>
            <a:fillRect/>
          </a:stretch>
        </p:blipFill>
        <p:spPr bwMode="auto">
          <a:xfrm>
            <a:off x="179388" y="5865813"/>
            <a:ext cx="2879725" cy="765175"/>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62" name="Picture 102"/>
          <p:cNvPicPr>
            <a:picLocks noChangeAspect="1" noChangeArrowheads="1"/>
          </p:cNvPicPr>
          <p:nvPr/>
        </p:nvPicPr>
        <p:blipFill>
          <a:blip r:embed="rId3" cstate="print"/>
          <a:srcRect/>
          <a:stretch>
            <a:fillRect/>
          </a:stretch>
        </p:blipFill>
        <p:spPr bwMode="auto">
          <a:xfrm>
            <a:off x="1111250" y="2298700"/>
            <a:ext cx="2087563" cy="1670050"/>
          </a:xfrm>
          <a:prstGeom prst="rect">
            <a:avLst/>
          </a:prstGeom>
          <a:noFill/>
          <a:ln w="9525">
            <a:noFill/>
            <a:miter lim="800000"/>
            <a:headEnd/>
            <a:tailEnd/>
          </a:ln>
          <a:effectLst/>
        </p:spPr>
      </p:pic>
      <p:sp>
        <p:nvSpPr>
          <p:cNvPr id="66636" name="Rectangle 3"/>
          <p:cNvSpPr>
            <a:spLocks noChangeArrowheads="1"/>
          </p:cNvSpPr>
          <p:nvPr/>
        </p:nvSpPr>
        <p:spPr bwMode="auto">
          <a:xfrm>
            <a:off x="0" y="620713"/>
            <a:ext cx="6962775" cy="576262"/>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66562" name="Rectangle 3"/>
          <p:cNvSpPr>
            <a:spLocks noChangeArrowheads="1"/>
          </p:cNvSpPr>
          <p:nvPr/>
        </p:nvSpPr>
        <p:spPr bwMode="auto">
          <a:xfrm>
            <a:off x="0" y="620713"/>
            <a:ext cx="9144000" cy="576262"/>
          </a:xfrm>
          <a:prstGeom prst="rect">
            <a:avLst/>
          </a:prstGeom>
          <a:no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66563" name="Text Box 3"/>
          <p:cNvSpPr txBox="1">
            <a:spLocks noChangeArrowheads="1"/>
          </p:cNvSpPr>
          <p:nvPr/>
        </p:nvSpPr>
        <p:spPr bwMode="auto">
          <a:xfrm>
            <a:off x="1403350" y="692150"/>
            <a:ext cx="6697663" cy="457200"/>
          </a:xfrm>
          <a:prstGeom prst="rect">
            <a:avLst/>
          </a:prstGeom>
          <a:noFill/>
          <a:ln w="9525">
            <a:noFill/>
            <a:miter lim="800000"/>
            <a:headEnd/>
            <a:tailEnd/>
          </a:ln>
        </p:spPr>
        <p:txBody>
          <a:bodyPr>
            <a:spAutoFit/>
          </a:bodyPr>
          <a:lstStyle/>
          <a:p>
            <a:pPr>
              <a:spcBef>
                <a:spcPct val="50000"/>
              </a:spcBef>
            </a:pPr>
            <a:r>
              <a:rPr lang="en-US" altLang="zh-TW" sz="2400" b="1" i="1">
                <a:ea typeface="新細明體" pitchFamily="18" charset="-120"/>
              </a:rPr>
              <a:t>IP8152</a:t>
            </a:r>
            <a:endParaRPr lang="en-US" altLang="zh-TW" sz="1600" b="1" i="1">
              <a:ea typeface="新細明體" pitchFamily="18" charset="-120"/>
            </a:endParaRPr>
          </a:p>
        </p:txBody>
      </p:sp>
      <p:pic>
        <p:nvPicPr>
          <p:cNvPr id="66564" name="Picture 4" descr="C2"/>
          <p:cNvPicPr>
            <a:picLocks noChangeAspect="1" noChangeArrowheads="1"/>
          </p:cNvPicPr>
          <p:nvPr/>
        </p:nvPicPr>
        <p:blipFill>
          <a:blip r:embed="rId4" cstate="print"/>
          <a:srcRect/>
          <a:stretch>
            <a:fillRect/>
          </a:stretch>
        </p:blipFill>
        <p:spPr bwMode="auto">
          <a:xfrm>
            <a:off x="323850" y="260350"/>
            <a:ext cx="1074738" cy="1152525"/>
          </a:xfrm>
          <a:prstGeom prst="rect">
            <a:avLst/>
          </a:prstGeom>
          <a:noFill/>
          <a:ln w="9525">
            <a:noFill/>
            <a:miter lim="800000"/>
            <a:headEnd/>
            <a:tailEnd/>
          </a:ln>
        </p:spPr>
      </p:pic>
      <p:sp>
        <p:nvSpPr>
          <p:cNvPr id="66598" name="Text Box 38"/>
          <p:cNvSpPr txBox="1">
            <a:spLocks noChangeArrowheads="1"/>
          </p:cNvSpPr>
          <p:nvPr/>
        </p:nvSpPr>
        <p:spPr bwMode="auto">
          <a:xfrm>
            <a:off x="1273175" y="4046538"/>
            <a:ext cx="1951038" cy="274637"/>
          </a:xfrm>
          <a:prstGeom prst="rect">
            <a:avLst/>
          </a:prstGeom>
          <a:noFill/>
          <a:ln w="9525">
            <a:noFill/>
            <a:miter lim="800000"/>
            <a:headEnd/>
            <a:tailEnd/>
          </a:ln>
          <a:effectLst/>
        </p:spPr>
        <p:txBody>
          <a:bodyPr>
            <a:spAutoFit/>
          </a:bodyPr>
          <a:lstStyle/>
          <a:p>
            <a:pPr>
              <a:spcBef>
                <a:spcPct val="50000"/>
              </a:spcBef>
            </a:pPr>
            <a:r>
              <a:rPr lang="en-US" altLang="zh-TW" sz="1200">
                <a:solidFill>
                  <a:srgbClr val="FF0000"/>
                </a:solidFill>
                <a:latin typeface="Verdana" pitchFamily="34" charset="0"/>
              </a:rPr>
              <a:t>&lt;Reference Picture&gt;</a:t>
            </a:r>
          </a:p>
        </p:txBody>
      </p:sp>
      <p:graphicFrame>
        <p:nvGraphicFramePr>
          <p:cNvPr id="66668" name="Group 108"/>
          <p:cNvGraphicFramePr>
            <a:graphicFrameLocks noGrp="1"/>
          </p:cNvGraphicFramePr>
          <p:nvPr/>
        </p:nvGraphicFramePr>
        <p:xfrm>
          <a:off x="4643438" y="1557338"/>
          <a:ext cx="4032250" cy="4443413"/>
        </p:xfrm>
        <a:graphic>
          <a:graphicData uri="http://schemas.openxmlformats.org/drawingml/2006/table">
            <a:tbl>
              <a:tblPr/>
              <a:tblGrid>
                <a:gridCol w="1785937"/>
                <a:gridCol w="2246313"/>
              </a:tblGrid>
              <a:tr h="5222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Image sensor</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1/3” Progressive CMOS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Lens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Vari-focal</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Auto-iris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Video resolution</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30fps @ 1280x1024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Day/Night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Audio capability</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Line-in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Local storage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MicroSD/SDHC/SDXC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PoE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Value-added features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Ultra-mini size</a:t>
                      </a:r>
                      <a:b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b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 Supreme Night Visibility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6635" name="Text Box 75"/>
          <p:cNvSpPr txBox="1">
            <a:spLocks noChangeArrowheads="1"/>
          </p:cNvSpPr>
          <p:nvPr/>
        </p:nvSpPr>
        <p:spPr bwMode="auto">
          <a:xfrm>
            <a:off x="2003425" y="1196975"/>
            <a:ext cx="2568575" cy="457200"/>
          </a:xfrm>
          <a:prstGeom prst="rect">
            <a:avLst/>
          </a:prstGeom>
          <a:noFill/>
          <a:ln w="9525">
            <a:noFill/>
            <a:miter lim="800000"/>
            <a:headEnd/>
            <a:tailEnd/>
          </a:ln>
          <a:effectLst/>
        </p:spPr>
        <p:txBody>
          <a:bodyPr>
            <a:spAutoFit/>
          </a:bodyPr>
          <a:lstStyle/>
          <a:p>
            <a:pPr>
              <a:spcBef>
                <a:spcPct val="50000"/>
              </a:spcBef>
            </a:pPr>
            <a:r>
              <a:rPr lang="en-US" altLang="zh-TW" sz="1200">
                <a:solidFill>
                  <a:schemeClr val="tx1"/>
                </a:solidFill>
                <a:latin typeface="Calibri" pitchFamily="34" charset="0"/>
              </a:rPr>
              <a:t>1.3-Megapixel </a:t>
            </a:r>
            <a:br>
              <a:rPr lang="en-US" altLang="zh-TW" sz="1200">
                <a:solidFill>
                  <a:schemeClr val="tx1"/>
                </a:solidFill>
                <a:latin typeface="Calibri" pitchFamily="34" charset="0"/>
              </a:rPr>
            </a:br>
            <a:r>
              <a:rPr lang="en-US" altLang="zh-TW" sz="1200">
                <a:solidFill>
                  <a:schemeClr val="tx1"/>
                </a:solidFill>
                <a:latin typeface="Calibri" pitchFamily="34" charset="0"/>
              </a:rPr>
              <a:t>Mini-box Camera</a:t>
            </a:r>
          </a:p>
        </p:txBody>
      </p:sp>
      <p:pic>
        <p:nvPicPr>
          <p:cNvPr id="66639" name="Picture 79" descr="V&amp;C SERIES-01"/>
          <p:cNvPicPr>
            <a:picLocks noChangeAspect="1" noChangeArrowheads="1"/>
          </p:cNvPicPr>
          <p:nvPr/>
        </p:nvPicPr>
        <p:blipFill>
          <a:blip r:embed="rId5" cstate="print"/>
          <a:srcRect/>
          <a:stretch>
            <a:fillRect/>
          </a:stretch>
        </p:blipFill>
        <p:spPr bwMode="auto">
          <a:xfrm>
            <a:off x="179388" y="5865813"/>
            <a:ext cx="2879725" cy="765175"/>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49" name="Rectangle 3"/>
          <p:cNvSpPr>
            <a:spLocks noChangeArrowheads="1"/>
          </p:cNvSpPr>
          <p:nvPr/>
        </p:nvSpPr>
        <p:spPr bwMode="auto">
          <a:xfrm>
            <a:off x="0" y="620713"/>
            <a:ext cx="6962775" cy="576262"/>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72706" name="Rectangle 3"/>
          <p:cNvSpPr>
            <a:spLocks noChangeArrowheads="1"/>
          </p:cNvSpPr>
          <p:nvPr/>
        </p:nvSpPr>
        <p:spPr bwMode="auto">
          <a:xfrm>
            <a:off x="0" y="620713"/>
            <a:ext cx="9144000" cy="576262"/>
          </a:xfrm>
          <a:prstGeom prst="rect">
            <a:avLst/>
          </a:prstGeom>
          <a:no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72707" name="Text Box 3"/>
          <p:cNvSpPr txBox="1">
            <a:spLocks noChangeArrowheads="1"/>
          </p:cNvSpPr>
          <p:nvPr/>
        </p:nvSpPr>
        <p:spPr bwMode="auto">
          <a:xfrm>
            <a:off x="1403350" y="568325"/>
            <a:ext cx="6697663" cy="641350"/>
          </a:xfrm>
          <a:prstGeom prst="rect">
            <a:avLst/>
          </a:prstGeom>
          <a:noFill/>
          <a:ln w="9525">
            <a:noFill/>
            <a:miter lim="800000"/>
            <a:headEnd/>
            <a:tailEnd/>
          </a:ln>
        </p:spPr>
        <p:txBody>
          <a:bodyPr>
            <a:spAutoFit/>
          </a:bodyPr>
          <a:lstStyle/>
          <a:p>
            <a:pPr>
              <a:spcBef>
                <a:spcPct val="50000"/>
              </a:spcBef>
            </a:pPr>
            <a:r>
              <a:rPr lang="en-US" altLang="zh-TW" sz="1800" b="1" i="1">
                <a:ea typeface="新細明體" pitchFamily="18" charset="-120"/>
              </a:rPr>
              <a:t>IP8130 / IP8130W</a:t>
            </a:r>
            <a:br>
              <a:rPr lang="en-US" altLang="zh-TW" sz="1800" b="1" i="1">
                <a:ea typeface="新細明體" pitchFamily="18" charset="-120"/>
              </a:rPr>
            </a:br>
            <a:r>
              <a:rPr lang="en-US" altLang="zh-TW" sz="1800" b="1" i="1">
                <a:ea typeface="新細明體" pitchFamily="18" charset="-120"/>
              </a:rPr>
              <a:t>IP8131 / IP8131W</a:t>
            </a:r>
            <a:endParaRPr lang="zh-TW" altLang="en-US" sz="1200" b="1" i="1">
              <a:ea typeface="新細明體" pitchFamily="18" charset="-120"/>
            </a:endParaRPr>
          </a:p>
        </p:txBody>
      </p:sp>
      <p:pic>
        <p:nvPicPr>
          <p:cNvPr id="72708" name="Picture 4" descr="C2"/>
          <p:cNvPicPr>
            <a:picLocks noChangeAspect="1" noChangeArrowheads="1"/>
          </p:cNvPicPr>
          <p:nvPr/>
        </p:nvPicPr>
        <p:blipFill>
          <a:blip r:embed="rId3" cstate="print"/>
          <a:srcRect/>
          <a:stretch>
            <a:fillRect/>
          </a:stretch>
        </p:blipFill>
        <p:spPr bwMode="auto">
          <a:xfrm>
            <a:off x="323850" y="260350"/>
            <a:ext cx="1074738" cy="1152525"/>
          </a:xfrm>
          <a:prstGeom prst="rect">
            <a:avLst/>
          </a:prstGeom>
          <a:noFill/>
          <a:ln w="9525">
            <a:noFill/>
            <a:miter lim="800000"/>
            <a:headEnd/>
            <a:tailEnd/>
          </a:ln>
        </p:spPr>
      </p:pic>
      <p:graphicFrame>
        <p:nvGraphicFramePr>
          <p:cNvPr id="72797" name="Group 93"/>
          <p:cNvGraphicFramePr>
            <a:graphicFrameLocks noGrp="1"/>
          </p:cNvGraphicFramePr>
          <p:nvPr/>
        </p:nvGraphicFramePr>
        <p:xfrm>
          <a:off x="4572000" y="1484313"/>
          <a:ext cx="4392613" cy="4960938"/>
        </p:xfrm>
        <a:graphic>
          <a:graphicData uri="http://schemas.openxmlformats.org/drawingml/2006/table">
            <a:tbl>
              <a:tblPr/>
              <a:tblGrid>
                <a:gridCol w="1655763"/>
                <a:gridCol w="2736850"/>
              </a:tblGrid>
              <a:tr h="52228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Image sensor</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1/4” Progressive CMOS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Lens</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Fixed-focal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Video resolution</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30fps @ 1280x800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Day/Night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新細明體" pitchFamily="18" charset="-120"/>
                          <a:cs typeface="Arial" pitchFamily="34" charset="0"/>
                        </a:rPr>
                        <a:t>Yes (IP8131/31W)</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IR LED</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8 Meters (IP8131/31W)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Audio capability</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Built-in microphone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Local storage</a:t>
                      </a:r>
                      <a:endParaRPr kumimoji="1" lang="en-US" altLang="zh-TW" sz="1200" b="0"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SD/SDHC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PoE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Yes (IP8130)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Value-added features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E9FC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1200" b="1" i="0" u="none" strike="noStrike" cap="none" normalizeH="0" baseline="0" smtClean="0">
                          <a:ln>
                            <a:noFill/>
                          </a:ln>
                          <a:solidFill>
                            <a:schemeClr val="tx1"/>
                          </a:solidFill>
                          <a:effectLst/>
                          <a:latin typeface="Arial" pitchFamily="34" charset="0"/>
                          <a:ea typeface="SimHei" pitchFamily="2" charset="-122"/>
                        </a:rPr>
                        <a:t>802.11b/g/n Wifi (IP8130/31W)</a:t>
                      </a:r>
                      <a:br>
                        <a:rPr kumimoji="1" lang="en-US" altLang="zh-TW" sz="1200" b="1" i="0" u="none" strike="noStrike" cap="none" normalizeH="0" baseline="0" smtClean="0">
                          <a:ln>
                            <a:noFill/>
                          </a:ln>
                          <a:solidFill>
                            <a:schemeClr val="tx1"/>
                          </a:solidFill>
                          <a:effectLst/>
                          <a:latin typeface="Arial" pitchFamily="34" charset="0"/>
                          <a:ea typeface="SimHei" pitchFamily="2" charset="-122"/>
                        </a:rPr>
                      </a:br>
                      <a:r>
                        <a:rPr kumimoji="1" lang="en-US" altLang="zh-TW" sz="1200" b="1" i="0" u="none" strike="noStrike" cap="none" normalizeH="0" baseline="0" smtClean="0">
                          <a:ln>
                            <a:noFill/>
                          </a:ln>
                          <a:solidFill>
                            <a:schemeClr val="tx1"/>
                          </a:solidFill>
                          <a:effectLst/>
                          <a:latin typeface="Arial" pitchFamily="34" charset="0"/>
                          <a:ea typeface="SimHei" pitchFamily="2" charset="-122"/>
                        </a:rPr>
                        <a:t>WPS for easy setup (IP8130/31W)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2743" name="Text Box 39"/>
          <p:cNvSpPr txBox="1">
            <a:spLocks noChangeArrowheads="1"/>
          </p:cNvSpPr>
          <p:nvPr/>
        </p:nvSpPr>
        <p:spPr bwMode="auto">
          <a:xfrm>
            <a:off x="1722438" y="5059363"/>
            <a:ext cx="1638300" cy="274637"/>
          </a:xfrm>
          <a:prstGeom prst="rect">
            <a:avLst/>
          </a:prstGeom>
          <a:noFill/>
          <a:ln w="9525">
            <a:noFill/>
            <a:miter lim="800000"/>
            <a:headEnd/>
            <a:tailEnd/>
          </a:ln>
          <a:effectLst/>
        </p:spPr>
        <p:txBody>
          <a:bodyPr>
            <a:spAutoFit/>
          </a:bodyPr>
          <a:lstStyle/>
          <a:p>
            <a:pPr>
              <a:spcBef>
                <a:spcPct val="50000"/>
              </a:spcBef>
            </a:pPr>
            <a:r>
              <a:rPr lang="en-US" altLang="zh-TW" sz="1200">
                <a:solidFill>
                  <a:srgbClr val="FF0000"/>
                </a:solidFill>
                <a:latin typeface="Verdana" pitchFamily="34" charset="0"/>
              </a:rPr>
              <a:t>Reference Picture</a:t>
            </a:r>
          </a:p>
        </p:txBody>
      </p:sp>
      <p:sp>
        <p:nvSpPr>
          <p:cNvPr id="72748" name="Text Box 44"/>
          <p:cNvSpPr txBox="1">
            <a:spLocks noChangeArrowheads="1"/>
          </p:cNvSpPr>
          <p:nvPr/>
        </p:nvSpPr>
        <p:spPr bwMode="auto">
          <a:xfrm>
            <a:off x="2003425" y="1196975"/>
            <a:ext cx="2568575" cy="457200"/>
          </a:xfrm>
          <a:prstGeom prst="rect">
            <a:avLst/>
          </a:prstGeom>
          <a:noFill/>
          <a:ln w="9525">
            <a:noFill/>
            <a:miter lim="800000"/>
            <a:headEnd/>
            <a:tailEnd/>
          </a:ln>
          <a:effectLst/>
        </p:spPr>
        <p:txBody>
          <a:bodyPr>
            <a:spAutoFit/>
          </a:bodyPr>
          <a:lstStyle/>
          <a:p>
            <a:pPr>
              <a:spcBef>
                <a:spcPct val="50000"/>
              </a:spcBef>
            </a:pPr>
            <a:r>
              <a:rPr lang="en-US" altLang="zh-TW" sz="1200">
                <a:solidFill>
                  <a:schemeClr val="tx1"/>
                </a:solidFill>
                <a:latin typeface="Calibri" pitchFamily="34" charset="0"/>
              </a:rPr>
              <a:t>1-Megapixel </a:t>
            </a:r>
            <a:br>
              <a:rPr lang="en-US" altLang="zh-TW" sz="1200">
                <a:solidFill>
                  <a:schemeClr val="tx1"/>
                </a:solidFill>
                <a:latin typeface="Calibri" pitchFamily="34" charset="0"/>
              </a:rPr>
            </a:br>
            <a:r>
              <a:rPr lang="en-US" altLang="zh-TW" sz="1200">
                <a:solidFill>
                  <a:schemeClr val="tx1"/>
                </a:solidFill>
                <a:latin typeface="Calibri" pitchFamily="34" charset="0"/>
              </a:rPr>
              <a:t>Cube Camera</a:t>
            </a:r>
          </a:p>
        </p:txBody>
      </p:sp>
      <p:pic>
        <p:nvPicPr>
          <p:cNvPr id="72754" name="Picture 50" descr="IP8336W"/>
          <p:cNvPicPr>
            <a:picLocks noChangeAspect="1" noChangeArrowheads="1"/>
          </p:cNvPicPr>
          <p:nvPr/>
        </p:nvPicPr>
        <p:blipFill>
          <a:blip r:embed="rId4" cstate="print"/>
          <a:srcRect/>
          <a:stretch>
            <a:fillRect/>
          </a:stretch>
        </p:blipFill>
        <p:spPr bwMode="auto">
          <a:xfrm>
            <a:off x="1295400" y="1965325"/>
            <a:ext cx="2428875" cy="3149600"/>
          </a:xfrm>
          <a:prstGeom prst="rect">
            <a:avLst/>
          </a:prstGeom>
          <a:noFill/>
        </p:spPr>
      </p:pic>
      <p:pic>
        <p:nvPicPr>
          <p:cNvPr id="72755" name="Picture 51" descr="V&amp;C SERIES-02"/>
          <p:cNvPicPr>
            <a:picLocks noChangeAspect="1" noChangeArrowheads="1"/>
          </p:cNvPicPr>
          <p:nvPr/>
        </p:nvPicPr>
        <p:blipFill>
          <a:blip r:embed="rId5" cstate="print"/>
          <a:srcRect/>
          <a:stretch>
            <a:fillRect/>
          </a:stretch>
        </p:blipFill>
        <p:spPr bwMode="auto">
          <a:xfrm>
            <a:off x="179388" y="5767388"/>
            <a:ext cx="2836862" cy="757237"/>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0" y="1341438"/>
            <a:ext cx="9144000" cy="3959225"/>
          </a:xfrm>
          <a:prstGeom prst="rect">
            <a:avLst/>
          </a:prstGeom>
          <a:solidFill>
            <a:srgbClr val="5893D4"/>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pic>
        <p:nvPicPr>
          <p:cNvPr id="32771" name="Picture 2" descr="THANK YOU-3"/>
          <p:cNvPicPr>
            <a:picLocks noChangeAspect="1" noChangeArrowheads="1"/>
          </p:cNvPicPr>
          <p:nvPr/>
        </p:nvPicPr>
        <p:blipFill>
          <a:blip r:embed="rId3" cstate="print"/>
          <a:srcRect/>
          <a:stretch>
            <a:fillRect/>
          </a:stretch>
        </p:blipFill>
        <p:spPr bwMode="auto">
          <a:xfrm>
            <a:off x="0" y="1341438"/>
            <a:ext cx="7092950" cy="3959225"/>
          </a:xfrm>
          <a:prstGeom prst="rect">
            <a:avLst/>
          </a:prstGeom>
          <a:noFill/>
          <a:ln w="9525">
            <a:noFill/>
            <a:miter lim="800000"/>
            <a:headEnd/>
            <a:tailEnd/>
          </a:ln>
        </p:spPr>
      </p:pic>
      <p:sp>
        <p:nvSpPr>
          <p:cNvPr id="229379" name="Rectangle 3"/>
          <p:cNvSpPr>
            <a:spLocks noChangeArrowheads="1"/>
          </p:cNvSpPr>
          <p:nvPr/>
        </p:nvSpPr>
        <p:spPr bwMode="auto">
          <a:xfrm>
            <a:off x="685800" y="4335463"/>
            <a:ext cx="7772400" cy="1219200"/>
          </a:xfrm>
          <a:prstGeom prst="rect">
            <a:avLst/>
          </a:prstGeom>
          <a:noFill/>
          <a:ln w="9525">
            <a:noFill/>
            <a:miter lim="800000"/>
            <a:headEnd/>
            <a:tailEnd/>
          </a:ln>
          <a:effectLst/>
        </p:spPr>
        <p:txBody>
          <a:bodyPr anchor="b"/>
          <a:lstStyle/>
          <a:p>
            <a:pPr algn="ctr">
              <a:defRPr/>
            </a:pPr>
            <a:endParaRPr lang="zh-TW" altLang="zh-TW" b="1">
              <a:solidFill>
                <a:schemeClr val="accent2"/>
              </a:solidFill>
              <a:effectLst>
                <a:outerShdw blurRad="38100" dist="38100" dir="2700000" algn="tl">
                  <a:srgbClr val="C0C0C0"/>
                </a:outerShdw>
              </a:effectLst>
              <a:latin typeface="Arial" charset="0"/>
              <a:ea typeface="Taipei" charset="-120"/>
            </a:endParaRPr>
          </a:p>
        </p:txBody>
      </p:sp>
      <p:sp>
        <p:nvSpPr>
          <p:cNvPr id="32773" name="Text Box 3"/>
          <p:cNvSpPr txBox="1">
            <a:spLocks noChangeArrowheads="1"/>
          </p:cNvSpPr>
          <p:nvPr/>
        </p:nvSpPr>
        <p:spPr bwMode="auto">
          <a:xfrm>
            <a:off x="7308850" y="4797425"/>
            <a:ext cx="1587500" cy="519113"/>
          </a:xfrm>
          <a:prstGeom prst="rect">
            <a:avLst/>
          </a:prstGeom>
          <a:noFill/>
          <a:ln w="9525">
            <a:noFill/>
            <a:miter lim="800000"/>
            <a:headEnd/>
            <a:tailEnd/>
          </a:ln>
        </p:spPr>
        <p:txBody>
          <a:bodyPr wrap="none">
            <a:spAutoFit/>
          </a:bodyPr>
          <a:lstStyle/>
          <a:p>
            <a:r>
              <a:rPr lang="en-US" altLang="zh-TW" sz="2800" b="1" i="1">
                <a:ea typeface="Taipei"/>
                <a:cs typeface="Taipei"/>
              </a:rPr>
              <a:t>The End</a:t>
            </a:r>
            <a:endParaRPr lang="en-US" altLang="zh-TW" sz="2800" b="1"/>
          </a:p>
        </p:txBody>
      </p:sp>
      <p:sp>
        <p:nvSpPr>
          <p:cNvPr id="32774" name="Text Box 4"/>
          <p:cNvSpPr txBox="1">
            <a:spLocks noChangeArrowheads="1"/>
          </p:cNvSpPr>
          <p:nvPr/>
        </p:nvSpPr>
        <p:spPr bwMode="auto">
          <a:xfrm>
            <a:off x="539750" y="1557338"/>
            <a:ext cx="5184775" cy="1250950"/>
          </a:xfrm>
          <a:prstGeom prst="rect">
            <a:avLst/>
          </a:prstGeom>
          <a:noFill/>
          <a:ln w="9525">
            <a:noFill/>
            <a:miter lim="800000"/>
            <a:headEnd/>
            <a:tailEnd/>
          </a:ln>
        </p:spPr>
        <p:txBody>
          <a:bodyPr>
            <a:spAutoFit/>
          </a:bodyPr>
          <a:lstStyle/>
          <a:p>
            <a:r>
              <a:rPr lang="en-US" altLang="zh-TW" b="1" i="1">
                <a:ea typeface="SimSun" pitchFamily="2" charset="-122"/>
              </a:rPr>
              <a:t>Thank you</a:t>
            </a:r>
            <a:endParaRPr lang="en-US" altLang="zh-TW">
              <a:ea typeface="SimSun" pitchFamily="2" charset="-122"/>
            </a:endParaRPr>
          </a:p>
          <a:p>
            <a:r>
              <a:rPr lang="en-US" altLang="zh-TW" sz="2800">
                <a:ea typeface="SimSun" pitchFamily="2" charset="-122"/>
              </a:rPr>
              <a:t>             </a:t>
            </a:r>
            <a:r>
              <a:rPr lang="en-US" altLang="zh-TW" sz="3600" i="1">
                <a:ea typeface="SimSun" pitchFamily="2" charset="-122"/>
              </a:rPr>
              <a:t>for your attention</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圓餅"/>
          <p:cNvPicPr>
            <a:picLocks noChangeAspect="1" noChangeArrowheads="1"/>
          </p:cNvPicPr>
          <p:nvPr/>
        </p:nvPicPr>
        <p:blipFill>
          <a:blip r:embed="rId3" cstate="screen"/>
          <a:srcRect/>
          <a:stretch>
            <a:fillRect/>
          </a:stretch>
        </p:blipFill>
        <p:spPr bwMode="auto">
          <a:xfrm>
            <a:off x="2797175" y="1581150"/>
            <a:ext cx="4259263" cy="4259263"/>
          </a:xfrm>
          <a:prstGeom prst="rect">
            <a:avLst/>
          </a:prstGeom>
          <a:noFill/>
          <a:ln w="9525">
            <a:noFill/>
            <a:miter lim="800000"/>
            <a:headEnd/>
            <a:tailEnd/>
          </a:ln>
        </p:spPr>
      </p:pic>
      <p:sp>
        <p:nvSpPr>
          <p:cNvPr id="65538" name="Text Box 3"/>
          <p:cNvSpPr txBox="1">
            <a:spLocks noChangeArrowheads="1"/>
          </p:cNvSpPr>
          <p:nvPr/>
        </p:nvSpPr>
        <p:spPr bwMode="auto">
          <a:xfrm>
            <a:off x="4932363" y="2420938"/>
            <a:ext cx="1358900" cy="338137"/>
          </a:xfrm>
          <a:prstGeom prst="rect">
            <a:avLst/>
          </a:prstGeom>
          <a:noFill/>
          <a:ln w="9525">
            <a:noFill/>
            <a:miter lim="800000"/>
            <a:headEnd/>
            <a:tailEnd/>
          </a:ln>
        </p:spPr>
        <p:txBody>
          <a:bodyPr wrap="none">
            <a:spAutoFit/>
          </a:bodyPr>
          <a:lstStyle/>
          <a:p>
            <a:r>
              <a:rPr lang="en-US" altLang="zh-TW" sz="1600" b="1">
                <a:solidFill>
                  <a:srgbClr val="0070C0"/>
                </a:solidFill>
                <a:ea typeface="微軟正黑體" pitchFamily="34" charset="-120"/>
                <a:cs typeface="Arial" charset="0"/>
              </a:rPr>
              <a:t>E-Marketing</a:t>
            </a:r>
            <a:endParaRPr lang="zh-TW" altLang="en-US" sz="1600" b="1">
              <a:solidFill>
                <a:srgbClr val="0070C0"/>
              </a:solidFill>
              <a:ea typeface="微軟正黑體" pitchFamily="34" charset="-120"/>
              <a:cs typeface="Arial" charset="0"/>
            </a:endParaRPr>
          </a:p>
        </p:txBody>
      </p:sp>
      <p:sp>
        <p:nvSpPr>
          <p:cNvPr id="65539" name="Text Box 4"/>
          <p:cNvSpPr txBox="1">
            <a:spLocks noChangeArrowheads="1"/>
          </p:cNvSpPr>
          <p:nvPr/>
        </p:nvSpPr>
        <p:spPr bwMode="auto">
          <a:xfrm>
            <a:off x="5262563" y="3348038"/>
            <a:ext cx="1154112" cy="584200"/>
          </a:xfrm>
          <a:prstGeom prst="rect">
            <a:avLst/>
          </a:prstGeom>
          <a:noFill/>
          <a:ln w="9525">
            <a:noFill/>
            <a:miter lim="800000"/>
            <a:headEnd/>
            <a:tailEnd/>
          </a:ln>
        </p:spPr>
        <p:txBody>
          <a:bodyPr wrap="none">
            <a:spAutoFit/>
          </a:bodyPr>
          <a:lstStyle/>
          <a:p>
            <a:pPr algn="ctr"/>
            <a:r>
              <a:rPr lang="en-US" altLang="zh-TW" sz="1600" b="1">
                <a:solidFill>
                  <a:srgbClr val="0070C0"/>
                </a:solidFill>
                <a:ea typeface="微軟正黑體" pitchFamily="34" charset="-120"/>
                <a:cs typeface="Arial" charset="0"/>
              </a:rPr>
              <a:t>Marketing</a:t>
            </a:r>
          </a:p>
          <a:p>
            <a:pPr algn="ctr"/>
            <a:r>
              <a:rPr lang="en-US" altLang="zh-TW" sz="1600" b="1">
                <a:solidFill>
                  <a:srgbClr val="0070C0"/>
                </a:solidFill>
                <a:ea typeface="微軟正黑體" pitchFamily="34" charset="-120"/>
                <a:cs typeface="Arial" charset="0"/>
              </a:rPr>
              <a:t>Material</a:t>
            </a:r>
            <a:endParaRPr lang="zh-TW" altLang="en-US" sz="1600" b="1">
              <a:solidFill>
                <a:srgbClr val="0070C0"/>
              </a:solidFill>
              <a:ea typeface="微軟正黑體" pitchFamily="34" charset="-120"/>
              <a:cs typeface="Arial" charset="0"/>
            </a:endParaRPr>
          </a:p>
        </p:txBody>
      </p:sp>
      <p:sp>
        <p:nvSpPr>
          <p:cNvPr id="65540" name="Text Box 5"/>
          <p:cNvSpPr txBox="1">
            <a:spLocks noChangeArrowheads="1"/>
          </p:cNvSpPr>
          <p:nvPr/>
        </p:nvSpPr>
        <p:spPr bwMode="auto">
          <a:xfrm>
            <a:off x="5035550" y="4106863"/>
            <a:ext cx="844550" cy="584200"/>
          </a:xfrm>
          <a:prstGeom prst="rect">
            <a:avLst/>
          </a:prstGeom>
          <a:noFill/>
          <a:ln w="9525">
            <a:noFill/>
            <a:miter lim="800000"/>
            <a:headEnd/>
            <a:tailEnd/>
          </a:ln>
        </p:spPr>
        <p:txBody>
          <a:bodyPr wrap="none">
            <a:spAutoFit/>
          </a:bodyPr>
          <a:lstStyle/>
          <a:p>
            <a:r>
              <a:rPr lang="en-US" altLang="zh-TW" sz="1600" b="1">
                <a:solidFill>
                  <a:srgbClr val="0070C0"/>
                </a:solidFill>
                <a:ea typeface="微軟正黑體" pitchFamily="34" charset="-120"/>
                <a:cs typeface="Arial" charset="0"/>
              </a:rPr>
              <a:t>Trade</a:t>
            </a:r>
          </a:p>
          <a:p>
            <a:r>
              <a:rPr lang="en-US" altLang="zh-TW" sz="1600" b="1">
                <a:solidFill>
                  <a:srgbClr val="0070C0"/>
                </a:solidFill>
                <a:ea typeface="微軟正黑體" pitchFamily="34" charset="-120"/>
                <a:cs typeface="Arial" charset="0"/>
              </a:rPr>
              <a:t>Shows</a:t>
            </a:r>
            <a:endParaRPr lang="zh-TW" altLang="en-US" sz="1600" b="1">
              <a:solidFill>
                <a:srgbClr val="0070C0"/>
              </a:solidFill>
              <a:ea typeface="微軟正黑體" pitchFamily="34" charset="-120"/>
              <a:cs typeface="Arial" charset="0"/>
            </a:endParaRPr>
          </a:p>
        </p:txBody>
      </p:sp>
      <p:sp>
        <p:nvSpPr>
          <p:cNvPr id="65541" name="Text Box 6"/>
          <p:cNvSpPr txBox="1">
            <a:spLocks noChangeArrowheads="1"/>
          </p:cNvSpPr>
          <p:nvPr/>
        </p:nvSpPr>
        <p:spPr bwMode="auto">
          <a:xfrm>
            <a:off x="3960813" y="4106863"/>
            <a:ext cx="844550" cy="584200"/>
          </a:xfrm>
          <a:prstGeom prst="rect">
            <a:avLst/>
          </a:prstGeom>
          <a:noFill/>
          <a:ln w="9525">
            <a:noFill/>
            <a:miter lim="800000"/>
            <a:headEnd/>
            <a:tailEnd/>
          </a:ln>
        </p:spPr>
        <p:txBody>
          <a:bodyPr wrap="none">
            <a:spAutoFit/>
          </a:bodyPr>
          <a:lstStyle/>
          <a:p>
            <a:pPr algn="ctr"/>
            <a:r>
              <a:rPr lang="en-US" altLang="zh-TW" sz="1600" b="1">
                <a:solidFill>
                  <a:srgbClr val="0070C0"/>
                </a:solidFill>
                <a:ea typeface="微軟正黑體" pitchFamily="34" charset="-120"/>
                <a:cs typeface="Arial" charset="0"/>
              </a:rPr>
              <a:t>Road</a:t>
            </a:r>
          </a:p>
          <a:p>
            <a:pPr algn="ctr"/>
            <a:r>
              <a:rPr lang="en-US" altLang="zh-TW" sz="1600" b="1">
                <a:solidFill>
                  <a:srgbClr val="0070C0"/>
                </a:solidFill>
                <a:ea typeface="微軟正黑體" pitchFamily="34" charset="-120"/>
                <a:cs typeface="Arial" charset="0"/>
              </a:rPr>
              <a:t>Shows</a:t>
            </a:r>
            <a:endParaRPr lang="zh-TW" altLang="en-US" sz="1600" b="1">
              <a:solidFill>
                <a:srgbClr val="0070C0"/>
              </a:solidFill>
              <a:ea typeface="微軟正黑體" pitchFamily="34" charset="-120"/>
              <a:cs typeface="Arial" charset="0"/>
            </a:endParaRPr>
          </a:p>
        </p:txBody>
      </p:sp>
      <p:sp>
        <p:nvSpPr>
          <p:cNvPr id="65542" name="Text Box 7"/>
          <p:cNvSpPr txBox="1">
            <a:spLocks noChangeArrowheads="1"/>
          </p:cNvSpPr>
          <p:nvPr/>
        </p:nvSpPr>
        <p:spPr bwMode="auto">
          <a:xfrm>
            <a:off x="3660775" y="3236913"/>
            <a:ext cx="766763" cy="584200"/>
          </a:xfrm>
          <a:prstGeom prst="rect">
            <a:avLst/>
          </a:prstGeom>
          <a:noFill/>
          <a:ln w="9525">
            <a:noFill/>
            <a:miter lim="800000"/>
            <a:headEnd/>
            <a:tailEnd/>
          </a:ln>
        </p:spPr>
        <p:txBody>
          <a:bodyPr wrap="none">
            <a:spAutoFit/>
          </a:bodyPr>
          <a:lstStyle/>
          <a:p>
            <a:r>
              <a:rPr lang="en-US" altLang="zh-TW" sz="1600" b="1">
                <a:solidFill>
                  <a:srgbClr val="0070C0"/>
                </a:solidFill>
                <a:ea typeface="微軟正黑體" pitchFamily="34" charset="-120"/>
                <a:cs typeface="Arial" charset="0"/>
              </a:rPr>
              <a:t>PR/</a:t>
            </a:r>
          </a:p>
          <a:p>
            <a:r>
              <a:rPr lang="en-US" altLang="zh-TW" sz="1600" b="1">
                <a:solidFill>
                  <a:srgbClr val="0070C0"/>
                </a:solidFill>
                <a:ea typeface="微軟正黑體" pitchFamily="34" charset="-120"/>
                <a:cs typeface="Arial" charset="0"/>
              </a:rPr>
              <a:t>Media</a:t>
            </a:r>
            <a:endParaRPr lang="zh-TW" altLang="en-US" sz="1600" b="1">
              <a:solidFill>
                <a:srgbClr val="0070C0"/>
              </a:solidFill>
              <a:ea typeface="微軟正黑體" pitchFamily="34" charset="-120"/>
              <a:cs typeface="Arial" charset="0"/>
            </a:endParaRPr>
          </a:p>
        </p:txBody>
      </p:sp>
      <p:sp>
        <p:nvSpPr>
          <p:cNvPr id="65543" name="Text Box 8"/>
          <p:cNvSpPr txBox="1">
            <a:spLocks noChangeArrowheads="1"/>
          </p:cNvSpPr>
          <p:nvPr/>
        </p:nvSpPr>
        <p:spPr bwMode="auto">
          <a:xfrm>
            <a:off x="3851275" y="2395538"/>
            <a:ext cx="920750" cy="338137"/>
          </a:xfrm>
          <a:prstGeom prst="rect">
            <a:avLst/>
          </a:prstGeom>
          <a:noFill/>
          <a:ln w="9525">
            <a:noFill/>
            <a:miter lim="800000"/>
            <a:headEnd/>
            <a:tailEnd/>
          </a:ln>
        </p:spPr>
        <p:txBody>
          <a:bodyPr wrap="none">
            <a:spAutoFit/>
          </a:bodyPr>
          <a:lstStyle/>
          <a:p>
            <a:r>
              <a:rPr lang="en-US" altLang="zh-TW" sz="1600" b="1">
                <a:solidFill>
                  <a:srgbClr val="0070C0"/>
                </a:solidFill>
                <a:ea typeface="微軟正黑體" pitchFamily="34" charset="-120"/>
                <a:cs typeface="Arial" charset="0"/>
              </a:rPr>
              <a:t>Awards</a:t>
            </a:r>
            <a:endParaRPr lang="zh-TW" altLang="en-US" sz="1600" b="1">
              <a:solidFill>
                <a:srgbClr val="0070C0"/>
              </a:solidFill>
              <a:ea typeface="微軟正黑體" pitchFamily="34" charset="-120"/>
              <a:cs typeface="Arial" charset="0"/>
            </a:endParaRPr>
          </a:p>
        </p:txBody>
      </p:sp>
      <p:pic>
        <p:nvPicPr>
          <p:cNvPr id="67618" name="Picture 12" descr="Marketing Brochure"/>
          <p:cNvPicPr>
            <a:picLocks noChangeAspect="1" noChangeArrowheads="1"/>
          </p:cNvPicPr>
          <p:nvPr/>
        </p:nvPicPr>
        <p:blipFill>
          <a:blip r:embed="rId4" cstate="screen"/>
          <a:srcRect/>
          <a:stretch>
            <a:fillRect/>
          </a:stretch>
        </p:blipFill>
        <p:spPr bwMode="auto">
          <a:xfrm>
            <a:off x="5715000" y="642938"/>
            <a:ext cx="2160588" cy="1778000"/>
          </a:xfrm>
          <a:prstGeom prst="rect">
            <a:avLst/>
          </a:prstGeom>
          <a:noFill/>
          <a:ln w="9525">
            <a:noFill/>
            <a:miter lim="800000"/>
            <a:headEnd/>
            <a:tailEnd/>
          </a:ln>
        </p:spPr>
      </p:pic>
      <p:grpSp>
        <p:nvGrpSpPr>
          <p:cNvPr id="4" name="Group 18"/>
          <p:cNvGrpSpPr>
            <a:grpSpLocks/>
          </p:cNvGrpSpPr>
          <p:nvPr/>
        </p:nvGrpSpPr>
        <p:grpSpPr bwMode="auto">
          <a:xfrm>
            <a:off x="6786563" y="2786063"/>
            <a:ext cx="1951037" cy="1290637"/>
            <a:chOff x="3894" y="2523"/>
            <a:chExt cx="1229" cy="813"/>
          </a:xfrm>
        </p:grpSpPr>
        <p:pic>
          <p:nvPicPr>
            <p:cNvPr id="65568" name="Picture 20"/>
            <p:cNvPicPr>
              <a:picLocks noChangeAspect="1" noChangeArrowheads="1"/>
            </p:cNvPicPr>
            <p:nvPr/>
          </p:nvPicPr>
          <p:blipFill>
            <a:blip r:embed="rId5" cstate="screen"/>
            <a:srcRect/>
            <a:stretch>
              <a:fillRect/>
            </a:stretch>
          </p:blipFill>
          <p:spPr bwMode="auto">
            <a:xfrm rot="821480">
              <a:off x="4649" y="2659"/>
              <a:ext cx="474" cy="635"/>
            </a:xfrm>
            <a:prstGeom prst="rect">
              <a:avLst/>
            </a:prstGeom>
            <a:noFill/>
            <a:ln w="9525">
              <a:noFill/>
              <a:miter lim="800000"/>
              <a:headEnd/>
              <a:tailEnd/>
            </a:ln>
          </p:spPr>
        </p:pic>
        <p:pic>
          <p:nvPicPr>
            <p:cNvPr id="65569" name="Picture 21"/>
            <p:cNvPicPr>
              <a:picLocks noChangeAspect="1" noChangeArrowheads="1"/>
            </p:cNvPicPr>
            <p:nvPr/>
          </p:nvPicPr>
          <p:blipFill>
            <a:blip r:embed="rId6" cstate="screen"/>
            <a:srcRect/>
            <a:stretch>
              <a:fillRect/>
            </a:stretch>
          </p:blipFill>
          <p:spPr bwMode="auto">
            <a:xfrm>
              <a:off x="4195" y="2523"/>
              <a:ext cx="570" cy="742"/>
            </a:xfrm>
            <a:prstGeom prst="rect">
              <a:avLst/>
            </a:prstGeom>
            <a:noFill/>
            <a:ln w="9525">
              <a:noFill/>
              <a:miter lim="800000"/>
              <a:headEnd/>
              <a:tailEnd/>
            </a:ln>
          </p:spPr>
        </p:pic>
        <p:pic>
          <p:nvPicPr>
            <p:cNvPr id="65570" name="Picture 22"/>
            <p:cNvPicPr>
              <a:picLocks noChangeAspect="1" noChangeArrowheads="1"/>
            </p:cNvPicPr>
            <p:nvPr/>
          </p:nvPicPr>
          <p:blipFill>
            <a:blip r:embed="rId7" cstate="screen"/>
            <a:srcRect/>
            <a:stretch>
              <a:fillRect/>
            </a:stretch>
          </p:blipFill>
          <p:spPr bwMode="auto">
            <a:xfrm rot="-1047888">
              <a:off x="3894" y="2611"/>
              <a:ext cx="560" cy="725"/>
            </a:xfrm>
            <a:prstGeom prst="rect">
              <a:avLst/>
            </a:prstGeom>
            <a:noFill/>
            <a:ln w="9525">
              <a:noFill/>
              <a:miter lim="800000"/>
              <a:headEnd/>
              <a:tailEnd/>
            </a:ln>
          </p:spPr>
        </p:pic>
      </p:grpSp>
      <p:grpSp>
        <p:nvGrpSpPr>
          <p:cNvPr id="67595" name="Group 32"/>
          <p:cNvGrpSpPr>
            <a:grpSpLocks/>
          </p:cNvGrpSpPr>
          <p:nvPr/>
        </p:nvGrpSpPr>
        <p:grpSpPr bwMode="auto">
          <a:xfrm>
            <a:off x="214313" y="1428750"/>
            <a:ext cx="3298825" cy="2609850"/>
            <a:chOff x="67" y="306"/>
            <a:chExt cx="2078" cy="1644"/>
          </a:xfrm>
        </p:grpSpPr>
        <p:pic>
          <p:nvPicPr>
            <p:cNvPr id="65566" name="Picture 33"/>
            <p:cNvPicPr>
              <a:picLocks noChangeAspect="1" noChangeArrowheads="1"/>
            </p:cNvPicPr>
            <p:nvPr/>
          </p:nvPicPr>
          <p:blipFill>
            <a:blip r:embed="rId8" cstate="screen"/>
            <a:srcRect/>
            <a:stretch>
              <a:fillRect/>
            </a:stretch>
          </p:blipFill>
          <p:spPr bwMode="auto">
            <a:xfrm>
              <a:off x="67" y="306"/>
              <a:ext cx="1267" cy="1406"/>
            </a:xfrm>
            <a:prstGeom prst="rect">
              <a:avLst/>
            </a:prstGeom>
            <a:noFill/>
            <a:ln w="9525">
              <a:noFill/>
              <a:miter lim="800000"/>
              <a:headEnd/>
              <a:tailEnd/>
            </a:ln>
          </p:spPr>
        </p:pic>
        <p:pic>
          <p:nvPicPr>
            <p:cNvPr id="65567" name="Picture 34"/>
            <p:cNvPicPr>
              <a:picLocks noChangeAspect="1" noChangeArrowheads="1"/>
            </p:cNvPicPr>
            <p:nvPr/>
          </p:nvPicPr>
          <p:blipFill>
            <a:blip r:embed="rId9" cstate="screen"/>
            <a:srcRect/>
            <a:stretch>
              <a:fillRect/>
            </a:stretch>
          </p:blipFill>
          <p:spPr bwMode="auto">
            <a:xfrm>
              <a:off x="1338" y="799"/>
              <a:ext cx="807" cy="1151"/>
            </a:xfrm>
            <a:prstGeom prst="rect">
              <a:avLst/>
            </a:prstGeom>
            <a:noFill/>
            <a:ln w="9525">
              <a:noFill/>
              <a:miter lim="800000"/>
              <a:headEnd/>
              <a:tailEnd/>
            </a:ln>
          </p:spPr>
        </p:pic>
      </p:grpSp>
      <p:grpSp>
        <p:nvGrpSpPr>
          <p:cNvPr id="9" name="Group 37"/>
          <p:cNvGrpSpPr>
            <a:grpSpLocks/>
          </p:cNvGrpSpPr>
          <p:nvPr/>
        </p:nvGrpSpPr>
        <p:grpSpPr bwMode="auto">
          <a:xfrm>
            <a:off x="2786063" y="857250"/>
            <a:ext cx="1409700" cy="1871663"/>
            <a:chOff x="2245" y="618"/>
            <a:chExt cx="888" cy="1179"/>
          </a:xfrm>
        </p:grpSpPr>
        <p:pic>
          <p:nvPicPr>
            <p:cNvPr id="65561" name="Picture 38" descr="Logo1_GIT GSA09_ Pokal_weiss_D拷貝"/>
            <p:cNvPicPr>
              <a:picLocks noChangeAspect="1" noChangeArrowheads="1"/>
            </p:cNvPicPr>
            <p:nvPr/>
          </p:nvPicPr>
          <p:blipFill>
            <a:blip r:embed="rId10" cstate="screen"/>
            <a:srcRect/>
            <a:stretch>
              <a:fillRect/>
            </a:stretch>
          </p:blipFill>
          <p:spPr bwMode="auto">
            <a:xfrm>
              <a:off x="2517" y="1207"/>
              <a:ext cx="342" cy="578"/>
            </a:xfrm>
            <a:prstGeom prst="rect">
              <a:avLst/>
            </a:prstGeom>
            <a:noFill/>
            <a:ln w="9525">
              <a:noFill/>
              <a:miter lim="800000"/>
              <a:headEnd/>
              <a:tailEnd/>
            </a:ln>
          </p:spPr>
        </p:pic>
        <p:pic>
          <p:nvPicPr>
            <p:cNvPr id="65562" name="Picture 39" descr="資訊月獎-97"/>
            <p:cNvPicPr>
              <a:picLocks noChangeAspect="1" noChangeArrowheads="1"/>
            </p:cNvPicPr>
            <p:nvPr/>
          </p:nvPicPr>
          <p:blipFill>
            <a:blip r:embed="rId11" cstate="screen"/>
            <a:srcRect/>
            <a:stretch>
              <a:fillRect/>
            </a:stretch>
          </p:blipFill>
          <p:spPr bwMode="auto">
            <a:xfrm>
              <a:off x="2245" y="1207"/>
              <a:ext cx="232" cy="590"/>
            </a:xfrm>
            <a:prstGeom prst="rect">
              <a:avLst/>
            </a:prstGeom>
            <a:noFill/>
            <a:ln w="9525">
              <a:noFill/>
              <a:miter lim="800000"/>
              <a:headEnd/>
              <a:tailEnd/>
            </a:ln>
          </p:spPr>
        </p:pic>
        <p:pic>
          <p:nvPicPr>
            <p:cNvPr id="65563" name="Picture 40" descr="SecuTech-2"/>
            <p:cNvPicPr>
              <a:picLocks noChangeAspect="1" noChangeArrowheads="1"/>
            </p:cNvPicPr>
            <p:nvPr/>
          </p:nvPicPr>
          <p:blipFill>
            <a:blip r:embed="rId12" cstate="screen"/>
            <a:srcRect/>
            <a:stretch>
              <a:fillRect/>
            </a:stretch>
          </p:blipFill>
          <p:spPr bwMode="auto">
            <a:xfrm>
              <a:off x="2880" y="1162"/>
              <a:ext cx="253" cy="621"/>
            </a:xfrm>
            <a:prstGeom prst="rect">
              <a:avLst/>
            </a:prstGeom>
            <a:noFill/>
            <a:ln w="9525">
              <a:noFill/>
              <a:miter lim="800000"/>
              <a:headEnd/>
              <a:tailEnd/>
            </a:ln>
          </p:spPr>
        </p:pic>
        <p:pic>
          <p:nvPicPr>
            <p:cNvPr id="65564" name="Picture 41" descr="創新企業獎座"/>
            <p:cNvPicPr>
              <a:picLocks noChangeAspect="1" noChangeArrowheads="1"/>
            </p:cNvPicPr>
            <p:nvPr/>
          </p:nvPicPr>
          <p:blipFill>
            <a:blip r:embed="rId13" cstate="screen"/>
            <a:srcRect/>
            <a:stretch>
              <a:fillRect/>
            </a:stretch>
          </p:blipFill>
          <p:spPr bwMode="auto">
            <a:xfrm>
              <a:off x="2653" y="618"/>
              <a:ext cx="268" cy="598"/>
            </a:xfrm>
            <a:prstGeom prst="rect">
              <a:avLst/>
            </a:prstGeom>
            <a:noFill/>
            <a:ln w="9525">
              <a:noFill/>
              <a:miter lim="800000"/>
              <a:headEnd/>
              <a:tailEnd/>
            </a:ln>
          </p:spPr>
        </p:pic>
        <p:pic>
          <p:nvPicPr>
            <p:cNvPr id="65565" name="Picture 42" descr="磐石獎獎座"/>
            <p:cNvPicPr>
              <a:picLocks noChangeAspect="1" noChangeArrowheads="1"/>
            </p:cNvPicPr>
            <p:nvPr/>
          </p:nvPicPr>
          <p:blipFill>
            <a:blip r:embed="rId14" cstate="screen"/>
            <a:srcRect/>
            <a:stretch>
              <a:fillRect/>
            </a:stretch>
          </p:blipFill>
          <p:spPr bwMode="auto">
            <a:xfrm>
              <a:off x="2472" y="618"/>
              <a:ext cx="150" cy="590"/>
            </a:xfrm>
            <a:prstGeom prst="rect">
              <a:avLst/>
            </a:prstGeom>
            <a:noFill/>
            <a:ln w="9525">
              <a:noFill/>
              <a:miter lim="800000"/>
              <a:headEnd/>
              <a:tailEnd/>
            </a:ln>
          </p:spPr>
        </p:pic>
      </p:grpSp>
      <p:sp>
        <p:nvSpPr>
          <p:cNvPr id="65548" name="Text Box 43"/>
          <p:cNvSpPr txBox="1">
            <a:spLocks noChangeArrowheads="1"/>
          </p:cNvSpPr>
          <p:nvPr/>
        </p:nvSpPr>
        <p:spPr bwMode="auto">
          <a:xfrm>
            <a:off x="301625" y="265113"/>
            <a:ext cx="5387975" cy="519112"/>
          </a:xfrm>
          <a:prstGeom prst="rect">
            <a:avLst/>
          </a:prstGeom>
          <a:noFill/>
          <a:ln w="9525">
            <a:noFill/>
            <a:miter lim="800000"/>
            <a:headEnd/>
            <a:tailEnd/>
          </a:ln>
        </p:spPr>
        <p:txBody>
          <a:bodyPr wrap="none">
            <a:spAutoFit/>
          </a:bodyPr>
          <a:lstStyle/>
          <a:p>
            <a:r>
              <a:rPr lang="en-US" altLang="zh-TW" sz="2800" b="1" i="1">
                <a:solidFill>
                  <a:schemeClr val="tx1"/>
                </a:solidFill>
                <a:ea typeface="微軟正黑體" pitchFamily="34" charset="-120"/>
              </a:rPr>
              <a:t>Integrated Branding Strategies</a:t>
            </a:r>
            <a:endParaRPr lang="zh-TW" altLang="en-US" sz="2800" b="1" i="1">
              <a:solidFill>
                <a:schemeClr val="tx1"/>
              </a:solidFill>
              <a:ea typeface="微軟正黑體" pitchFamily="34" charset="-120"/>
            </a:endParaRPr>
          </a:p>
        </p:txBody>
      </p:sp>
      <p:grpSp>
        <p:nvGrpSpPr>
          <p:cNvPr id="36" name="群組 35"/>
          <p:cNvGrpSpPr>
            <a:grpSpLocks/>
          </p:cNvGrpSpPr>
          <p:nvPr/>
        </p:nvGrpSpPr>
        <p:grpSpPr bwMode="auto">
          <a:xfrm>
            <a:off x="785813" y="4286250"/>
            <a:ext cx="3143250" cy="2214563"/>
            <a:chOff x="785813" y="4286251"/>
            <a:chExt cx="3143224" cy="2214567"/>
          </a:xfrm>
        </p:grpSpPr>
        <p:grpSp>
          <p:nvGrpSpPr>
            <p:cNvPr id="65555" name="Group 25"/>
            <p:cNvGrpSpPr>
              <a:grpSpLocks/>
            </p:cNvGrpSpPr>
            <p:nvPr/>
          </p:nvGrpSpPr>
          <p:grpSpPr bwMode="auto">
            <a:xfrm>
              <a:off x="2333599" y="4291018"/>
              <a:ext cx="1595438" cy="2209800"/>
              <a:chOff x="975" y="1783"/>
              <a:chExt cx="1005" cy="1392"/>
            </a:xfrm>
          </p:grpSpPr>
          <p:pic>
            <p:nvPicPr>
              <p:cNvPr id="65559" name="Picture 26"/>
              <p:cNvPicPr>
                <a:picLocks noChangeAspect="1" noChangeArrowheads="1"/>
              </p:cNvPicPr>
              <p:nvPr/>
            </p:nvPicPr>
            <p:blipFill>
              <a:blip r:embed="rId15" cstate="screen"/>
              <a:srcRect/>
              <a:stretch>
                <a:fillRect/>
              </a:stretch>
            </p:blipFill>
            <p:spPr bwMode="auto">
              <a:xfrm>
                <a:off x="975" y="1783"/>
                <a:ext cx="968" cy="627"/>
              </a:xfrm>
              <a:prstGeom prst="rect">
                <a:avLst/>
              </a:prstGeom>
              <a:noFill/>
              <a:ln w="9525">
                <a:noFill/>
                <a:miter lim="800000"/>
                <a:headEnd/>
                <a:tailEnd/>
              </a:ln>
            </p:spPr>
          </p:pic>
          <p:pic>
            <p:nvPicPr>
              <p:cNvPr id="65560" name="Picture 27"/>
              <p:cNvPicPr>
                <a:picLocks noChangeAspect="1" noChangeArrowheads="1"/>
              </p:cNvPicPr>
              <p:nvPr/>
            </p:nvPicPr>
            <p:blipFill>
              <a:blip r:embed="rId16" cstate="screen"/>
              <a:srcRect/>
              <a:stretch>
                <a:fillRect/>
              </a:stretch>
            </p:blipFill>
            <p:spPr bwMode="auto">
              <a:xfrm>
                <a:off x="975" y="2477"/>
                <a:ext cx="1005" cy="698"/>
              </a:xfrm>
              <a:prstGeom prst="rect">
                <a:avLst/>
              </a:prstGeom>
              <a:noFill/>
              <a:ln w="9525">
                <a:noFill/>
                <a:miter lim="800000"/>
                <a:headEnd/>
                <a:tailEnd/>
              </a:ln>
            </p:spPr>
          </p:pic>
        </p:grpSp>
        <p:grpSp>
          <p:nvGrpSpPr>
            <p:cNvPr id="65556" name="Group 40"/>
            <p:cNvGrpSpPr>
              <a:grpSpLocks/>
            </p:cNvGrpSpPr>
            <p:nvPr/>
          </p:nvGrpSpPr>
          <p:grpSpPr bwMode="auto">
            <a:xfrm>
              <a:off x="785813" y="4286251"/>
              <a:ext cx="1512888" cy="2205038"/>
              <a:chOff x="465" y="2745"/>
              <a:chExt cx="953" cy="1389"/>
            </a:xfrm>
          </p:grpSpPr>
          <p:pic>
            <p:nvPicPr>
              <p:cNvPr id="65557" name="Picture 38" descr="VWA-2"/>
              <p:cNvPicPr>
                <a:picLocks noChangeAspect="1" noChangeArrowheads="1"/>
              </p:cNvPicPr>
              <p:nvPr/>
            </p:nvPicPr>
            <p:blipFill>
              <a:blip r:embed="rId17" cstate="screen"/>
              <a:srcRect/>
              <a:stretch>
                <a:fillRect/>
              </a:stretch>
            </p:blipFill>
            <p:spPr bwMode="auto">
              <a:xfrm>
                <a:off x="465" y="2745"/>
                <a:ext cx="953" cy="633"/>
              </a:xfrm>
              <a:prstGeom prst="rect">
                <a:avLst/>
              </a:prstGeom>
              <a:noFill/>
              <a:ln w="9525">
                <a:noFill/>
                <a:miter lim="800000"/>
                <a:headEnd/>
                <a:tailEnd/>
              </a:ln>
            </p:spPr>
          </p:pic>
          <p:pic>
            <p:nvPicPr>
              <p:cNvPr id="65558" name="Picture 39" descr="VWA"/>
              <p:cNvPicPr>
                <a:picLocks noChangeAspect="1" noChangeArrowheads="1"/>
              </p:cNvPicPr>
              <p:nvPr/>
            </p:nvPicPr>
            <p:blipFill>
              <a:blip r:embed="rId18" cstate="screen"/>
              <a:srcRect/>
              <a:stretch>
                <a:fillRect/>
              </a:stretch>
            </p:blipFill>
            <p:spPr bwMode="auto">
              <a:xfrm>
                <a:off x="465" y="3465"/>
                <a:ext cx="953" cy="669"/>
              </a:xfrm>
              <a:prstGeom prst="rect">
                <a:avLst/>
              </a:prstGeom>
              <a:noFill/>
              <a:ln w="9525">
                <a:noFill/>
                <a:miter lim="800000"/>
                <a:headEnd/>
                <a:tailEnd/>
              </a:ln>
            </p:spPr>
          </p:pic>
        </p:grpSp>
      </p:grpSp>
      <p:grpSp>
        <p:nvGrpSpPr>
          <p:cNvPr id="41" name="群組 40"/>
          <p:cNvGrpSpPr>
            <a:grpSpLocks/>
          </p:cNvGrpSpPr>
          <p:nvPr/>
        </p:nvGrpSpPr>
        <p:grpSpPr bwMode="auto">
          <a:xfrm>
            <a:off x="5857875" y="4214813"/>
            <a:ext cx="3214688" cy="2571750"/>
            <a:chOff x="5857884" y="4214818"/>
            <a:chExt cx="3214711" cy="2571768"/>
          </a:xfrm>
        </p:grpSpPr>
        <p:pic>
          <p:nvPicPr>
            <p:cNvPr id="65551" name="Picture 2" descr="C:\Users\cathy\Desktop\Temp\新增資料夾 (2)\tn_DSC03590.JPG"/>
            <p:cNvPicPr>
              <a:picLocks noChangeAspect="1" noChangeArrowheads="1"/>
            </p:cNvPicPr>
            <p:nvPr/>
          </p:nvPicPr>
          <p:blipFill>
            <a:blip r:embed="rId19" cstate="screen"/>
            <a:srcRect/>
            <a:stretch>
              <a:fillRect/>
            </a:stretch>
          </p:blipFill>
          <p:spPr bwMode="auto">
            <a:xfrm>
              <a:off x="5857884" y="4429132"/>
              <a:ext cx="1483980" cy="1112986"/>
            </a:xfrm>
            <a:prstGeom prst="rect">
              <a:avLst/>
            </a:prstGeom>
            <a:noFill/>
            <a:ln w="9525">
              <a:noFill/>
              <a:miter lim="800000"/>
              <a:headEnd/>
              <a:tailEnd/>
            </a:ln>
          </p:spPr>
        </p:pic>
        <p:pic>
          <p:nvPicPr>
            <p:cNvPr id="65552" name="Picture 3" descr="C:\Users\cathy\Desktop\Temp\1221\3.jpg"/>
            <p:cNvPicPr>
              <a:picLocks noChangeAspect="1" noChangeArrowheads="1"/>
            </p:cNvPicPr>
            <p:nvPr/>
          </p:nvPicPr>
          <p:blipFill>
            <a:blip r:embed="rId20" cstate="screen"/>
            <a:srcRect/>
            <a:stretch>
              <a:fillRect/>
            </a:stretch>
          </p:blipFill>
          <p:spPr bwMode="auto">
            <a:xfrm>
              <a:off x="5857884" y="5643578"/>
              <a:ext cx="1451002" cy="1088252"/>
            </a:xfrm>
            <a:prstGeom prst="rect">
              <a:avLst/>
            </a:prstGeom>
            <a:noFill/>
            <a:ln w="9525">
              <a:noFill/>
              <a:miter lim="800000"/>
              <a:headEnd/>
              <a:tailEnd/>
            </a:ln>
          </p:spPr>
        </p:pic>
        <p:pic>
          <p:nvPicPr>
            <p:cNvPr id="65553" name="Picture 4" descr="C:\Users\cathy\Desktop\Temp\新增資料夾 (2)\tn_20110420_SecuTech_Booth_004.JPG"/>
            <p:cNvPicPr>
              <a:picLocks noChangeAspect="1" noChangeArrowheads="1"/>
            </p:cNvPicPr>
            <p:nvPr/>
          </p:nvPicPr>
          <p:blipFill>
            <a:blip r:embed="rId21" cstate="screen"/>
            <a:srcRect/>
            <a:stretch>
              <a:fillRect/>
            </a:stretch>
          </p:blipFill>
          <p:spPr bwMode="auto">
            <a:xfrm>
              <a:off x="7429521" y="5353185"/>
              <a:ext cx="949900" cy="1433401"/>
            </a:xfrm>
            <a:prstGeom prst="rect">
              <a:avLst/>
            </a:prstGeom>
            <a:noFill/>
            <a:ln w="9525">
              <a:noFill/>
              <a:miter lim="800000"/>
              <a:headEnd/>
              <a:tailEnd/>
            </a:ln>
          </p:spPr>
        </p:pic>
        <p:pic>
          <p:nvPicPr>
            <p:cNvPr id="65554" name="Picture 5" descr="C:\Users\cathy\Desktop\Temp\新增資料夾 (2)\tn_20110420_SecuTech_Booth_001.JPG"/>
            <p:cNvPicPr>
              <a:picLocks noChangeAspect="1" noChangeArrowheads="1"/>
            </p:cNvPicPr>
            <p:nvPr/>
          </p:nvPicPr>
          <p:blipFill>
            <a:blip r:embed="rId22" cstate="screen"/>
            <a:srcRect/>
            <a:stretch>
              <a:fillRect/>
            </a:stretch>
          </p:blipFill>
          <p:spPr bwMode="auto">
            <a:xfrm>
              <a:off x="7429520" y="4214818"/>
              <a:ext cx="1643075" cy="1088252"/>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7618"/>
                                        </p:tgtEl>
                                        <p:attrNameLst>
                                          <p:attrName>style.visibility</p:attrName>
                                        </p:attrNameLst>
                                      </p:cBhvr>
                                      <p:to>
                                        <p:strVal val="visible"/>
                                      </p:to>
                                    </p:set>
                                    <p:anim calcmode="lin" valueType="num">
                                      <p:cBhvr additive="base">
                                        <p:cTn id="7" dur="500" fill="hold"/>
                                        <p:tgtEl>
                                          <p:spTgt spid="67618"/>
                                        </p:tgtEl>
                                        <p:attrNameLst>
                                          <p:attrName>ppt_x</p:attrName>
                                        </p:attrNameLst>
                                      </p:cBhvr>
                                      <p:tavLst>
                                        <p:tav tm="0">
                                          <p:val>
                                            <p:strVal val="#ppt_x"/>
                                          </p:val>
                                        </p:tav>
                                        <p:tav tm="100000">
                                          <p:val>
                                            <p:strVal val="#ppt_x"/>
                                          </p:val>
                                        </p:tav>
                                      </p:tavLst>
                                    </p:anim>
                                    <p:anim calcmode="lin" valueType="num">
                                      <p:cBhvr additive="base">
                                        <p:cTn id="8" dur="500" fill="hold"/>
                                        <p:tgtEl>
                                          <p:spTgt spid="676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7595"/>
                                        </p:tgtEl>
                                        <p:attrNameLst>
                                          <p:attrName>style.visibility</p:attrName>
                                        </p:attrNameLst>
                                      </p:cBhvr>
                                      <p:to>
                                        <p:strVal val="visible"/>
                                      </p:to>
                                    </p:set>
                                    <p:anim calcmode="lin" valueType="num">
                                      <p:cBhvr additive="base">
                                        <p:cTn id="31" dur="500" fill="hold"/>
                                        <p:tgtEl>
                                          <p:spTgt spid="67595"/>
                                        </p:tgtEl>
                                        <p:attrNameLst>
                                          <p:attrName>ppt_x</p:attrName>
                                        </p:attrNameLst>
                                      </p:cBhvr>
                                      <p:tavLst>
                                        <p:tav tm="0">
                                          <p:val>
                                            <p:strVal val="0-#ppt_w/2"/>
                                          </p:val>
                                        </p:tav>
                                        <p:tav tm="100000">
                                          <p:val>
                                            <p:strVal val="#ppt_x"/>
                                          </p:val>
                                        </p:tav>
                                      </p:tavLst>
                                    </p:anim>
                                    <p:anim calcmode="lin" valueType="num">
                                      <p:cBhvr additive="base">
                                        <p:cTn id="32"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7"/>
          <p:cNvSpPr txBox="1">
            <a:spLocks noChangeArrowheads="1"/>
          </p:cNvSpPr>
          <p:nvPr/>
        </p:nvSpPr>
        <p:spPr bwMode="auto">
          <a:xfrm>
            <a:off x="323850" y="260350"/>
            <a:ext cx="5008563" cy="519113"/>
          </a:xfrm>
          <a:prstGeom prst="rect">
            <a:avLst/>
          </a:prstGeom>
          <a:noFill/>
          <a:ln w="9525">
            <a:noFill/>
            <a:miter lim="800000"/>
            <a:headEnd/>
            <a:tailEnd/>
          </a:ln>
        </p:spPr>
        <p:txBody>
          <a:bodyPr wrap="none">
            <a:spAutoFit/>
          </a:bodyPr>
          <a:lstStyle/>
          <a:p>
            <a:r>
              <a:rPr lang="en-US" altLang="zh-TW" sz="2800" b="1" i="1" dirty="0">
                <a:solidFill>
                  <a:schemeClr val="tx1"/>
                </a:solidFill>
              </a:rPr>
              <a:t>Solution Integration Alliance</a:t>
            </a:r>
          </a:p>
        </p:txBody>
      </p:sp>
      <p:pic>
        <p:nvPicPr>
          <p:cNvPr id="67586" name="Picture 29" descr="spacer"/>
          <p:cNvPicPr>
            <a:picLocks noChangeAspect="1" noChangeArrowheads="1"/>
          </p:cNvPicPr>
          <p:nvPr/>
        </p:nvPicPr>
        <p:blipFill>
          <a:blip r:embed="rId3"/>
          <a:srcRect/>
          <a:stretch>
            <a:fillRect/>
          </a:stretch>
        </p:blipFill>
        <p:spPr bwMode="auto">
          <a:xfrm>
            <a:off x="1716088" y="2676525"/>
            <a:ext cx="38100" cy="9525"/>
          </a:xfrm>
          <a:prstGeom prst="rect">
            <a:avLst/>
          </a:prstGeom>
          <a:noFill/>
          <a:ln w="9525">
            <a:noFill/>
            <a:miter lim="800000"/>
            <a:headEnd/>
            <a:tailEnd/>
          </a:ln>
        </p:spPr>
      </p:pic>
      <p:pic>
        <p:nvPicPr>
          <p:cNvPr id="67587" name="Picture 30" descr="spacer"/>
          <p:cNvPicPr>
            <a:picLocks noChangeAspect="1" noChangeArrowheads="1"/>
          </p:cNvPicPr>
          <p:nvPr/>
        </p:nvPicPr>
        <p:blipFill>
          <a:blip r:embed="rId3"/>
          <a:srcRect/>
          <a:stretch>
            <a:fillRect/>
          </a:stretch>
        </p:blipFill>
        <p:spPr bwMode="auto">
          <a:xfrm>
            <a:off x="1931988" y="2608263"/>
            <a:ext cx="19050" cy="9525"/>
          </a:xfrm>
          <a:prstGeom prst="rect">
            <a:avLst/>
          </a:prstGeom>
          <a:noFill/>
          <a:ln w="9525">
            <a:noFill/>
            <a:miter lim="800000"/>
            <a:headEnd/>
            <a:tailEnd/>
          </a:ln>
        </p:spPr>
      </p:pic>
      <p:pic>
        <p:nvPicPr>
          <p:cNvPr id="67588" name="Picture 31" descr="spacer"/>
          <p:cNvPicPr>
            <a:picLocks noChangeAspect="1" noChangeArrowheads="1"/>
          </p:cNvPicPr>
          <p:nvPr/>
        </p:nvPicPr>
        <p:blipFill>
          <a:blip r:embed="rId3"/>
          <a:srcRect/>
          <a:stretch>
            <a:fillRect/>
          </a:stretch>
        </p:blipFill>
        <p:spPr bwMode="auto">
          <a:xfrm>
            <a:off x="2116138" y="2608263"/>
            <a:ext cx="19050" cy="9525"/>
          </a:xfrm>
          <a:prstGeom prst="rect">
            <a:avLst/>
          </a:prstGeom>
          <a:noFill/>
          <a:ln w="9525">
            <a:noFill/>
            <a:miter lim="800000"/>
            <a:headEnd/>
            <a:tailEnd/>
          </a:ln>
        </p:spPr>
      </p:pic>
      <p:pic>
        <p:nvPicPr>
          <p:cNvPr id="67589" name="Picture 32" descr="spacer"/>
          <p:cNvPicPr>
            <a:picLocks noChangeAspect="1" noChangeArrowheads="1"/>
          </p:cNvPicPr>
          <p:nvPr/>
        </p:nvPicPr>
        <p:blipFill>
          <a:blip r:embed="rId3"/>
          <a:srcRect/>
          <a:stretch>
            <a:fillRect/>
          </a:stretch>
        </p:blipFill>
        <p:spPr bwMode="auto">
          <a:xfrm>
            <a:off x="2268538" y="2676525"/>
            <a:ext cx="47625" cy="9525"/>
          </a:xfrm>
          <a:prstGeom prst="rect">
            <a:avLst/>
          </a:prstGeom>
          <a:noFill/>
          <a:ln w="9525">
            <a:noFill/>
            <a:miter lim="800000"/>
            <a:headEnd/>
            <a:tailEnd/>
          </a:ln>
        </p:spPr>
      </p:pic>
      <p:pic>
        <p:nvPicPr>
          <p:cNvPr id="67590" name="Picture 35" descr="spacer"/>
          <p:cNvPicPr>
            <a:picLocks noChangeAspect="1" noChangeArrowheads="1"/>
          </p:cNvPicPr>
          <p:nvPr/>
        </p:nvPicPr>
        <p:blipFill>
          <a:blip r:embed="rId3"/>
          <a:srcRect/>
          <a:stretch>
            <a:fillRect/>
          </a:stretch>
        </p:blipFill>
        <p:spPr bwMode="auto">
          <a:xfrm>
            <a:off x="2820988" y="2676525"/>
            <a:ext cx="47625" cy="9525"/>
          </a:xfrm>
          <a:prstGeom prst="rect">
            <a:avLst/>
          </a:prstGeom>
          <a:noFill/>
          <a:ln w="9525">
            <a:noFill/>
            <a:miter lim="800000"/>
            <a:headEnd/>
            <a:tailEnd/>
          </a:ln>
        </p:spPr>
      </p:pic>
      <p:pic>
        <p:nvPicPr>
          <p:cNvPr id="67591" name="Picture 36" descr="spacer"/>
          <p:cNvPicPr>
            <a:picLocks noChangeAspect="1" noChangeArrowheads="1"/>
          </p:cNvPicPr>
          <p:nvPr/>
        </p:nvPicPr>
        <p:blipFill>
          <a:blip r:embed="rId3"/>
          <a:srcRect/>
          <a:stretch>
            <a:fillRect/>
          </a:stretch>
        </p:blipFill>
        <p:spPr bwMode="auto">
          <a:xfrm>
            <a:off x="3005138" y="2676525"/>
            <a:ext cx="38100" cy="9525"/>
          </a:xfrm>
          <a:prstGeom prst="rect">
            <a:avLst/>
          </a:prstGeom>
          <a:noFill/>
          <a:ln w="9525">
            <a:noFill/>
            <a:miter lim="800000"/>
            <a:headEnd/>
            <a:tailEnd/>
          </a:ln>
        </p:spPr>
      </p:pic>
      <p:pic>
        <p:nvPicPr>
          <p:cNvPr id="67592" name="Picture 37" descr="spacer"/>
          <p:cNvPicPr>
            <a:picLocks noChangeAspect="1" noChangeArrowheads="1"/>
          </p:cNvPicPr>
          <p:nvPr/>
        </p:nvPicPr>
        <p:blipFill>
          <a:blip r:embed="rId3"/>
          <a:srcRect/>
          <a:stretch>
            <a:fillRect/>
          </a:stretch>
        </p:blipFill>
        <p:spPr bwMode="auto">
          <a:xfrm>
            <a:off x="3189288" y="2676525"/>
            <a:ext cx="38100" cy="9525"/>
          </a:xfrm>
          <a:prstGeom prst="rect">
            <a:avLst/>
          </a:prstGeom>
          <a:noFill/>
          <a:ln w="9525">
            <a:noFill/>
            <a:miter lim="800000"/>
            <a:headEnd/>
            <a:tailEnd/>
          </a:ln>
        </p:spPr>
      </p:pic>
      <p:pic>
        <p:nvPicPr>
          <p:cNvPr id="67593" name="Picture 38" descr="spacer"/>
          <p:cNvPicPr>
            <a:picLocks noChangeAspect="1" noChangeArrowheads="1"/>
          </p:cNvPicPr>
          <p:nvPr/>
        </p:nvPicPr>
        <p:blipFill>
          <a:blip r:embed="rId3"/>
          <a:srcRect/>
          <a:stretch>
            <a:fillRect/>
          </a:stretch>
        </p:blipFill>
        <p:spPr bwMode="auto">
          <a:xfrm>
            <a:off x="3373438" y="2676525"/>
            <a:ext cx="47625" cy="9525"/>
          </a:xfrm>
          <a:prstGeom prst="rect">
            <a:avLst/>
          </a:prstGeom>
          <a:noFill/>
          <a:ln w="9525">
            <a:noFill/>
            <a:miter lim="800000"/>
            <a:headEnd/>
            <a:tailEnd/>
          </a:ln>
        </p:spPr>
      </p:pic>
      <p:pic>
        <p:nvPicPr>
          <p:cNvPr id="67594" name="Picture 39" descr="spacer"/>
          <p:cNvPicPr>
            <a:picLocks noChangeAspect="1" noChangeArrowheads="1"/>
          </p:cNvPicPr>
          <p:nvPr/>
        </p:nvPicPr>
        <p:blipFill>
          <a:blip r:embed="rId3"/>
          <a:srcRect/>
          <a:stretch>
            <a:fillRect/>
          </a:stretch>
        </p:blipFill>
        <p:spPr bwMode="auto">
          <a:xfrm>
            <a:off x="3557588" y="2335213"/>
            <a:ext cx="209550" cy="9525"/>
          </a:xfrm>
          <a:prstGeom prst="rect">
            <a:avLst/>
          </a:prstGeom>
          <a:noFill/>
          <a:ln w="9525">
            <a:noFill/>
            <a:miter lim="800000"/>
            <a:headEnd/>
            <a:tailEnd/>
          </a:ln>
        </p:spPr>
      </p:pic>
      <p:pic>
        <p:nvPicPr>
          <p:cNvPr id="67595" name="Picture 41" descr="spacer"/>
          <p:cNvPicPr>
            <a:picLocks noChangeAspect="1" noChangeArrowheads="1"/>
          </p:cNvPicPr>
          <p:nvPr/>
        </p:nvPicPr>
        <p:blipFill>
          <a:blip r:embed="rId3"/>
          <a:srcRect/>
          <a:stretch>
            <a:fillRect/>
          </a:stretch>
        </p:blipFill>
        <p:spPr bwMode="auto">
          <a:xfrm>
            <a:off x="3925888" y="2676525"/>
            <a:ext cx="47625" cy="9525"/>
          </a:xfrm>
          <a:prstGeom prst="rect">
            <a:avLst/>
          </a:prstGeom>
          <a:noFill/>
          <a:ln w="9525">
            <a:noFill/>
            <a:miter lim="800000"/>
            <a:headEnd/>
            <a:tailEnd/>
          </a:ln>
        </p:spPr>
      </p:pic>
      <p:pic>
        <p:nvPicPr>
          <p:cNvPr id="67596" name="Picture 42" descr="spacer"/>
          <p:cNvPicPr>
            <a:picLocks noChangeAspect="1" noChangeArrowheads="1"/>
          </p:cNvPicPr>
          <p:nvPr/>
        </p:nvPicPr>
        <p:blipFill>
          <a:blip r:embed="rId3"/>
          <a:srcRect/>
          <a:stretch>
            <a:fillRect/>
          </a:stretch>
        </p:blipFill>
        <p:spPr bwMode="auto">
          <a:xfrm>
            <a:off x="4110038" y="2676525"/>
            <a:ext cx="38100" cy="9525"/>
          </a:xfrm>
          <a:prstGeom prst="rect">
            <a:avLst/>
          </a:prstGeom>
          <a:noFill/>
          <a:ln w="9525">
            <a:noFill/>
            <a:miter lim="800000"/>
            <a:headEnd/>
            <a:tailEnd/>
          </a:ln>
        </p:spPr>
      </p:pic>
      <p:pic>
        <p:nvPicPr>
          <p:cNvPr id="67597" name="Picture 43" descr="spacer"/>
          <p:cNvPicPr>
            <a:picLocks noChangeAspect="1" noChangeArrowheads="1"/>
          </p:cNvPicPr>
          <p:nvPr/>
        </p:nvPicPr>
        <p:blipFill>
          <a:blip r:embed="rId3"/>
          <a:srcRect/>
          <a:stretch>
            <a:fillRect/>
          </a:stretch>
        </p:blipFill>
        <p:spPr bwMode="auto">
          <a:xfrm>
            <a:off x="4294188" y="2676525"/>
            <a:ext cx="38100" cy="9525"/>
          </a:xfrm>
          <a:prstGeom prst="rect">
            <a:avLst/>
          </a:prstGeom>
          <a:noFill/>
          <a:ln w="9525">
            <a:noFill/>
            <a:miter lim="800000"/>
            <a:headEnd/>
            <a:tailEnd/>
          </a:ln>
        </p:spPr>
      </p:pic>
      <p:pic>
        <p:nvPicPr>
          <p:cNvPr id="67598" name="Picture 65" descr="spacer"/>
          <p:cNvPicPr>
            <a:picLocks noChangeAspect="1" noChangeArrowheads="1"/>
          </p:cNvPicPr>
          <p:nvPr/>
        </p:nvPicPr>
        <p:blipFill>
          <a:blip r:embed="rId3"/>
          <a:srcRect/>
          <a:stretch>
            <a:fillRect/>
          </a:stretch>
        </p:blipFill>
        <p:spPr bwMode="auto">
          <a:xfrm>
            <a:off x="1716088" y="2676525"/>
            <a:ext cx="38100" cy="9525"/>
          </a:xfrm>
          <a:prstGeom prst="rect">
            <a:avLst/>
          </a:prstGeom>
          <a:noFill/>
          <a:ln w="9525">
            <a:noFill/>
            <a:miter lim="800000"/>
            <a:headEnd/>
            <a:tailEnd/>
          </a:ln>
        </p:spPr>
      </p:pic>
      <p:pic>
        <p:nvPicPr>
          <p:cNvPr id="67599" name="Picture 66" descr="spacer"/>
          <p:cNvPicPr>
            <a:picLocks noChangeAspect="1" noChangeArrowheads="1"/>
          </p:cNvPicPr>
          <p:nvPr/>
        </p:nvPicPr>
        <p:blipFill>
          <a:blip r:embed="rId3"/>
          <a:srcRect/>
          <a:stretch>
            <a:fillRect/>
          </a:stretch>
        </p:blipFill>
        <p:spPr bwMode="auto">
          <a:xfrm>
            <a:off x="1931988" y="2608263"/>
            <a:ext cx="19050" cy="9525"/>
          </a:xfrm>
          <a:prstGeom prst="rect">
            <a:avLst/>
          </a:prstGeom>
          <a:noFill/>
          <a:ln w="9525">
            <a:noFill/>
            <a:miter lim="800000"/>
            <a:headEnd/>
            <a:tailEnd/>
          </a:ln>
        </p:spPr>
      </p:pic>
      <p:pic>
        <p:nvPicPr>
          <p:cNvPr id="67600" name="Picture 67" descr="spacer"/>
          <p:cNvPicPr>
            <a:picLocks noChangeAspect="1" noChangeArrowheads="1"/>
          </p:cNvPicPr>
          <p:nvPr/>
        </p:nvPicPr>
        <p:blipFill>
          <a:blip r:embed="rId3"/>
          <a:srcRect/>
          <a:stretch>
            <a:fillRect/>
          </a:stretch>
        </p:blipFill>
        <p:spPr bwMode="auto">
          <a:xfrm>
            <a:off x="2116138" y="2608263"/>
            <a:ext cx="19050" cy="9525"/>
          </a:xfrm>
          <a:prstGeom prst="rect">
            <a:avLst/>
          </a:prstGeom>
          <a:noFill/>
          <a:ln w="9525">
            <a:noFill/>
            <a:miter lim="800000"/>
            <a:headEnd/>
            <a:tailEnd/>
          </a:ln>
        </p:spPr>
      </p:pic>
      <p:pic>
        <p:nvPicPr>
          <p:cNvPr id="67601" name="Picture 68" descr="spacer"/>
          <p:cNvPicPr>
            <a:picLocks noChangeAspect="1" noChangeArrowheads="1"/>
          </p:cNvPicPr>
          <p:nvPr/>
        </p:nvPicPr>
        <p:blipFill>
          <a:blip r:embed="rId3"/>
          <a:srcRect/>
          <a:stretch>
            <a:fillRect/>
          </a:stretch>
        </p:blipFill>
        <p:spPr bwMode="auto">
          <a:xfrm>
            <a:off x="2268538" y="2676525"/>
            <a:ext cx="47625" cy="9525"/>
          </a:xfrm>
          <a:prstGeom prst="rect">
            <a:avLst/>
          </a:prstGeom>
          <a:noFill/>
          <a:ln w="9525">
            <a:noFill/>
            <a:miter lim="800000"/>
            <a:headEnd/>
            <a:tailEnd/>
          </a:ln>
        </p:spPr>
      </p:pic>
      <p:pic>
        <p:nvPicPr>
          <p:cNvPr id="67602" name="Picture 71" descr="spacer"/>
          <p:cNvPicPr>
            <a:picLocks noChangeAspect="1" noChangeArrowheads="1"/>
          </p:cNvPicPr>
          <p:nvPr/>
        </p:nvPicPr>
        <p:blipFill>
          <a:blip r:embed="rId3"/>
          <a:srcRect/>
          <a:stretch>
            <a:fillRect/>
          </a:stretch>
        </p:blipFill>
        <p:spPr bwMode="auto">
          <a:xfrm>
            <a:off x="2820988" y="2676525"/>
            <a:ext cx="47625" cy="9525"/>
          </a:xfrm>
          <a:prstGeom prst="rect">
            <a:avLst/>
          </a:prstGeom>
          <a:noFill/>
          <a:ln w="9525">
            <a:noFill/>
            <a:miter lim="800000"/>
            <a:headEnd/>
            <a:tailEnd/>
          </a:ln>
        </p:spPr>
      </p:pic>
      <p:pic>
        <p:nvPicPr>
          <p:cNvPr id="67603" name="Picture 72" descr="spacer"/>
          <p:cNvPicPr>
            <a:picLocks noChangeAspect="1" noChangeArrowheads="1"/>
          </p:cNvPicPr>
          <p:nvPr/>
        </p:nvPicPr>
        <p:blipFill>
          <a:blip r:embed="rId3"/>
          <a:srcRect/>
          <a:stretch>
            <a:fillRect/>
          </a:stretch>
        </p:blipFill>
        <p:spPr bwMode="auto">
          <a:xfrm>
            <a:off x="3005138" y="2676525"/>
            <a:ext cx="38100" cy="9525"/>
          </a:xfrm>
          <a:prstGeom prst="rect">
            <a:avLst/>
          </a:prstGeom>
          <a:noFill/>
          <a:ln w="9525">
            <a:noFill/>
            <a:miter lim="800000"/>
            <a:headEnd/>
            <a:tailEnd/>
          </a:ln>
        </p:spPr>
      </p:pic>
      <p:pic>
        <p:nvPicPr>
          <p:cNvPr id="67604" name="Picture 73" descr="spacer"/>
          <p:cNvPicPr>
            <a:picLocks noChangeAspect="1" noChangeArrowheads="1"/>
          </p:cNvPicPr>
          <p:nvPr/>
        </p:nvPicPr>
        <p:blipFill>
          <a:blip r:embed="rId3"/>
          <a:srcRect/>
          <a:stretch>
            <a:fillRect/>
          </a:stretch>
        </p:blipFill>
        <p:spPr bwMode="auto">
          <a:xfrm>
            <a:off x="3189288" y="2676525"/>
            <a:ext cx="38100" cy="9525"/>
          </a:xfrm>
          <a:prstGeom prst="rect">
            <a:avLst/>
          </a:prstGeom>
          <a:noFill/>
          <a:ln w="9525">
            <a:noFill/>
            <a:miter lim="800000"/>
            <a:headEnd/>
            <a:tailEnd/>
          </a:ln>
        </p:spPr>
      </p:pic>
      <p:pic>
        <p:nvPicPr>
          <p:cNvPr id="67605" name="Picture 74" descr="spacer"/>
          <p:cNvPicPr>
            <a:picLocks noChangeAspect="1" noChangeArrowheads="1"/>
          </p:cNvPicPr>
          <p:nvPr/>
        </p:nvPicPr>
        <p:blipFill>
          <a:blip r:embed="rId3"/>
          <a:srcRect/>
          <a:stretch>
            <a:fillRect/>
          </a:stretch>
        </p:blipFill>
        <p:spPr bwMode="auto">
          <a:xfrm>
            <a:off x="3373438" y="2676525"/>
            <a:ext cx="47625" cy="9525"/>
          </a:xfrm>
          <a:prstGeom prst="rect">
            <a:avLst/>
          </a:prstGeom>
          <a:noFill/>
          <a:ln w="9525">
            <a:noFill/>
            <a:miter lim="800000"/>
            <a:headEnd/>
            <a:tailEnd/>
          </a:ln>
        </p:spPr>
      </p:pic>
      <p:pic>
        <p:nvPicPr>
          <p:cNvPr id="67606" name="Picture 75" descr="spacer"/>
          <p:cNvPicPr>
            <a:picLocks noChangeAspect="1" noChangeArrowheads="1"/>
          </p:cNvPicPr>
          <p:nvPr/>
        </p:nvPicPr>
        <p:blipFill>
          <a:blip r:embed="rId3"/>
          <a:srcRect/>
          <a:stretch>
            <a:fillRect/>
          </a:stretch>
        </p:blipFill>
        <p:spPr bwMode="auto">
          <a:xfrm>
            <a:off x="3557588" y="2335213"/>
            <a:ext cx="209550" cy="9525"/>
          </a:xfrm>
          <a:prstGeom prst="rect">
            <a:avLst/>
          </a:prstGeom>
          <a:noFill/>
          <a:ln w="9525">
            <a:noFill/>
            <a:miter lim="800000"/>
            <a:headEnd/>
            <a:tailEnd/>
          </a:ln>
        </p:spPr>
      </p:pic>
      <p:pic>
        <p:nvPicPr>
          <p:cNvPr id="67607" name="Picture 77" descr="spacer"/>
          <p:cNvPicPr>
            <a:picLocks noChangeAspect="1" noChangeArrowheads="1"/>
          </p:cNvPicPr>
          <p:nvPr/>
        </p:nvPicPr>
        <p:blipFill>
          <a:blip r:embed="rId3"/>
          <a:srcRect/>
          <a:stretch>
            <a:fillRect/>
          </a:stretch>
        </p:blipFill>
        <p:spPr bwMode="auto">
          <a:xfrm>
            <a:off x="3925888" y="2676525"/>
            <a:ext cx="47625" cy="9525"/>
          </a:xfrm>
          <a:prstGeom prst="rect">
            <a:avLst/>
          </a:prstGeom>
          <a:noFill/>
          <a:ln w="9525">
            <a:noFill/>
            <a:miter lim="800000"/>
            <a:headEnd/>
            <a:tailEnd/>
          </a:ln>
        </p:spPr>
      </p:pic>
      <p:pic>
        <p:nvPicPr>
          <p:cNvPr id="67608" name="Picture 78" descr="spacer"/>
          <p:cNvPicPr>
            <a:picLocks noChangeAspect="1" noChangeArrowheads="1"/>
          </p:cNvPicPr>
          <p:nvPr/>
        </p:nvPicPr>
        <p:blipFill>
          <a:blip r:embed="rId3"/>
          <a:srcRect/>
          <a:stretch>
            <a:fillRect/>
          </a:stretch>
        </p:blipFill>
        <p:spPr bwMode="auto">
          <a:xfrm>
            <a:off x="4110038" y="2676525"/>
            <a:ext cx="38100" cy="9525"/>
          </a:xfrm>
          <a:prstGeom prst="rect">
            <a:avLst/>
          </a:prstGeom>
          <a:noFill/>
          <a:ln w="9525">
            <a:noFill/>
            <a:miter lim="800000"/>
            <a:headEnd/>
            <a:tailEnd/>
          </a:ln>
        </p:spPr>
      </p:pic>
      <p:pic>
        <p:nvPicPr>
          <p:cNvPr id="67609" name="Picture 79" descr="spacer"/>
          <p:cNvPicPr>
            <a:picLocks noChangeAspect="1" noChangeArrowheads="1"/>
          </p:cNvPicPr>
          <p:nvPr/>
        </p:nvPicPr>
        <p:blipFill>
          <a:blip r:embed="rId3"/>
          <a:srcRect/>
          <a:stretch>
            <a:fillRect/>
          </a:stretch>
        </p:blipFill>
        <p:spPr bwMode="auto">
          <a:xfrm>
            <a:off x="4294188" y="2676525"/>
            <a:ext cx="38100" cy="9525"/>
          </a:xfrm>
          <a:prstGeom prst="rect">
            <a:avLst/>
          </a:prstGeom>
          <a:noFill/>
          <a:ln w="9525">
            <a:noFill/>
            <a:miter lim="800000"/>
            <a:headEnd/>
            <a:tailEnd/>
          </a:ln>
        </p:spPr>
      </p:pic>
      <p:sp>
        <p:nvSpPr>
          <p:cNvPr id="67610" name="Rectangle 89"/>
          <p:cNvSpPr>
            <a:spLocks noChangeArrowheads="1"/>
          </p:cNvSpPr>
          <p:nvPr/>
        </p:nvSpPr>
        <p:spPr bwMode="auto">
          <a:xfrm>
            <a:off x="1679575" y="3117850"/>
            <a:ext cx="5786438" cy="0"/>
          </a:xfrm>
          <a:prstGeom prst="rect">
            <a:avLst/>
          </a:prstGeom>
          <a:noFill/>
          <a:ln w="9525">
            <a:noFill/>
            <a:miter lim="800000"/>
            <a:headEnd/>
            <a:tailEnd/>
          </a:ln>
        </p:spPr>
        <p:txBody>
          <a:bodyPr wrap="none" anchor="ctr">
            <a:spAutoFit/>
          </a:bodyPr>
          <a:lstStyle/>
          <a:p>
            <a:endParaRPr lang="zh-TW" altLang="en-US"/>
          </a:p>
        </p:txBody>
      </p:sp>
      <p:pic>
        <p:nvPicPr>
          <p:cNvPr id="67611" name="Picture 110" descr="logoDumy"/>
          <p:cNvPicPr>
            <a:picLocks noChangeAspect="1" noChangeArrowheads="1"/>
          </p:cNvPicPr>
          <p:nvPr/>
        </p:nvPicPr>
        <p:blipFill>
          <a:blip r:embed="rId4" cstate="screen"/>
          <a:srcRect/>
          <a:stretch>
            <a:fillRect/>
          </a:stretch>
        </p:blipFill>
        <p:spPr bwMode="auto">
          <a:xfrm>
            <a:off x="3286125" y="2824163"/>
            <a:ext cx="2571750" cy="1209675"/>
          </a:xfrm>
          <a:prstGeom prst="rect">
            <a:avLst/>
          </a:prstGeom>
          <a:noFill/>
          <a:ln w="9525">
            <a:noFill/>
            <a:miter lim="800000"/>
            <a:headEnd/>
            <a:tailEnd/>
          </a:ln>
        </p:spPr>
      </p:pic>
      <p:pic>
        <p:nvPicPr>
          <p:cNvPr id="67612" name="圖片 51" descr="SIA.png"/>
          <p:cNvPicPr>
            <a:picLocks noChangeAspect="1"/>
          </p:cNvPicPr>
          <p:nvPr/>
        </p:nvPicPr>
        <p:blipFill>
          <a:blip r:embed="rId5" cstate="screen"/>
          <a:srcRect/>
          <a:stretch>
            <a:fillRect/>
          </a:stretch>
        </p:blipFill>
        <p:spPr bwMode="auto">
          <a:xfrm>
            <a:off x="468313" y="1144588"/>
            <a:ext cx="8351837" cy="5597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9"/>
          <p:cNvGrpSpPr>
            <a:grpSpLocks/>
          </p:cNvGrpSpPr>
          <p:nvPr/>
        </p:nvGrpSpPr>
        <p:grpSpPr bwMode="auto">
          <a:xfrm>
            <a:off x="1047750" y="1508125"/>
            <a:ext cx="7415213" cy="4203700"/>
            <a:chOff x="660" y="842"/>
            <a:chExt cx="4671" cy="2648"/>
          </a:xfrm>
        </p:grpSpPr>
        <p:sp>
          <p:nvSpPr>
            <p:cNvPr id="17411" name="AutoShape 5"/>
            <p:cNvSpPr>
              <a:spLocks noChangeArrowheads="1"/>
            </p:cNvSpPr>
            <p:nvPr/>
          </p:nvSpPr>
          <p:spPr bwMode="auto">
            <a:xfrm rot="10800000">
              <a:off x="3697" y="2674"/>
              <a:ext cx="1361" cy="40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58 w 21600"/>
                <a:gd name="T13" fmla="*/ 5188 h 21600"/>
                <a:gd name="T14" fmla="*/ 16442 w 21600"/>
                <a:gd name="T15" fmla="*/ 16412 h 21600"/>
              </a:gdLst>
              <a:ahLst/>
              <a:cxnLst>
                <a:cxn ang="T8">
                  <a:pos x="T0" y="T1"/>
                </a:cxn>
                <a:cxn ang="T9">
                  <a:pos x="T2" y="T3"/>
                </a:cxn>
                <a:cxn ang="T10">
                  <a:pos x="T4" y="T5"/>
                </a:cxn>
                <a:cxn ang="T11">
                  <a:pos x="T6" y="T7"/>
                </a:cxn>
              </a:cxnLst>
              <a:rect l="T12" t="T13" r="T14" b="T15"/>
              <a:pathLst>
                <a:path w="21600" h="21600">
                  <a:moveTo>
                    <a:pt x="0" y="0"/>
                  </a:moveTo>
                  <a:lnTo>
                    <a:pt x="6727" y="21600"/>
                  </a:lnTo>
                  <a:lnTo>
                    <a:pt x="14873" y="21600"/>
                  </a:lnTo>
                  <a:lnTo>
                    <a:pt x="21600" y="0"/>
                  </a:lnTo>
                  <a:lnTo>
                    <a:pt x="0" y="0"/>
                  </a:lnTo>
                  <a:close/>
                </a:path>
              </a:pathLst>
            </a:custGeom>
            <a:gradFill rotWithShape="1">
              <a:gsLst>
                <a:gs pos="0">
                  <a:schemeClr val="bg1"/>
                </a:gs>
                <a:gs pos="100000">
                  <a:srgbClr val="E6EEF6"/>
                </a:gs>
              </a:gsLst>
              <a:lin ang="5400000" scaled="1"/>
            </a:gradFill>
            <a:ln w="9525">
              <a:noFill/>
              <a:round/>
              <a:headEnd/>
              <a:tailEnd/>
            </a:ln>
          </p:spPr>
          <p:txBody>
            <a:bodyPr wrap="none" anchor="ctr"/>
            <a:lstStyle/>
            <a:p>
              <a:endParaRPr lang="zh-TW" altLang="en-US"/>
            </a:p>
          </p:txBody>
        </p:sp>
        <p:grpSp>
          <p:nvGrpSpPr>
            <p:cNvPr id="3" name="Group 6"/>
            <p:cNvGrpSpPr>
              <a:grpSpLocks/>
            </p:cNvGrpSpPr>
            <p:nvPr/>
          </p:nvGrpSpPr>
          <p:grpSpPr bwMode="auto">
            <a:xfrm>
              <a:off x="660" y="842"/>
              <a:ext cx="4671" cy="2648"/>
              <a:chOff x="660" y="842"/>
              <a:chExt cx="4671" cy="2648"/>
            </a:xfrm>
          </p:grpSpPr>
          <p:sp>
            <p:nvSpPr>
              <p:cNvPr id="17413" name="AutoShape 7"/>
              <p:cNvSpPr>
                <a:spLocks noChangeArrowheads="1"/>
              </p:cNvSpPr>
              <p:nvPr/>
            </p:nvSpPr>
            <p:spPr bwMode="auto">
              <a:xfrm rot="10800000">
                <a:off x="660" y="2745"/>
                <a:ext cx="1361" cy="40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58 w 21600"/>
                  <a:gd name="T13" fmla="*/ 5188 h 21600"/>
                  <a:gd name="T14" fmla="*/ 16442 w 21600"/>
                  <a:gd name="T15" fmla="*/ 16412 h 21600"/>
                </a:gdLst>
                <a:ahLst/>
                <a:cxnLst>
                  <a:cxn ang="T8">
                    <a:pos x="T0" y="T1"/>
                  </a:cxn>
                  <a:cxn ang="T9">
                    <a:pos x="T2" y="T3"/>
                  </a:cxn>
                  <a:cxn ang="T10">
                    <a:pos x="T4" y="T5"/>
                  </a:cxn>
                  <a:cxn ang="T11">
                    <a:pos x="T6" y="T7"/>
                  </a:cxn>
                </a:cxnLst>
                <a:rect l="T12" t="T13" r="T14" b="T15"/>
                <a:pathLst>
                  <a:path w="21600" h="21600">
                    <a:moveTo>
                      <a:pt x="0" y="0"/>
                    </a:moveTo>
                    <a:lnTo>
                      <a:pt x="6727" y="21600"/>
                    </a:lnTo>
                    <a:lnTo>
                      <a:pt x="14873" y="21600"/>
                    </a:lnTo>
                    <a:lnTo>
                      <a:pt x="21600" y="0"/>
                    </a:lnTo>
                    <a:lnTo>
                      <a:pt x="0" y="0"/>
                    </a:lnTo>
                    <a:close/>
                  </a:path>
                </a:pathLst>
              </a:custGeom>
              <a:gradFill rotWithShape="1">
                <a:gsLst>
                  <a:gs pos="0">
                    <a:schemeClr val="bg1"/>
                  </a:gs>
                  <a:gs pos="100000">
                    <a:srgbClr val="E6EEF6"/>
                  </a:gs>
                </a:gsLst>
                <a:lin ang="5400000" scaled="1"/>
              </a:gradFill>
              <a:ln w="9525">
                <a:noFill/>
                <a:round/>
                <a:headEnd/>
                <a:tailEnd/>
              </a:ln>
            </p:spPr>
            <p:txBody>
              <a:bodyPr wrap="none" anchor="ctr"/>
              <a:lstStyle/>
              <a:p>
                <a:endParaRPr lang="zh-TW" altLang="en-US"/>
              </a:p>
            </p:txBody>
          </p:sp>
          <p:sp>
            <p:nvSpPr>
              <p:cNvPr id="17414" name="AutoShape 8"/>
              <p:cNvSpPr>
                <a:spLocks noChangeArrowheads="1"/>
              </p:cNvSpPr>
              <p:nvPr/>
            </p:nvSpPr>
            <p:spPr bwMode="auto">
              <a:xfrm rot="10800000">
                <a:off x="1113" y="1460"/>
                <a:ext cx="3493" cy="117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227 w 21600"/>
                  <a:gd name="T13" fmla="*/ 6229 h 21600"/>
                  <a:gd name="T14" fmla="*/ 15373 w 21600"/>
                  <a:gd name="T15" fmla="*/ 15371 h 21600"/>
                </a:gdLst>
                <a:ahLst/>
                <a:cxnLst>
                  <a:cxn ang="T8">
                    <a:pos x="T0" y="T1"/>
                  </a:cxn>
                  <a:cxn ang="T9">
                    <a:pos x="T2" y="T3"/>
                  </a:cxn>
                  <a:cxn ang="T10">
                    <a:pos x="T4" y="T5"/>
                  </a:cxn>
                  <a:cxn ang="T11">
                    <a:pos x="T6" y="T7"/>
                  </a:cxn>
                </a:cxnLst>
                <a:rect l="T12" t="T13" r="T14" b="T15"/>
                <a:pathLst>
                  <a:path w="21600" h="21600">
                    <a:moveTo>
                      <a:pt x="0" y="0"/>
                    </a:moveTo>
                    <a:lnTo>
                      <a:pt x="8849" y="21600"/>
                    </a:lnTo>
                    <a:lnTo>
                      <a:pt x="12751" y="21600"/>
                    </a:lnTo>
                    <a:lnTo>
                      <a:pt x="21600" y="0"/>
                    </a:lnTo>
                    <a:lnTo>
                      <a:pt x="0" y="0"/>
                    </a:lnTo>
                    <a:close/>
                  </a:path>
                </a:pathLst>
              </a:custGeom>
              <a:gradFill rotWithShape="1">
                <a:gsLst>
                  <a:gs pos="0">
                    <a:schemeClr val="bg1"/>
                  </a:gs>
                  <a:gs pos="100000">
                    <a:srgbClr val="CADBEC"/>
                  </a:gs>
                </a:gsLst>
                <a:lin ang="5400000" scaled="1"/>
              </a:gradFill>
              <a:ln w="9525">
                <a:noFill/>
                <a:round/>
                <a:headEnd/>
                <a:tailEnd/>
              </a:ln>
            </p:spPr>
            <p:txBody>
              <a:bodyPr wrap="none" anchor="ctr"/>
              <a:lstStyle/>
              <a:p>
                <a:endParaRPr lang="zh-TW" altLang="en-US"/>
              </a:p>
            </p:txBody>
          </p:sp>
          <p:sp>
            <p:nvSpPr>
              <p:cNvPr id="5128" name="AutoShape 9"/>
              <p:cNvSpPr>
                <a:spLocks noChangeArrowheads="1"/>
              </p:cNvSpPr>
              <p:nvPr/>
            </p:nvSpPr>
            <p:spPr bwMode="auto">
              <a:xfrm>
                <a:off x="932" y="2321"/>
                <a:ext cx="918" cy="459"/>
              </a:xfrm>
              <a:prstGeom prst="roundRect">
                <a:avLst>
                  <a:gd name="adj" fmla="val 50000"/>
                </a:avLst>
              </a:prstGeom>
              <a:solidFill>
                <a:srgbClr val="FF0000"/>
              </a:solidFill>
              <a:ln w="38100">
                <a:solidFill>
                  <a:srgbClr val="9EBCDE"/>
                </a:solidFill>
                <a:round/>
                <a:headEnd/>
                <a:tailEnd/>
              </a:ln>
              <a:effectLst>
                <a:outerShdw dist="35921" dir="2700000" algn="ctr" rotWithShape="0">
                  <a:srgbClr val="416B91"/>
                </a:outerShdw>
              </a:effectLst>
            </p:spPr>
            <p:txBody>
              <a:bodyPr wrap="none" anchor="ctr"/>
              <a:lstStyle/>
              <a:p>
                <a:pPr>
                  <a:defRPr/>
                </a:pPr>
                <a:endParaRPr lang="zh-TW" altLang="en-US">
                  <a:latin typeface="Arial" pitchFamily="34" charset="0"/>
                  <a:ea typeface="新細明體" pitchFamily="18" charset="-120"/>
                </a:endParaRPr>
              </a:p>
            </p:txBody>
          </p:sp>
          <p:sp>
            <p:nvSpPr>
              <p:cNvPr id="17416" name="AutoShape 10"/>
              <p:cNvSpPr>
                <a:spLocks noChangeArrowheads="1"/>
              </p:cNvSpPr>
              <p:nvPr/>
            </p:nvSpPr>
            <p:spPr bwMode="auto">
              <a:xfrm rot="10800000">
                <a:off x="2157" y="2745"/>
                <a:ext cx="1361" cy="40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58 w 21600"/>
                  <a:gd name="T13" fmla="*/ 5188 h 21600"/>
                  <a:gd name="T14" fmla="*/ 16442 w 21600"/>
                  <a:gd name="T15" fmla="*/ 16412 h 21600"/>
                </a:gdLst>
                <a:ahLst/>
                <a:cxnLst>
                  <a:cxn ang="T8">
                    <a:pos x="T0" y="T1"/>
                  </a:cxn>
                  <a:cxn ang="T9">
                    <a:pos x="T2" y="T3"/>
                  </a:cxn>
                  <a:cxn ang="T10">
                    <a:pos x="T4" y="T5"/>
                  </a:cxn>
                  <a:cxn ang="T11">
                    <a:pos x="T6" y="T7"/>
                  </a:cxn>
                </a:cxnLst>
                <a:rect l="T12" t="T13" r="T14" b="T15"/>
                <a:pathLst>
                  <a:path w="21600" h="21600">
                    <a:moveTo>
                      <a:pt x="0" y="0"/>
                    </a:moveTo>
                    <a:lnTo>
                      <a:pt x="6727" y="21600"/>
                    </a:lnTo>
                    <a:lnTo>
                      <a:pt x="14873" y="21600"/>
                    </a:lnTo>
                    <a:lnTo>
                      <a:pt x="21600" y="0"/>
                    </a:lnTo>
                    <a:lnTo>
                      <a:pt x="0" y="0"/>
                    </a:lnTo>
                    <a:close/>
                  </a:path>
                </a:pathLst>
              </a:custGeom>
              <a:gradFill rotWithShape="1">
                <a:gsLst>
                  <a:gs pos="0">
                    <a:schemeClr val="bg1"/>
                  </a:gs>
                  <a:gs pos="100000">
                    <a:srgbClr val="E6EEF6"/>
                  </a:gs>
                </a:gsLst>
                <a:lin ang="5400000" scaled="1"/>
              </a:gradFill>
              <a:ln w="9525">
                <a:noFill/>
                <a:round/>
                <a:headEnd/>
                <a:tailEnd/>
              </a:ln>
            </p:spPr>
            <p:txBody>
              <a:bodyPr wrap="none" anchor="ctr"/>
              <a:lstStyle/>
              <a:p>
                <a:endParaRPr lang="zh-TW" altLang="en-US"/>
              </a:p>
            </p:txBody>
          </p:sp>
          <p:sp>
            <p:nvSpPr>
              <p:cNvPr id="17417" name="Line 11"/>
              <p:cNvSpPr>
                <a:spLocks noChangeShapeType="1"/>
              </p:cNvSpPr>
              <p:nvPr/>
            </p:nvSpPr>
            <p:spPr bwMode="auto">
              <a:xfrm>
                <a:off x="2837" y="1681"/>
                <a:ext cx="0" cy="595"/>
              </a:xfrm>
              <a:prstGeom prst="line">
                <a:avLst/>
              </a:prstGeom>
              <a:noFill/>
              <a:ln w="88900">
                <a:solidFill>
                  <a:srgbClr val="5284B2"/>
                </a:solidFill>
                <a:round/>
                <a:headEnd/>
                <a:tailEnd type="triangle" w="med" len="med"/>
              </a:ln>
            </p:spPr>
            <p:txBody>
              <a:bodyPr/>
              <a:lstStyle/>
              <a:p>
                <a:endParaRPr lang="zh-TW" altLang="en-US"/>
              </a:p>
            </p:txBody>
          </p:sp>
          <p:cxnSp>
            <p:nvCxnSpPr>
              <p:cNvPr id="17418" name="AutoShape 12"/>
              <p:cNvCxnSpPr>
                <a:cxnSpLocks noChangeShapeType="1"/>
              </p:cNvCxnSpPr>
              <p:nvPr/>
            </p:nvCxnSpPr>
            <p:spPr bwMode="auto">
              <a:xfrm rot="-5400000" flipH="1" flipV="1">
                <a:off x="1846" y="1289"/>
                <a:ext cx="527" cy="1454"/>
              </a:xfrm>
              <a:prstGeom prst="bentConnector3">
                <a:avLst>
                  <a:gd name="adj1" fmla="val 50000"/>
                </a:avLst>
              </a:prstGeom>
              <a:noFill/>
              <a:ln w="82550">
                <a:solidFill>
                  <a:srgbClr val="5284B2"/>
                </a:solidFill>
                <a:miter lim="800000"/>
                <a:headEnd/>
                <a:tailEnd type="triangle" w="med" len="med"/>
              </a:ln>
            </p:spPr>
          </p:cxnSp>
          <p:sp>
            <p:nvSpPr>
              <p:cNvPr id="17419" name="Rectangle 13"/>
              <p:cNvSpPr>
                <a:spLocks noChangeArrowheads="1"/>
              </p:cNvSpPr>
              <p:nvPr/>
            </p:nvSpPr>
            <p:spPr bwMode="auto">
              <a:xfrm>
                <a:off x="2610" y="2644"/>
                <a:ext cx="1" cy="173"/>
              </a:xfrm>
              <a:prstGeom prst="rect">
                <a:avLst/>
              </a:prstGeom>
              <a:noFill/>
              <a:ln w="9525">
                <a:noFill/>
                <a:miter lim="800000"/>
                <a:headEnd/>
                <a:tailEnd/>
              </a:ln>
            </p:spPr>
            <p:txBody>
              <a:bodyPr wrap="none" lIns="0" tIns="0" rIns="0" bIns="0">
                <a:spAutoFit/>
              </a:bodyPr>
              <a:lstStyle/>
              <a:p>
                <a:endParaRPr lang="zh-TW" altLang="en-US">
                  <a:ea typeface="Taipei"/>
                  <a:cs typeface="Taipei"/>
                </a:endParaRPr>
              </a:p>
            </p:txBody>
          </p:sp>
          <p:sp>
            <p:nvSpPr>
              <p:cNvPr id="17420" name="AutoShape 14"/>
              <p:cNvSpPr>
                <a:spLocks noChangeAspect="1" noChangeArrowheads="1" noTextEdit="1"/>
              </p:cNvSpPr>
              <p:nvPr/>
            </p:nvSpPr>
            <p:spPr bwMode="auto">
              <a:xfrm>
                <a:off x="2429" y="2321"/>
                <a:ext cx="680" cy="462"/>
              </a:xfrm>
              <a:prstGeom prst="rect">
                <a:avLst/>
              </a:prstGeom>
              <a:noFill/>
              <a:ln w="9525">
                <a:noFill/>
                <a:miter lim="800000"/>
                <a:headEnd/>
                <a:tailEnd/>
              </a:ln>
            </p:spPr>
            <p:txBody>
              <a:bodyPr/>
              <a:lstStyle/>
              <a:p>
                <a:endParaRPr lang="zh-TW" altLang="en-US"/>
              </a:p>
            </p:txBody>
          </p:sp>
          <p:sp>
            <p:nvSpPr>
              <p:cNvPr id="5134" name="AutoShape 15"/>
              <p:cNvSpPr>
                <a:spLocks noChangeArrowheads="1"/>
              </p:cNvSpPr>
              <p:nvPr/>
            </p:nvSpPr>
            <p:spPr bwMode="auto">
              <a:xfrm>
                <a:off x="2383" y="2321"/>
                <a:ext cx="919" cy="459"/>
              </a:xfrm>
              <a:prstGeom prst="roundRect">
                <a:avLst>
                  <a:gd name="adj" fmla="val 50000"/>
                </a:avLst>
              </a:prstGeom>
              <a:solidFill>
                <a:srgbClr val="FFFF00"/>
              </a:solidFill>
              <a:ln w="38100">
                <a:solidFill>
                  <a:srgbClr val="9EBCDE"/>
                </a:solidFill>
                <a:round/>
                <a:headEnd/>
                <a:tailEnd/>
              </a:ln>
              <a:effectLst>
                <a:outerShdw dist="35921" dir="2700000" algn="ctr" rotWithShape="0">
                  <a:srgbClr val="416B91"/>
                </a:outerShdw>
              </a:effectLst>
            </p:spPr>
            <p:txBody>
              <a:bodyPr wrap="none" anchor="ctr"/>
              <a:lstStyle/>
              <a:p>
                <a:pPr>
                  <a:defRPr/>
                </a:pPr>
                <a:endParaRPr lang="zh-TW" altLang="en-US">
                  <a:latin typeface="Arial" pitchFamily="34" charset="0"/>
                  <a:ea typeface="新細明體" pitchFamily="18" charset="-120"/>
                </a:endParaRPr>
              </a:p>
            </p:txBody>
          </p:sp>
          <p:sp>
            <p:nvSpPr>
              <p:cNvPr id="5135" name="Rectangle 16"/>
              <p:cNvSpPr>
                <a:spLocks noChangeArrowheads="1"/>
              </p:cNvSpPr>
              <p:nvPr/>
            </p:nvSpPr>
            <p:spPr bwMode="auto">
              <a:xfrm>
                <a:off x="2429" y="2412"/>
                <a:ext cx="816" cy="308"/>
              </a:xfrm>
              <a:prstGeom prst="rect">
                <a:avLst/>
              </a:prstGeom>
              <a:noFill/>
              <a:ln>
                <a:noFill/>
              </a:ln>
              <a:effectLst>
                <a:outerShdw dist="17961" dir="2700000" algn="ctr" rotWithShape="0">
                  <a:srgbClr val="416B91"/>
                </a:outerShdw>
              </a:effectLst>
              <a:extLst/>
            </p:spPr>
            <p:txBody>
              <a:bodyPr lIns="0" tIns="0" rIns="0" bIns="0">
                <a:spAutoFit/>
              </a:bodyPr>
              <a:lstStyle/>
              <a:p>
                <a:pPr algn="ctr">
                  <a:defRPr/>
                </a:pPr>
                <a:r>
                  <a:rPr lang="en-US" altLang="zh-TW" sz="1600" b="1" dirty="0">
                    <a:latin typeface="Arial" pitchFamily="34" charset="0"/>
                    <a:ea typeface="Taipei" charset="-120"/>
                  </a:rPr>
                  <a:t>Project</a:t>
                </a:r>
              </a:p>
              <a:p>
                <a:pPr algn="ctr">
                  <a:defRPr/>
                </a:pPr>
                <a:r>
                  <a:rPr lang="en-US" altLang="zh-TW" sz="1600" b="1" dirty="0">
                    <a:latin typeface="Arial" pitchFamily="34" charset="0"/>
                    <a:ea typeface="Taipei" charset="-120"/>
                  </a:rPr>
                  <a:t>Center</a:t>
                </a:r>
              </a:p>
            </p:txBody>
          </p:sp>
          <p:sp>
            <p:nvSpPr>
              <p:cNvPr id="17423" name="AutoShape 17"/>
              <p:cNvSpPr>
                <a:spLocks noChangeAspect="1" noChangeArrowheads="1" noTextEdit="1"/>
              </p:cNvSpPr>
              <p:nvPr/>
            </p:nvSpPr>
            <p:spPr bwMode="auto">
              <a:xfrm>
                <a:off x="3836" y="2412"/>
                <a:ext cx="680" cy="462"/>
              </a:xfrm>
              <a:prstGeom prst="rect">
                <a:avLst/>
              </a:prstGeom>
              <a:noFill/>
              <a:ln w="9525">
                <a:noFill/>
                <a:miter lim="800000"/>
                <a:headEnd/>
                <a:tailEnd/>
              </a:ln>
            </p:spPr>
            <p:txBody>
              <a:bodyPr/>
              <a:lstStyle/>
              <a:p>
                <a:endParaRPr lang="zh-TW" altLang="en-US"/>
              </a:p>
            </p:txBody>
          </p:sp>
          <p:sp>
            <p:nvSpPr>
              <p:cNvPr id="5137" name="AutoShape 18"/>
              <p:cNvSpPr>
                <a:spLocks noChangeArrowheads="1"/>
              </p:cNvSpPr>
              <p:nvPr/>
            </p:nvSpPr>
            <p:spPr bwMode="auto">
              <a:xfrm>
                <a:off x="3926" y="2321"/>
                <a:ext cx="919" cy="459"/>
              </a:xfrm>
              <a:prstGeom prst="roundRect">
                <a:avLst>
                  <a:gd name="adj" fmla="val 50000"/>
                </a:avLst>
              </a:prstGeom>
              <a:solidFill>
                <a:srgbClr val="00B050"/>
              </a:solidFill>
              <a:ln w="38100">
                <a:solidFill>
                  <a:srgbClr val="9EBCDE"/>
                </a:solidFill>
                <a:round/>
                <a:headEnd/>
                <a:tailEnd/>
              </a:ln>
              <a:effectLst>
                <a:outerShdw dist="35921" dir="2700000" algn="ctr" rotWithShape="0">
                  <a:srgbClr val="416B91"/>
                </a:outerShdw>
              </a:effectLst>
            </p:spPr>
            <p:txBody>
              <a:bodyPr wrap="none" anchor="ctr"/>
              <a:lstStyle/>
              <a:p>
                <a:pPr>
                  <a:defRPr/>
                </a:pPr>
                <a:endParaRPr lang="zh-TW" altLang="en-US">
                  <a:latin typeface="Arial" pitchFamily="34" charset="0"/>
                  <a:ea typeface="新細明體" pitchFamily="18" charset="-120"/>
                </a:endParaRPr>
              </a:p>
            </p:txBody>
          </p:sp>
          <p:sp>
            <p:nvSpPr>
              <p:cNvPr id="5138" name="Rectangle 19"/>
              <p:cNvSpPr>
                <a:spLocks noChangeArrowheads="1"/>
              </p:cNvSpPr>
              <p:nvPr/>
            </p:nvSpPr>
            <p:spPr bwMode="auto">
              <a:xfrm>
                <a:off x="3971" y="2412"/>
                <a:ext cx="816" cy="308"/>
              </a:xfrm>
              <a:prstGeom prst="rect">
                <a:avLst/>
              </a:prstGeom>
              <a:noFill/>
              <a:ln>
                <a:noFill/>
              </a:ln>
              <a:effectLst>
                <a:outerShdw dist="17961" dir="2700000" algn="ctr" rotWithShape="0">
                  <a:srgbClr val="416B91"/>
                </a:outerShdw>
              </a:effectLst>
              <a:extLst/>
            </p:spPr>
            <p:txBody>
              <a:bodyPr lIns="0" tIns="0" rIns="0" bIns="0">
                <a:spAutoFit/>
              </a:bodyPr>
              <a:lstStyle/>
              <a:p>
                <a:pPr algn="ctr">
                  <a:defRPr/>
                </a:pPr>
                <a:r>
                  <a:rPr lang="en-US" altLang="zh-TW" sz="1600" b="1">
                    <a:latin typeface="Arial" pitchFamily="34" charset="0"/>
                    <a:ea typeface="Taipei" charset="-120"/>
                  </a:rPr>
                  <a:t>Vertical </a:t>
                </a:r>
              </a:p>
              <a:p>
                <a:pPr algn="ctr">
                  <a:defRPr/>
                </a:pPr>
                <a:r>
                  <a:rPr lang="en-US" altLang="zh-TW" sz="1600" b="1">
                    <a:latin typeface="Arial" pitchFamily="34" charset="0"/>
                    <a:ea typeface="Taipei" charset="-120"/>
                  </a:rPr>
                  <a:t>Mkt Center</a:t>
                </a:r>
              </a:p>
            </p:txBody>
          </p:sp>
          <p:sp>
            <p:nvSpPr>
              <p:cNvPr id="17426" name="AutoShape 20"/>
              <p:cNvSpPr>
                <a:spLocks noChangeAspect="1" noChangeArrowheads="1" noTextEdit="1"/>
              </p:cNvSpPr>
              <p:nvPr/>
            </p:nvSpPr>
            <p:spPr bwMode="auto">
              <a:xfrm>
                <a:off x="1113" y="2276"/>
                <a:ext cx="766" cy="520"/>
              </a:xfrm>
              <a:prstGeom prst="rect">
                <a:avLst/>
              </a:prstGeom>
              <a:noFill/>
              <a:ln w="9525">
                <a:noFill/>
                <a:miter lim="800000"/>
                <a:headEnd/>
                <a:tailEnd/>
              </a:ln>
            </p:spPr>
            <p:txBody>
              <a:bodyPr/>
              <a:lstStyle/>
              <a:p>
                <a:endParaRPr lang="zh-TW" altLang="en-US"/>
              </a:p>
            </p:txBody>
          </p:sp>
          <p:sp>
            <p:nvSpPr>
              <p:cNvPr id="5140" name="Rectangle 21"/>
              <p:cNvSpPr>
                <a:spLocks noChangeArrowheads="1"/>
              </p:cNvSpPr>
              <p:nvPr/>
            </p:nvSpPr>
            <p:spPr bwMode="auto">
              <a:xfrm>
                <a:off x="932" y="2412"/>
                <a:ext cx="907" cy="308"/>
              </a:xfrm>
              <a:prstGeom prst="rect">
                <a:avLst/>
              </a:prstGeom>
              <a:noFill/>
              <a:ln>
                <a:noFill/>
              </a:ln>
              <a:effectLst>
                <a:outerShdw dist="17961" dir="2700000" algn="ctr" rotWithShape="0">
                  <a:srgbClr val="416B91"/>
                </a:outerShdw>
              </a:effectLst>
              <a:extLst/>
            </p:spPr>
            <p:txBody>
              <a:bodyPr lIns="0" tIns="0" rIns="0" bIns="0">
                <a:spAutoFit/>
              </a:bodyPr>
              <a:lstStyle/>
              <a:p>
                <a:pPr algn="ctr">
                  <a:defRPr/>
                </a:pPr>
                <a:r>
                  <a:rPr lang="en-US" altLang="zh-TW" sz="1600" b="1" dirty="0">
                    <a:latin typeface="Arial" pitchFamily="34" charset="0"/>
                    <a:ea typeface="Taipei" charset="-120"/>
                  </a:rPr>
                  <a:t>Solution </a:t>
                </a:r>
              </a:p>
              <a:p>
                <a:pPr algn="ctr">
                  <a:defRPr/>
                </a:pPr>
                <a:r>
                  <a:rPr lang="en-US" altLang="zh-TW" sz="1600" b="1" dirty="0">
                    <a:latin typeface="Arial" pitchFamily="34" charset="0"/>
                    <a:ea typeface="Taipei" charset="-120"/>
                  </a:rPr>
                  <a:t>Center</a:t>
                </a:r>
                <a:r>
                  <a:rPr lang="en-US" altLang="zh-TW" sz="1600" dirty="0">
                    <a:solidFill>
                      <a:srgbClr val="000000"/>
                    </a:solidFill>
                    <a:latin typeface="Arial" pitchFamily="34" charset="0"/>
                    <a:ea typeface="Taipei" charset="-120"/>
                  </a:rPr>
                  <a:t> </a:t>
                </a:r>
              </a:p>
            </p:txBody>
          </p:sp>
          <p:cxnSp>
            <p:nvCxnSpPr>
              <p:cNvPr id="17428" name="AutoShape 22"/>
              <p:cNvCxnSpPr>
                <a:cxnSpLocks noChangeShapeType="1"/>
                <a:stCxn id="17417" idx="0"/>
              </p:cNvCxnSpPr>
              <p:nvPr/>
            </p:nvCxnSpPr>
            <p:spPr bwMode="auto">
              <a:xfrm rot="5400000" flipV="1">
                <a:off x="3305" y="1185"/>
                <a:ext cx="605" cy="1541"/>
              </a:xfrm>
              <a:prstGeom prst="bentConnector4">
                <a:avLst>
                  <a:gd name="adj1" fmla="val 60162"/>
                  <a:gd name="adj2" fmla="val 100065"/>
                </a:avLst>
              </a:prstGeom>
              <a:noFill/>
              <a:ln w="82550">
                <a:solidFill>
                  <a:srgbClr val="5284B2"/>
                </a:solidFill>
                <a:miter lim="800000"/>
                <a:headEnd/>
                <a:tailEnd type="triangle" w="med" len="med"/>
              </a:ln>
            </p:spPr>
          </p:cxnSp>
          <p:pic>
            <p:nvPicPr>
              <p:cNvPr id="17429" name="Picture 23" descr="V-2-2(1)"/>
              <p:cNvPicPr>
                <a:picLocks noChangeAspect="1" noChangeArrowheads="1"/>
              </p:cNvPicPr>
              <p:nvPr/>
            </p:nvPicPr>
            <p:blipFill>
              <a:blip r:embed="rId3" cstate="print"/>
              <a:srcRect/>
              <a:stretch>
                <a:fillRect/>
              </a:stretch>
            </p:blipFill>
            <p:spPr bwMode="auto">
              <a:xfrm>
                <a:off x="2156" y="842"/>
                <a:ext cx="1361" cy="840"/>
              </a:xfrm>
              <a:prstGeom prst="rect">
                <a:avLst/>
              </a:prstGeom>
              <a:noFill/>
              <a:ln w="9525">
                <a:noFill/>
                <a:miter lim="800000"/>
                <a:headEnd/>
                <a:tailEnd/>
              </a:ln>
            </p:spPr>
          </p:pic>
          <p:sp>
            <p:nvSpPr>
              <p:cNvPr id="17430" name="Text Box 24"/>
              <p:cNvSpPr txBox="1">
                <a:spLocks noChangeArrowheads="1"/>
              </p:cNvSpPr>
              <p:nvPr/>
            </p:nvSpPr>
            <p:spPr bwMode="auto">
              <a:xfrm>
                <a:off x="795" y="2957"/>
                <a:ext cx="1452" cy="533"/>
              </a:xfrm>
              <a:prstGeom prst="rect">
                <a:avLst/>
              </a:prstGeom>
              <a:noFill/>
              <a:ln w="9525">
                <a:noFill/>
                <a:miter lim="800000"/>
                <a:headEnd/>
                <a:tailEnd/>
              </a:ln>
            </p:spPr>
            <p:txBody>
              <a:bodyPr>
                <a:spAutoFit/>
              </a:bodyPr>
              <a:lstStyle/>
              <a:p>
                <a:pPr>
                  <a:spcBef>
                    <a:spcPct val="50000"/>
                  </a:spcBef>
                  <a:buFontTx/>
                  <a:buChar char="•"/>
                </a:pPr>
                <a:r>
                  <a:rPr lang="zh-TW" altLang="en-US" sz="1400" b="1" dirty="0">
                    <a:solidFill>
                      <a:srgbClr val="416B91"/>
                    </a:solidFill>
                    <a:latin typeface="+mn-lt"/>
                    <a:ea typeface="Taipei"/>
                    <a:cs typeface="Taipei"/>
                  </a:rPr>
                  <a:t> </a:t>
                </a:r>
                <a:r>
                  <a:rPr lang="en-US" altLang="zh-TW" sz="1400" b="1" dirty="0">
                    <a:solidFill>
                      <a:srgbClr val="416B91"/>
                    </a:solidFill>
                    <a:latin typeface="+mn-lt"/>
                    <a:ea typeface="Taipei"/>
                    <a:cs typeface="Taipei"/>
                  </a:rPr>
                  <a:t>Solution partner sourcing &amp; alliance</a:t>
                </a:r>
              </a:p>
              <a:p>
                <a:pPr>
                  <a:spcBef>
                    <a:spcPct val="50000"/>
                  </a:spcBef>
                  <a:buFontTx/>
                  <a:buChar char="•"/>
                </a:pPr>
                <a:r>
                  <a:rPr lang="en-US" altLang="zh-TW" sz="1400" b="1" dirty="0">
                    <a:solidFill>
                      <a:srgbClr val="416B91"/>
                    </a:solidFill>
                    <a:latin typeface="+mn-lt"/>
                    <a:ea typeface="Taipei"/>
                    <a:cs typeface="Taipei"/>
                  </a:rPr>
                  <a:t> Solution pack</a:t>
                </a:r>
              </a:p>
            </p:txBody>
          </p:sp>
          <p:sp>
            <p:nvSpPr>
              <p:cNvPr id="17431" name="Text Box 25"/>
              <p:cNvSpPr txBox="1">
                <a:spLocks noChangeArrowheads="1"/>
              </p:cNvSpPr>
              <p:nvPr/>
            </p:nvSpPr>
            <p:spPr bwMode="auto">
              <a:xfrm>
                <a:off x="2154" y="2957"/>
                <a:ext cx="1589" cy="397"/>
              </a:xfrm>
              <a:prstGeom prst="rect">
                <a:avLst/>
              </a:prstGeom>
              <a:noFill/>
              <a:ln w="9525">
                <a:noFill/>
                <a:miter lim="800000"/>
                <a:headEnd/>
                <a:tailEnd/>
              </a:ln>
            </p:spPr>
            <p:txBody>
              <a:bodyPr wrap="square">
                <a:spAutoFit/>
              </a:bodyPr>
              <a:lstStyle/>
              <a:p>
                <a:pPr>
                  <a:spcBef>
                    <a:spcPct val="50000"/>
                  </a:spcBef>
                  <a:buFontTx/>
                  <a:buChar char="•"/>
                </a:pPr>
                <a:r>
                  <a:rPr lang="zh-TW" altLang="en-US" sz="1400" b="1" dirty="0">
                    <a:solidFill>
                      <a:srgbClr val="416B91"/>
                    </a:solidFill>
                    <a:latin typeface="+mn-lt"/>
                    <a:ea typeface="Taipei"/>
                    <a:cs typeface="Taipei"/>
                  </a:rPr>
                  <a:t> </a:t>
                </a:r>
                <a:r>
                  <a:rPr lang="en-US" altLang="zh-TW" sz="1400" b="1" dirty="0">
                    <a:solidFill>
                      <a:srgbClr val="416B91"/>
                    </a:solidFill>
                    <a:latin typeface="+mn-lt"/>
                    <a:ea typeface="Taipei"/>
                    <a:cs typeface="Taipei"/>
                  </a:rPr>
                  <a:t>Project support</a:t>
                </a:r>
              </a:p>
              <a:p>
                <a:pPr>
                  <a:spcBef>
                    <a:spcPct val="50000"/>
                  </a:spcBef>
                  <a:buFontTx/>
                  <a:buChar char="•"/>
                </a:pPr>
                <a:r>
                  <a:rPr lang="en-US" altLang="zh-TW" sz="1400" b="1" dirty="0">
                    <a:solidFill>
                      <a:srgbClr val="416B91"/>
                    </a:solidFill>
                    <a:latin typeface="+mn-lt"/>
                    <a:ea typeface="Taipei"/>
                    <a:cs typeface="Taipei"/>
                  </a:rPr>
                  <a:t> Key </a:t>
                </a:r>
                <a:r>
                  <a:rPr lang="en-US" altLang="zh-TW" sz="1400" b="1" dirty="0" smtClean="0">
                    <a:solidFill>
                      <a:srgbClr val="416B91"/>
                    </a:solidFill>
                    <a:latin typeface="+mn-lt"/>
                    <a:ea typeface="Taipei"/>
                    <a:cs typeface="Taipei"/>
                  </a:rPr>
                  <a:t>SI </a:t>
                </a:r>
                <a:r>
                  <a:rPr lang="en-US" altLang="zh-TW" sz="1400" b="1" dirty="0">
                    <a:solidFill>
                      <a:srgbClr val="416B91"/>
                    </a:solidFill>
                    <a:latin typeface="+mn-lt"/>
                    <a:ea typeface="Taipei"/>
                    <a:cs typeface="Taipei"/>
                  </a:rPr>
                  <a:t>retain &amp; presale</a:t>
                </a:r>
              </a:p>
            </p:txBody>
          </p:sp>
          <p:sp>
            <p:nvSpPr>
              <p:cNvPr id="17432" name="Text Box 26"/>
              <p:cNvSpPr txBox="1">
                <a:spLocks noChangeArrowheads="1"/>
              </p:cNvSpPr>
              <p:nvPr/>
            </p:nvSpPr>
            <p:spPr bwMode="auto">
              <a:xfrm>
                <a:off x="3880" y="2957"/>
                <a:ext cx="1451" cy="533"/>
              </a:xfrm>
              <a:prstGeom prst="rect">
                <a:avLst/>
              </a:prstGeom>
              <a:noFill/>
              <a:ln w="9525">
                <a:noFill/>
                <a:miter lim="800000"/>
                <a:headEnd/>
                <a:tailEnd/>
              </a:ln>
            </p:spPr>
            <p:txBody>
              <a:bodyPr>
                <a:spAutoFit/>
              </a:bodyPr>
              <a:lstStyle/>
              <a:p>
                <a:pPr>
                  <a:spcBef>
                    <a:spcPct val="50000"/>
                  </a:spcBef>
                  <a:buFontTx/>
                  <a:buChar char="•"/>
                </a:pPr>
                <a:r>
                  <a:rPr lang="zh-TW" altLang="en-US" sz="1400" b="1" dirty="0">
                    <a:solidFill>
                      <a:srgbClr val="416B91"/>
                    </a:solidFill>
                    <a:latin typeface="+mn-lt"/>
                    <a:ea typeface="Taipei"/>
                    <a:cs typeface="Taipei"/>
                  </a:rPr>
                  <a:t> </a:t>
                </a:r>
                <a:r>
                  <a:rPr lang="en-US" altLang="zh-TW" sz="1400" b="1" dirty="0">
                    <a:solidFill>
                      <a:srgbClr val="416B91"/>
                    </a:solidFill>
                    <a:latin typeface="+mn-lt"/>
                    <a:ea typeface="Taipei"/>
                    <a:cs typeface="Taipei"/>
                  </a:rPr>
                  <a:t>Vertical market development</a:t>
                </a:r>
              </a:p>
              <a:p>
                <a:pPr fontAlgn="t">
                  <a:spcBef>
                    <a:spcPct val="50000"/>
                  </a:spcBef>
                  <a:buFontTx/>
                  <a:buChar char="•"/>
                </a:pPr>
                <a:r>
                  <a:rPr lang="en-US" altLang="zh-TW" sz="1400" b="1" dirty="0">
                    <a:solidFill>
                      <a:srgbClr val="416B91"/>
                    </a:solidFill>
                    <a:latin typeface="+mn-lt"/>
                    <a:ea typeface="Taipei"/>
                    <a:cs typeface="Taipei"/>
                  </a:rPr>
                  <a:t> Focus marketing</a:t>
                </a:r>
              </a:p>
            </p:txBody>
          </p:sp>
        </p:grpSp>
      </p:grpSp>
      <p:sp>
        <p:nvSpPr>
          <p:cNvPr id="27" name="Text Box 17"/>
          <p:cNvSpPr txBox="1">
            <a:spLocks noChangeArrowheads="1"/>
          </p:cNvSpPr>
          <p:nvPr/>
        </p:nvSpPr>
        <p:spPr bwMode="auto">
          <a:xfrm>
            <a:off x="323850" y="260350"/>
            <a:ext cx="4363182" cy="523220"/>
          </a:xfrm>
          <a:prstGeom prst="rect">
            <a:avLst/>
          </a:prstGeom>
          <a:noFill/>
          <a:ln w="9525">
            <a:noFill/>
            <a:miter lim="800000"/>
            <a:headEnd/>
            <a:tailEnd/>
          </a:ln>
        </p:spPr>
        <p:txBody>
          <a:bodyPr wrap="none">
            <a:spAutoFit/>
          </a:bodyPr>
          <a:lstStyle/>
          <a:p>
            <a:r>
              <a:rPr lang="en-US" altLang="zh-TW" sz="2800" b="1" i="1" dirty="0" smtClean="0">
                <a:solidFill>
                  <a:schemeClr val="tx1"/>
                </a:solidFill>
              </a:rPr>
              <a:t>VIVOTEK Presales Team</a:t>
            </a:r>
            <a:endParaRPr lang="en-US" altLang="zh-TW" sz="2800" b="1" i="1" dirty="0">
              <a:solidFill>
                <a:schemeClr val="tx1"/>
              </a:solidFill>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6"/>
          <p:cNvGrpSpPr>
            <a:grpSpLocks/>
          </p:cNvGrpSpPr>
          <p:nvPr/>
        </p:nvGrpSpPr>
        <p:grpSpPr bwMode="auto">
          <a:xfrm>
            <a:off x="2706688" y="1625600"/>
            <a:ext cx="3730625" cy="4611688"/>
            <a:chOff x="3107" y="935"/>
            <a:chExt cx="2350" cy="2905"/>
          </a:xfrm>
        </p:grpSpPr>
        <p:sp>
          <p:nvSpPr>
            <p:cNvPr id="4" name="Oval 47"/>
            <p:cNvSpPr>
              <a:spLocks noChangeArrowheads="1"/>
            </p:cNvSpPr>
            <p:nvPr/>
          </p:nvSpPr>
          <p:spPr bwMode="auto">
            <a:xfrm>
              <a:off x="3107" y="935"/>
              <a:ext cx="2350" cy="1772"/>
            </a:xfrm>
            <a:prstGeom prst="ellipse">
              <a:avLst/>
            </a:prstGeom>
            <a:solidFill>
              <a:srgbClr val="E6EEF6"/>
            </a:solidFill>
            <a:ln w="22225">
              <a:solidFill>
                <a:srgbClr val="C3D6EB"/>
              </a:solidFill>
              <a:round/>
              <a:headEnd/>
              <a:tailEnd/>
            </a:ln>
          </p:spPr>
          <p:txBody>
            <a:bodyPr wrap="none" anchor="ctr"/>
            <a:lstStyle/>
            <a:p>
              <a:pPr algn="ctr"/>
              <a:endParaRPr lang="zh-TW" altLang="en-US">
                <a:ea typeface="Taipei"/>
                <a:cs typeface="Taipei"/>
              </a:endParaRPr>
            </a:p>
          </p:txBody>
        </p:sp>
        <p:sp>
          <p:nvSpPr>
            <p:cNvPr id="5" name="Oval 48"/>
            <p:cNvSpPr>
              <a:spLocks noChangeArrowheads="1"/>
            </p:cNvSpPr>
            <p:nvPr/>
          </p:nvSpPr>
          <p:spPr bwMode="auto">
            <a:xfrm>
              <a:off x="3437" y="1174"/>
              <a:ext cx="1690" cy="1328"/>
            </a:xfrm>
            <a:prstGeom prst="ellipse">
              <a:avLst/>
            </a:prstGeom>
            <a:noFill/>
            <a:ln w="66675">
              <a:solidFill>
                <a:srgbClr val="C3D6EB"/>
              </a:solidFill>
              <a:round/>
              <a:headEnd/>
              <a:tailEnd/>
            </a:ln>
          </p:spPr>
          <p:txBody>
            <a:bodyPr wrap="none" anchor="ctr"/>
            <a:lstStyle/>
            <a:p>
              <a:pPr algn="ctr"/>
              <a:endParaRPr lang="zh-TW" altLang="en-US">
                <a:ea typeface="Taipei"/>
                <a:cs typeface="Taipei"/>
              </a:endParaRPr>
            </a:p>
          </p:txBody>
        </p:sp>
        <p:sp>
          <p:nvSpPr>
            <p:cNvPr id="6" name="AutoShape 49"/>
            <p:cNvSpPr>
              <a:spLocks noChangeArrowheads="1"/>
            </p:cNvSpPr>
            <p:nvPr/>
          </p:nvSpPr>
          <p:spPr bwMode="auto">
            <a:xfrm rot="10800000">
              <a:off x="4012" y="2396"/>
              <a:ext cx="494" cy="1070"/>
            </a:xfrm>
            <a:prstGeom prst="downArrow">
              <a:avLst>
                <a:gd name="adj1" fmla="val 51843"/>
                <a:gd name="adj2" fmla="val 65040"/>
              </a:avLst>
            </a:prstGeom>
            <a:gradFill rotWithShape="1">
              <a:gsLst>
                <a:gs pos="0">
                  <a:schemeClr val="bg1">
                    <a:alpha val="0"/>
                  </a:schemeClr>
                </a:gs>
                <a:gs pos="100000">
                  <a:srgbClr val="6E98BE"/>
                </a:gs>
              </a:gsLst>
              <a:lin ang="5400000" scaled="1"/>
            </a:gradFill>
            <a:ln w="9525">
              <a:noFill/>
              <a:miter lim="800000"/>
              <a:headEnd/>
              <a:tailEnd/>
            </a:ln>
          </p:spPr>
          <p:txBody>
            <a:bodyPr vert="eaVert" wrap="none" anchor="ctr"/>
            <a:lstStyle/>
            <a:p>
              <a:endParaRPr lang="zh-TW" altLang="en-US"/>
            </a:p>
          </p:txBody>
        </p:sp>
        <p:sp>
          <p:nvSpPr>
            <p:cNvPr id="7" name="AutoShape 50"/>
            <p:cNvSpPr>
              <a:spLocks noChangeArrowheads="1"/>
            </p:cNvSpPr>
            <p:nvPr/>
          </p:nvSpPr>
          <p:spPr bwMode="auto">
            <a:xfrm>
              <a:off x="3288" y="1979"/>
              <a:ext cx="826" cy="372"/>
            </a:xfrm>
            <a:prstGeom prst="roundRect">
              <a:avLst>
                <a:gd name="adj" fmla="val 50000"/>
              </a:avLst>
            </a:prstGeom>
            <a:solidFill>
              <a:srgbClr val="5A8AB6"/>
            </a:solidFill>
            <a:ln w="38100">
              <a:solidFill>
                <a:srgbClr val="9EBCDE"/>
              </a:solidFill>
              <a:round/>
              <a:headEnd/>
              <a:tailEnd/>
            </a:ln>
            <a:effectLst>
              <a:outerShdw dist="35921" dir="2700000" algn="ctr" rotWithShape="0">
                <a:srgbClr val="416B91"/>
              </a:outerShdw>
            </a:effectLst>
          </p:spPr>
          <p:txBody>
            <a:bodyPr wrap="none" anchor="ctr"/>
            <a:lstStyle/>
            <a:p>
              <a:pPr>
                <a:defRPr/>
              </a:pPr>
              <a:endParaRPr lang="zh-TW" altLang="en-US">
                <a:latin typeface="Arial" pitchFamily="34" charset="0"/>
                <a:ea typeface="新細明體" pitchFamily="18" charset="-120"/>
              </a:endParaRPr>
            </a:p>
          </p:txBody>
        </p:sp>
        <p:sp>
          <p:nvSpPr>
            <p:cNvPr id="8" name="Rectangle 51"/>
            <p:cNvSpPr>
              <a:spLocks noChangeArrowheads="1"/>
            </p:cNvSpPr>
            <p:nvPr/>
          </p:nvSpPr>
          <p:spPr bwMode="auto">
            <a:xfrm>
              <a:off x="3288" y="2024"/>
              <a:ext cx="724" cy="268"/>
            </a:xfrm>
            <a:prstGeom prst="rect">
              <a:avLst/>
            </a:prstGeom>
            <a:noFill/>
            <a:ln>
              <a:noFill/>
            </a:ln>
            <a:effectLst>
              <a:outerShdw dist="17961" dir="2700000" algn="ctr" rotWithShape="0">
                <a:srgbClr val="416B91"/>
              </a:outerShdw>
            </a:effectLst>
            <a:extLst/>
          </p:spPr>
          <p:txBody>
            <a:bodyPr lIns="0" tIns="0" rIns="0" bIns="0">
              <a:spAutoFit/>
            </a:bodyPr>
            <a:lstStyle/>
            <a:p>
              <a:pPr algn="ctr">
                <a:defRPr/>
              </a:pPr>
              <a:r>
                <a:rPr lang="en-US" altLang="zh-TW" sz="1400" b="1">
                  <a:latin typeface="Arial" pitchFamily="34" charset="0"/>
                  <a:ea typeface="Taipei" charset="-120"/>
                </a:rPr>
                <a:t>System</a:t>
              </a:r>
            </a:p>
            <a:p>
              <a:pPr algn="ctr">
                <a:defRPr/>
              </a:pPr>
              <a:r>
                <a:rPr lang="en-US" altLang="zh-TW" sz="1400" b="1">
                  <a:latin typeface="Arial" pitchFamily="34" charset="0"/>
                  <a:ea typeface="Taipei" charset="-120"/>
                </a:rPr>
                <a:t> Integrators</a:t>
              </a:r>
            </a:p>
          </p:txBody>
        </p:sp>
        <p:pic>
          <p:nvPicPr>
            <p:cNvPr id="9" name="Picture 52" descr="01-2"/>
            <p:cNvPicPr>
              <a:picLocks noChangeAspect="1" noChangeArrowheads="1"/>
            </p:cNvPicPr>
            <p:nvPr/>
          </p:nvPicPr>
          <p:blipFill>
            <a:blip r:embed="rId2" cstate="print"/>
            <a:srcRect/>
            <a:stretch>
              <a:fillRect/>
            </a:stretch>
          </p:blipFill>
          <p:spPr bwMode="auto">
            <a:xfrm>
              <a:off x="3807" y="1247"/>
              <a:ext cx="906" cy="760"/>
            </a:xfrm>
            <a:prstGeom prst="rect">
              <a:avLst/>
            </a:prstGeom>
            <a:noFill/>
            <a:ln w="9525">
              <a:noFill/>
              <a:miter lim="800000"/>
              <a:headEnd/>
              <a:tailEnd/>
            </a:ln>
          </p:spPr>
        </p:pic>
        <p:grpSp>
          <p:nvGrpSpPr>
            <p:cNvPr id="10" name="Group 53"/>
            <p:cNvGrpSpPr>
              <a:grpSpLocks/>
            </p:cNvGrpSpPr>
            <p:nvPr/>
          </p:nvGrpSpPr>
          <p:grpSpPr bwMode="auto">
            <a:xfrm>
              <a:off x="3726" y="3548"/>
              <a:ext cx="1112" cy="292"/>
              <a:chOff x="3363" y="3593"/>
              <a:chExt cx="1112" cy="292"/>
            </a:xfrm>
          </p:grpSpPr>
          <p:sp>
            <p:nvSpPr>
              <p:cNvPr id="14" name="AutoShape 54"/>
              <p:cNvSpPr>
                <a:spLocks noChangeArrowheads="1"/>
              </p:cNvSpPr>
              <p:nvPr/>
            </p:nvSpPr>
            <p:spPr bwMode="auto">
              <a:xfrm>
                <a:off x="3424" y="3593"/>
                <a:ext cx="1024" cy="292"/>
              </a:xfrm>
              <a:prstGeom prst="roundRect">
                <a:avLst>
                  <a:gd name="adj" fmla="val 50000"/>
                </a:avLst>
              </a:prstGeom>
              <a:solidFill>
                <a:srgbClr val="87BA6E"/>
              </a:solidFill>
              <a:ln w="38100">
                <a:solidFill>
                  <a:srgbClr val="53803C"/>
                </a:solidFill>
                <a:round/>
                <a:headEnd/>
                <a:tailEnd/>
              </a:ln>
            </p:spPr>
            <p:txBody>
              <a:bodyPr wrap="none" anchor="ctr"/>
              <a:lstStyle/>
              <a:p>
                <a:pPr algn="ctr"/>
                <a:endParaRPr lang="zh-TW" altLang="en-US" sz="2400">
                  <a:latin typeface="Times" pitchFamily="18" charset="0"/>
                </a:endParaRPr>
              </a:p>
            </p:txBody>
          </p:sp>
          <p:sp>
            <p:nvSpPr>
              <p:cNvPr id="15" name="Text Box 55"/>
              <p:cNvSpPr txBox="1">
                <a:spLocks noChangeArrowheads="1"/>
              </p:cNvSpPr>
              <p:nvPr/>
            </p:nvSpPr>
            <p:spPr bwMode="auto">
              <a:xfrm>
                <a:off x="3363" y="3612"/>
                <a:ext cx="1112" cy="212"/>
              </a:xfrm>
              <a:prstGeom prst="rect">
                <a:avLst/>
              </a:prstGeom>
              <a:noFill/>
              <a:ln>
                <a:noFill/>
              </a:ln>
              <a:effectLst>
                <a:outerShdw dist="35921" dir="2700000" algn="ctr" rotWithShape="0">
                  <a:srgbClr val="53803C"/>
                </a:outerShdw>
              </a:effectLs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en-US" altLang="zh-TW" sz="1600" b="1">
                    <a:solidFill>
                      <a:schemeClr val="bg1"/>
                    </a:solidFill>
                    <a:ea typeface="Taipei" charset="-120"/>
                  </a:rPr>
                  <a:t>End Users</a:t>
                </a:r>
              </a:p>
            </p:txBody>
          </p:sp>
        </p:grpSp>
        <p:sp>
          <p:nvSpPr>
            <p:cNvPr id="11" name="AutoShape 56"/>
            <p:cNvSpPr>
              <a:spLocks noChangeArrowheads="1"/>
            </p:cNvSpPr>
            <p:nvPr/>
          </p:nvSpPr>
          <p:spPr bwMode="auto">
            <a:xfrm>
              <a:off x="4014" y="1026"/>
              <a:ext cx="519" cy="257"/>
            </a:xfrm>
            <a:prstGeom prst="roundRect">
              <a:avLst>
                <a:gd name="adj" fmla="val 50000"/>
              </a:avLst>
            </a:prstGeom>
            <a:solidFill>
              <a:srgbClr val="5A8AB6"/>
            </a:solidFill>
            <a:ln w="38100">
              <a:solidFill>
                <a:srgbClr val="9EBCDE"/>
              </a:solidFill>
              <a:round/>
              <a:headEnd/>
              <a:tailEnd/>
            </a:ln>
            <a:effectLst>
              <a:outerShdw dist="35921" dir="2700000" algn="ctr" rotWithShape="0">
                <a:srgbClr val="416B91"/>
              </a:outerShdw>
            </a:effectLst>
          </p:spPr>
          <p:txBody>
            <a:bodyPr wrap="none" anchor="ctr"/>
            <a:lstStyle/>
            <a:p>
              <a:pPr algn="ctr">
                <a:defRPr/>
              </a:pPr>
              <a:endParaRPr lang="zh-TW" altLang="en-US" b="1">
                <a:latin typeface="Arial" pitchFamily="34" charset="0"/>
                <a:ea typeface="Taipei" charset="-120"/>
              </a:endParaRPr>
            </a:p>
          </p:txBody>
        </p:sp>
        <p:sp>
          <p:nvSpPr>
            <p:cNvPr id="12" name="Rectangle 57"/>
            <p:cNvSpPr>
              <a:spLocks noChangeArrowheads="1"/>
            </p:cNvSpPr>
            <p:nvPr/>
          </p:nvSpPr>
          <p:spPr bwMode="auto">
            <a:xfrm>
              <a:off x="4014" y="1071"/>
              <a:ext cx="494" cy="192"/>
            </a:xfrm>
            <a:prstGeom prst="rect">
              <a:avLst/>
            </a:prstGeom>
            <a:noFill/>
            <a:ln>
              <a:noFill/>
            </a:ln>
            <a:effectLst>
              <a:outerShdw dist="17961" dir="2700000" algn="ctr" rotWithShape="0">
                <a:srgbClr val="416B91"/>
              </a:outerShdw>
            </a:effectLst>
            <a:extLst/>
          </p:spPr>
          <p:txBody>
            <a:bodyPr>
              <a:spAutoFit/>
            </a:bodyPr>
            <a:lstStyle/>
            <a:p>
              <a:pPr algn="ctr">
                <a:defRPr/>
              </a:pPr>
              <a:r>
                <a:rPr lang="en-US" altLang="zh-TW" sz="1400" b="1">
                  <a:latin typeface="Arial" pitchFamily="34" charset="0"/>
                  <a:ea typeface="Taipei" charset="-120"/>
                </a:rPr>
                <a:t>Disty</a:t>
              </a:r>
            </a:p>
          </p:txBody>
        </p:sp>
        <p:pic>
          <p:nvPicPr>
            <p:cNvPr id="13" name="Picture 58" descr="V-2-2(1)"/>
            <p:cNvPicPr>
              <a:picLocks noChangeAspect="1" noChangeArrowheads="1"/>
            </p:cNvPicPr>
            <p:nvPr/>
          </p:nvPicPr>
          <p:blipFill>
            <a:blip r:embed="rId3" cstate="print"/>
            <a:srcRect/>
            <a:stretch>
              <a:fillRect/>
            </a:stretch>
          </p:blipFill>
          <p:spPr bwMode="auto">
            <a:xfrm>
              <a:off x="4423" y="1933"/>
              <a:ext cx="816" cy="503"/>
            </a:xfrm>
            <a:prstGeom prst="rect">
              <a:avLst/>
            </a:prstGeom>
            <a:noFill/>
            <a:ln w="9525">
              <a:noFill/>
              <a:miter lim="800000"/>
              <a:headEnd/>
              <a:tailEnd/>
            </a:ln>
          </p:spPr>
        </p:pic>
      </p:grpSp>
      <p:grpSp>
        <p:nvGrpSpPr>
          <p:cNvPr id="16" name="Group 27"/>
          <p:cNvGrpSpPr>
            <a:grpSpLocks/>
          </p:cNvGrpSpPr>
          <p:nvPr/>
        </p:nvGrpSpPr>
        <p:grpSpPr bwMode="auto">
          <a:xfrm>
            <a:off x="2843213" y="1628776"/>
            <a:ext cx="2613025" cy="4608513"/>
            <a:chOff x="437" y="982"/>
            <a:chExt cx="1646" cy="2903"/>
          </a:xfrm>
        </p:grpSpPr>
        <p:grpSp>
          <p:nvGrpSpPr>
            <p:cNvPr id="17" name="Group 28"/>
            <p:cNvGrpSpPr>
              <a:grpSpLocks/>
            </p:cNvGrpSpPr>
            <p:nvPr/>
          </p:nvGrpSpPr>
          <p:grpSpPr bwMode="auto">
            <a:xfrm>
              <a:off x="437" y="982"/>
              <a:ext cx="1646" cy="2903"/>
              <a:chOff x="437" y="982"/>
              <a:chExt cx="1646" cy="2903"/>
            </a:xfrm>
          </p:grpSpPr>
          <p:sp>
            <p:nvSpPr>
              <p:cNvPr id="19" name="Oval 29"/>
              <p:cNvSpPr>
                <a:spLocks noChangeArrowheads="1"/>
              </p:cNvSpPr>
              <p:nvPr/>
            </p:nvSpPr>
            <p:spPr bwMode="auto">
              <a:xfrm>
                <a:off x="437" y="982"/>
                <a:ext cx="1646" cy="1233"/>
              </a:xfrm>
              <a:prstGeom prst="ellipse">
                <a:avLst/>
              </a:prstGeom>
              <a:solidFill>
                <a:srgbClr val="E6EEF6"/>
              </a:solidFill>
              <a:ln w="22225">
                <a:solidFill>
                  <a:srgbClr val="C3D6EB"/>
                </a:solidFill>
                <a:round/>
                <a:headEnd/>
                <a:tailEnd/>
              </a:ln>
            </p:spPr>
            <p:txBody>
              <a:bodyPr wrap="none" anchor="ctr"/>
              <a:lstStyle/>
              <a:p>
                <a:pPr algn="ctr"/>
                <a:endParaRPr lang="zh-TW" altLang="en-US">
                  <a:ea typeface="Taipei"/>
                  <a:cs typeface="Taipei"/>
                </a:endParaRPr>
              </a:p>
            </p:txBody>
          </p:sp>
          <p:sp>
            <p:nvSpPr>
              <p:cNvPr id="20" name="AutoShape 30"/>
              <p:cNvSpPr>
                <a:spLocks noChangeArrowheads="1"/>
              </p:cNvSpPr>
              <p:nvPr/>
            </p:nvSpPr>
            <p:spPr bwMode="auto">
              <a:xfrm>
                <a:off x="1279" y="1127"/>
                <a:ext cx="519" cy="258"/>
              </a:xfrm>
              <a:prstGeom prst="roundRect">
                <a:avLst>
                  <a:gd name="adj" fmla="val 50000"/>
                </a:avLst>
              </a:prstGeom>
              <a:solidFill>
                <a:srgbClr val="5A8AB6"/>
              </a:solidFill>
              <a:ln w="38100">
                <a:solidFill>
                  <a:srgbClr val="9EBCDE"/>
                </a:solidFill>
                <a:round/>
                <a:headEnd/>
                <a:tailEnd/>
              </a:ln>
              <a:effectLst>
                <a:outerShdw dist="35921" dir="2700000" algn="ctr" rotWithShape="0">
                  <a:srgbClr val="416B91"/>
                </a:outerShdw>
              </a:effectLst>
            </p:spPr>
            <p:txBody>
              <a:bodyPr wrap="none" anchor="ctr"/>
              <a:lstStyle/>
              <a:p>
                <a:pPr>
                  <a:defRPr/>
                </a:pPr>
                <a:endParaRPr lang="zh-TW" altLang="en-US">
                  <a:latin typeface="Arial" pitchFamily="34" charset="0"/>
                  <a:ea typeface="新細明體" pitchFamily="18" charset="-120"/>
                </a:endParaRPr>
              </a:p>
            </p:txBody>
          </p:sp>
          <p:sp>
            <p:nvSpPr>
              <p:cNvPr id="21" name="Rectangle 31"/>
              <p:cNvSpPr>
                <a:spLocks noChangeArrowheads="1"/>
              </p:cNvSpPr>
              <p:nvPr/>
            </p:nvSpPr>
            <p:spPr bwMode="auto">
              <a:xfrm>
                <a:off x="1447" y="1191"/>
                <a:ext cx="162" cy="134"/>
              </a:xfrm>
              <a:prstGeom prst="rect">
                <a:avLst/>
              </a:prstGeom>
              <a:noFill/>
              <a:ln>
                <a:noFill/>
              </a:ln>
              <a:effectLst>
                <a:outerShdw dist="17961" dir="2700000" algn="ctr" rotWithShape="0">
                  <a:srgbClr val="416B91"/>
                </a:outerShdw>
              </a:effectLst>
              <a:extLst/>
            </p:spPr>
            <p:txBody>
              <a:bodyPr wrap="none" lIns="0" tIns="0" rIns="0" bIns="0">
                <a:spAutoFit/>
              </a:bodyPr>
              <a:lstStyle/>
              <a:p>
                <a:pPr algn="ctr">
                  <a:defRPr/>
                </a:pPr>
                <a:r>
                  <a:rPr lang="en-US" altLang="zh-TW" sz="1400" b="1" dirty="0">
                    <a:latin typeface="Arial" pitchFamily="34" charset="0"/>
                    <a:ea typeface="Taipei" charset="-120"/>
                  </a:rPr>
                  <a:t>RD</a:t>
                </a:r>
              </a:p>
            </p:txBody>
          </p:sp>
          <p:sp>
            <p:nvSpPr>
              <p:cNvPr id="22" name="AutoShape 32"/>
              <p:cNvSpPr>
                <a:spLocks noChangeArrowheads="1"/>
              </p:cNvSpPr>
              <p:nvPr/>
            </p:nvSpPr>
            <p:spPr bwMode="auto">
              <a:xfrm>
                <a:off x="1115" y="1744"/>
                <a:ext cx="822" cy="412"/>
              </a:xfrm>
              <a:prstGeom prst="roundRect">
                <a:avLst>
                  <a:gd name="adj" fmla="val 50000"/>
                </a:avLst>
              </a:prstGeom>
              <a:solidFill>
                <a:srgbClr val="5A8AB6"/>
              </a:solidFill>
              <a:ln w="38100">
                <a:solidFill>
                  <a:srgbClr val="9EBCDE"/>
                </a:solidFill>
                <a:round/>
                <a:headEnd/>
                <a:tailEnd/>
              </a:ln>
              <a:effectLst>
                <a:outerShdw dist="35921" dir="2700000" algn="ctr" rotWithShape="0">
                  <a:srgbClr val="416B91"/>
                </a:outerShdw>
              </a:effectLst>
            </p:spPr>
            <p:txBody>
              <a:bodyPr wrap="none" anchor="ctr"/>
              <a:lstStyle/>
              <a:p>
                <a:pPr>
                  <a:defRPr/>
                </a:pPr>
                <a:endParaRPr lang="zh-TW" altLang="en-US">
                  <a:latin typeface="Arial" pitchFamily="34" charset="0"/>
                  <a:ea typeface="新細明體" pitchFamily="18" charset="-120"/>
                </a:endParaRPr>
              </a:p>
            </p:txBody>
          </p:sp>
          <p:sp>
            <p:nvSpPr>
              <p:cNvPr id="23" name="Rectangle 33"/>
              <p:cNvSpPr>
                <a:spLocks noChangeArrowheads="1"/>
              </p:cNvSpPr>
              <p:nvPr/>
            </p:nvSpPr>
            <p:spPr bwMode="auto">
              <a:xfrm>
                <a:off x="1115" y="1826"/>
                <a:ext cx="822" cy="268"/>
              </a:xfrm>
              <a:prstGeom prst="rect">
                <a:avLst/>
              </a:prstGeom>
              <a:noFill/>
              <a:ln>
                <a:noFill/>
              </a:ln>
              <a:effectLst>
                <a:outerShdw dist="17961" dir="2700000" algn="ctr" rotWithShape="0">
                  <a:srgbClr val="416B91"/>
                </a:outerShdw>
              </a:effectLst>
              <a:extLst/>
            </p:spPr>
            <p:txBody>
              <a:bodyPr lIns="0" tIns="0" rIns="0" bIns="0">
                <a:spAutoFit/>
              </a:bodyPr>
              <a:lstStyle/>
              <a:p>
                <a:pPr algn="ctr">
                  <a:defRPr/>
                </a:pPr>
                <a:r>
                  <a:rPr lang="en-US" altLang="zh-TW" sz="1400" b="1" dirty="0">
                    <a:latin typeface="Arial" pitchFamily="34" charset="0"/>
                    <a:ea typeface="Taipei" charset="-120"/>
                  </a:rPr>
                  <a:t>Technical</a:t>
                </a:r>
              </a:p>
              <a:p>
                <a:pPr algn="ctr">
                  <a:defRPr/>
                </a:pPr>
                <a:r>
                  <a:rPr lang="en-US" altLang="zh-TW" sz="1400" b="1" dirty="0">
                    <a:latin typeface="Arial" pitchFamily="34" charset="0"/>
                    <a:ea typeface="Taipei" charset="-120"/>
                  </a:rPr>
                  <a:t> support</a:t>
                </a:r>
              </a:p>
            </p:txBody>
          </p:sp>
          <p:sp>
            <p:nvSpPr>
              <p:cNvPr id="24" name="AutoShape 34"/>
              <p:cNvSpPr>
                <a:spLocks noChangeArrowheads="1"/>
              </p:cNvSpPr>
              <p:nvPr/>
            </p:nvSpPr>
            <p:spPr bwMode="auto">
              <a:xfrm>
                <a:off x="1279" y="2457"/>
                <a:ext cx="519" cy="257"/>
              </a:xfrm>
              <a:prstGeom prst="roundRect">
                <a:avLst>
                  <a:gd name="adj" fmla="val 50000"/>
                </a:avLst>
              </a:prstGeom>
              <a:solidFill>
                <a:srgbClr val="5A8AB6"/>
              </a:solidFill>
              <a:ln w="38100">
                <a:solidFill>
                  <a:srgbClr val="9EBCDE"/>
                </a:solidFill>
                <a:round/>
                <a:headEnd/>
                <a:tailEnd/>
              </a:ln>
              <a:effectLst>
                <a:outerShdw dist="35921" dir="2700000" algn="ctr" rotWithShape="0">
                  <a:srgbClr val="416B91"/>
                </a:outerShdw>
              </a:effectLst>
            </p:spPr>
            <p:txBody>
              <a:bodyPr wrap="none" anchor="ctr"/>
              <a:lstStyle/>
              <a:p>
                <a:pPr algn="ctr">
                  <a:defRPr/>
                </a:pPr>
                <a:endParaRPr lang="zh-TW" altLang="en-US" b="1">
                  <a:latin typeface="Arial" pitchFamily="34" charset="0"/>
                  <a:ea typeface="Taipei" charset="-120"/>
                </a:endParaRPr>
              </a:p>
            </p:txBody>
          </p:sp>
          <p:sp>
            <p:nvSpPr>
              <p:cNvPr id="25" name="AutoShape 35"/>
              <p:cNvSpPr>
                <a:spLocks noChangeArrowheads="1"/>
              </p:cNvSpPr>
              <p:nvPr/>
            </p:nvSpPr>
            <p:spPr bwMode="auto">
              <a:xfrm>
                <a:off x="1115" y="2978"/>
                <a:ext cx="822" cy="369"/>
              </a:xfrm>
              <a:prstGeom prst="roundRect">
                <a:avLst>
                  <a:gd name="adj" fmla="val 50000"/>
                </a:avLst>
              </a:prstGeom>
              <a:solidFill>
                <a:srgbClr val="5A8AB6"/>
              </a:solidFill>
              <a:ln w="38100">
                <a:solidFill>
                  <a:srgbClr val="9EBCDE"/>
                </a:solidFill>
                <a:round/>
                <a:headEnd/>
                <a:tailEnd/>
              </a:ln>
              <a:effectLst>
                <a:outerShdw dist="35921" dir="2700000" algn="ctr" rotWithShape="0">
                  <a:srgbClr val="416B91"/>
                </a:outerShdw>
              </a:effectLst>
            </p:spPr>
            <p:txBody>
              <a:bodyPr wrap="none" anchor="ctr"/>
              <a:lstStyle/>
              <a:p>
                <a:pPr>
                  <a:defRPr/>
                </a:pPr>
                <a:endParaRPr lang="zh-TW" altLang="en-US">
                  <a:latin typeface="Arial" pitchFamily="34" charset="0"/>
                  <a:ea typeface="新細明體" pitchFamily="18" charset="-120"/>
                </a:endParaRPr>
              </a:p>
            </p:txBody>
          </p:sp>
          <p:sp>
            <p:nvSpPr>
              <p:cNvPr id="26" name="Rectangle 36"/>
              <p:cNvSpPr>
                <a:spLocks noChangeArrowheads="1"/>
              </p:cNvSpPr>
              <p:nvPr/>
            </p:nvSpPr>
            <p:spPr bwMode="auto">
              <a:xfrm>
                <a:off x="1115" y="3022"/>
                <a:ext cx="864" cy="268"/>
              </a:xfrm>
              <a:prstGeom prst="rect">
                <a:avLst/>
              </a:prstGeom>
              <a:noFill/>
              <a:ln>
                <a:noFill/>
              </a:ln>
              <a:effectLst>
                <a:outerShdw dist="17961" dir="2700000" algn="ctr" rotWithShape="0">
                  <a:srgbClr val="416B91"/>
                </a:outerShdw>
              </a:effectLst>
              <a:extLst/>
            </p:spPr>
            <p:txBody>
              <a:bodyPr lIns="0" tIns="0" rIns="0" bIns="0">
                <a:spAutoFit/>
              </a:bodyPr>
              <a:lstStyle/>
              <a:p>
                <a:pPr algn="ctr">
                  <a:defRPr/>
                </a:pPr>
                <a:r>
                  <a:rPr lang="en-US" altLang="zh-TW" sz="1400" b="1">
                    <a:latin typeface="Arial" pitchFamily="34" charset="0"/>
                    <a:ea typeface="Taipei" charset="-120"/>
                  </a:rPr>
                  <a:t>System</a:t>
                </a:r>
              </a:p>
              <a:p>
                <a:pPr algn="ctr">
                  <a:defRPr/>
                </a:pPr>
                <a:r>
                  <a:rPr lang="en-US" altLang="zh-TW" sz="1400" b="1">
                    <a:latin typeface="Arial" pitchFamily="34" charset="0"/>
                    <a:ea typeface="Taipei" charset="-120"/>
                  </a:rPr>
                  <a:t> Integrators</a:t>
                </a:r>
              </a:p>
            </p:txBody>
          </p:sp>
          <p:pic>
            <p:nvPicPr>
              <p:cNvPr id="27" name="Picture 37" descr="VIVOTEK LOGO-English-2"/>
              <p:cNvPicPr>
                <a:picLocks noChangeAspect="1" noChangeArrowheads="1"/>
              </p:cNvPicPr>
              <p:nvPr/>
            </p:nvPicPr>
            <p:blipFill>
              <a:blip r:embed="rId4" cstate="print"/>
              <a:srcRect/>
              <a:stretch>
                <a:fillRect/>
              </a:stretch>
            </p:blipFill>
            <p:spPr bwMode="auto">
              <a:xfrm>
                <a:off x="1164" y="1429"/>
                <a:ext cx="691" cy="313"/>
              </a:xfrm>
              <a:prstGeom prst="rect">
                <a:avLst/>
              </a:prstGeom>
              <a:noFill/>
              <a:ln w="9525">
                <a:noFill/>
                <a:miter lim="800000"/>
                <a:headEnd/>
                <a:tailEnd/>
              </a:ln>
            </p:spPr>
          </p:pic>
          <p:sp>
            <p:nvSpPr>
              <p:cNvPr id="28" name="AutoShape 38"/>
              <p:cNvSpPr>
                <a:spLocks noChangeArrowheads="1"/>
              </p:cNvSpPr>
              <p:nvPr/>
            </p:nvSpPr>
            <p:spPr bwMode="auto">
              <a:xfrm rot="10800000">
                <a:off x="1444" y="1415"/>
                <a:ext cx="164" cy="288"/>
              </a:xfrm>
              <a:prstGeom prst="downArrow">
                <a:avLst>
                  <a:gd name="adj1" fmla="val 34815"/>
                  <a:gd name="adj2" fmla="val 60195"/>
                </a:avLst>
              </a:prstGeom>
              <a:gradFill rotWithShape="1">
                <a:gsLst>
                  <a:gs pos="0">
                    <a:schemeClr val="bg1">
                      <a:alpha val="0"/>
                    </a:schemeClr>
                  </a:gs>
                  <a:gs pos="100000">
                    <a:srgbClr val="6E98BE"/>
                  </a:gs>
                </a:gsLst>
                <a:lin ang="5400000" scaled="1"/>
              </a:gradFill>
              <a:ln w="9525">
                <a:noFill/>
                <a:miter lim="800000"/>
                <a:headEnd/>
                <a:tailEnd/>
              </a:ln>
            </p:spPr>
            <p:txBody>
              <a:bodyPr vert="eaVert" wrap="none" anchor="ctr"/>
              <a:lstStyle/>
              <a:p>
                <a:endParaRPr lang="zh-TW" altLang="en-US"/>
              </a:p>
            </p:txBody>
          </p:sp>
          <p:sp>
            <p:nvSpPr>
              <p:cNvPr id="29" name="AutoShape 39"/>
              <p:cNvSpPr>
                <a:spLocks noChangeArrowheads="1"/>
              </p:cNvSpPr>
              <p:nvPr/>
            </p:nvSpPr>
            <p:spPr bwMode="auto">
              <a:xfrm rot="10800000">
                <a:off x="1444" y="2187"/>
                <a:ext cx="164" cy="247"/>
              </a:xfrm>
              <a:prstGeom prst="downArrow">
                <a:avLst>
                  <a:gd name="adj1" fmla="val 37019"/>
                  <a:gd name="adj2" fmla="val 68967"/>
                </a:avLst>
              </a:prstGeom>
              <a:gradFill rotWithShape="1">
                <a:gsLst>
                  <a:gs pos="0">
                    <a:schemeClr val="bg1">
                      <a:alpha val="0"/>
                    </a:schemeClr>
                  </a:gs>
                  <a:gs pos="100000">
                    <a:srgbClr val="6E98BE"/>
                  </a:gs>
                </a:gsLst>
                <a:lin ang="5400000" scaled="1"/>
              </a:gradFill>
              <a:ln w="9525">
                <a:noFill/>
                <a:miter lim="800000"/>
                <a:headEnd/>
                <a:tailEnd/>
              </a:ln>
            </p:spPr>
            <p:txBody>
              <a:bodyPr vert="eaVert" wrap="none" anchor="ctr"/>
              <a:lstStyle/>
              <a:p>
                <a:endParaRPr lang="zh-TW" altLang="en-US"/>
              </a:p>
            </p:txBody>
          </p:sp>
          <p:sp>
            <p:nvSpPr>
              <p:cNvPr id="30" name="AutoShape 40"/>
              <p:cNvSpPr>
                <a:spLocks noChangeArrowheads="1"/>
              </p:cNvSpPr>
              <p:nvPr/>
            </p:nvSpPr>
            <p:spPr bwMode="auto">
              <a:xfrm rot="10800000">
                <a:off x="1444" y="2739"/>
                <a:ext cx="164" cy="247"/>
              </a:xfrm>
              <a:prstGeom prst="downArrow">
                <a:avLst>
                  <a:gd name="adj1" fmla="val 35917"/>
                  <a:gd name="adj2" fmla="val 67558"/>
                </a:avLst>
              </a:prstGeom>
              <a:gradFill rotWithShape="1">
                <a:gsLst>
                  <a:gs pos="0">
                    <a:schemeClr val="bg1">
                      <a:alpha val="0"/>
                    </a:schemeClr>
                  </a:gs>
                  <a:gs pos="100000">
                    <a:srgbClr val="6E98BE"/>
                  </a:gs>
                </a:gsLst>
                <a:lin ang="5400000" scaled="1"/>
              </a:gradFill>
              <a:ln w="9525">
                <a:noFill/>
                <a:miter lim="800000"/>
                <a:headEnd/>
                <a:tailEnd/>
              </a:ln>
            </p:spPr>
            <p:txBody>
              <a:bodyPr vert="eaVert" wrap="none" anchor="ctr"/>
              <a:lstStyle/>
              <a:p>
                <a:endParaRPr lang="zh-TW" altLang="en-US"/>
              </a:p>
            </p:txBody>
          </p:sp>
          <p:sp>
            <p:nvSpPr>
              <p:cNvPr id="31" name="AutoShape 41"/>
              <p:cNvSpPr>
                <a:spLocks noChangeArrowheads="1"/>
              </p:cNvSpPr>
              <p:nvPr/>
            </p:nvSpPr>
            <p:spPr bwMode="auto">
              <a:xfrm rot="10800000">
                <a:off x="1444" y="3374"/>
                <a:ext cx="164" cy="246"/>
              </a:xfrm>
              <a:prstGeom prst="downArrow">
                <a:avLst>
                  <a:gd name="adj1" fmla="val 35917"/>
                  <a:gd name="adj2" fmla="val 67285"/>
                </a:avLst>
              </a:prstGeom>
              <a:gradFill rotWithShape="1">
                <a:gsLst>
                  <a:gs pos="0">
                    <a:schemeClr val="bg1">
                      <a:alpha val="0"/>
                    </a:schemeClr>
                  </a:gs>
                  <a:gs pos="100000">
                    <a:srgbClr val="6E98BE"/>
                  </a:gs>
                </a:gsLst>
                <a:lin ang="5400000" scaled="1"/>
              </a:gradFill>
              <a:ln w="9525">
                <a:noFill/>
                <a:miter lim="800000"/>
                <a:headEnd/>
                <a:tailEnd/>
              </a:ln>
            </p:spPr>
            <p:txBody>
              <a:bodyPr vert="eaVert" wrap="none" anchor="ctr"/>
              <a:lstStyle/>
              <a:p>
                <a:endParaRPr lang="zh-TW" altLang="en-US"/>
              </a:p>
            </p:txBody>
          </p:sp>
          <p:grpSp>
            <p:nvGrpSpPr>
              <p:cNvPr id="32" name="Group 42"/>
              <p:cNvGrpSpPr>
                <a:grpSpLocks/>
              </p:cNvGrpSpPr>
              <p:nvPr/>
            </p:nvGrpSpPr>
            <p:grpSpPr bwMode="auto">
              <a:xfrm>
                <a:off x="930" y="3593"/>
                <a:ext cx="1112" cy="292"/>
                <a:chOff x="3363" y="3593"/>
                <a:chExt cx="1112" cy="292"/>
              </a:xfrm>
            </p:grpSpPr>
            <p:sp>
              <p:nvSpPr>
                <p:cNvPr id="33" name="AutoShape 43"/>
                <p:cNvSpPr>
                  <a:spLocks noChangeArrowheads="1"/>
                </p:cNvSpPr>
                <p:nvPr/>
              </p:nvSpPr>
              <p:spPr bwMode="auto">
                <a:xfrm>
                  <a:off x="3424" y="3593"/>
                  <a:ext cx="1024" cy="292"/>
                </a:xfrm>
                <a:prstGeom prst="roundRect">
                  <a:avLst>
                    <a:gd name="adj" fmla="val 50000"/>
                  </a:avLst>
                </a:prstGeom>
                <a:solidFill>
                  <a:srgbClr val="87BA6E"/>
                </a:solidFill>
                <a:ln w="38100">
                  <a:solidFill>
                    <a:srgbClr val="53803C"/>
                  </a:solidFill>
                  <a:round/>
                  <a:headEnd/>
                  <a:tailEnd/>
                </a:ln>
              </p:spPr>
              <p:txBody>
                <a:bodyPr wrap="none" anchor="ctr"/>
                <a:lstStyle/>
                <a:p>
                  <a:pPr algn="ctr"/>
                  <a:endParaRPr lang="zh-TW" altLang="en-US" sz="2400">
                    <a:latin typeface="Times" pitchFamily="18" charset="0"/>
                  </a:endParaRPr>
                </a:p>
              </p:txBody>
            </p:sp>
            <p:sp>
              <p:nvSpPr>
                <p:cNvPr id="34" name="Text Box 44"/>
                <p:cNvSpPr txBox="1">
                  <a:spLocks noChangeArrowheads="1"/>
                </p:cNvSpPr>
                <p:nvPr/>
              </p:nvSpPr>
              <p:spPr bwMode="auto">
                <a:xfrm>
                  <a:off x="3363" y="3612"/>
                  <a:ext cx="1112" cy="212"/>
                </a:xfrm>
                <a:prstGeom prst="rect">
                  <a:avLst/>
                </a:prstGeom>
                <a:noFill/>
                <a:ln>
                  <a:noFill/>
                </a:ln>
                <a:effectLst>
                  <a:outerShdw dist="35921" dir="2700000" algn="ctr" rotWithShape="0">
                    <a:srgbClr val="53803C"/>
                  </a:outerShdw>
                </a:effectLs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en-US" altLang="zh-TW" sz="1600" b="1" dirty="0">
                      <a:solidFill>
                        <a:schemeClr val="bg1"/>
                      </a:solidFill>
                      <a:ea typeface="Taipei" charset="-120"/>
                    </a:rPr>
                    <a:t>End Users</a:t>
                  </a:r>
                </a:p>
              </p:txBody>
            </p:sp>
          </p:grpSp>
        </p:grpSp>
        <p:sp>
          <p:nvSpPr>
            <p:cNvPr id="18" name="Rectangle 45"/>
            <p:cNvSpPr>
              <a:spLocks noChangeArrowheads="1"/>
            </p:cNvSpPr>
            <p:nvPr/>
          </p:nvSpPr>
          <p:spPr bwMode="auto">
            <a:xfrm>
              <a:off x="1279" y="2484"/>
              <a:ext cx="494" cy="192"/>
            </a:xfrm>
            <a:prstGeom prst="rect">
              <a:avLst/>
            </a:prstGeom>
            <a:noFill/>
            <a:ln>
              <a:noFill/>
            </a:ln>
            <a:effectLst>
              <a:outerShdw dist="17961" dir="2700000" algn="ctr" rotWithShape="0">
                <a:srgbClr val="416B91"/>
              </a:outerShdw>
            </a:effectLst>
            <a:extLst/>
          </p:spPr>
          <p:txBody>
            <a:bodyPr>
              <a:spAutoFit/>
            </a:bodyPr>
            <a:lstStyle/>
            <a:p>
              <a:pPr algn="ctr">
                <a:defRPr/>
              </a:pPr>
              <a:r>
                <a:rPr lang="en-US" altLang="zh-TW" sz="1400" b="1">
                  <a:latin typeface="Arial" pitchFamily="34" charset="0"/>
                  <a:ea typeface="Taipei" charset="-120"/>
                </a:rPr>
                <a:t>Disty</a:t>
              </a:r>
            </a:p>
          </p:txBody>
        </p:sp>
      </p:grpSp>
      <p:sp>
        <p:nvSpPr>
          <p:cNvPr id="35" name="Text Box 17"/>
          <p:cNvSpPr txBox="1">
            <a:spLocks noChangeArrowheads="1"/>
          </p:cNvSpPr>
          <p:nvPr/>
        </p:nvSpPr>
        <p:spPr bwMode="auto">
          <a:xfrm>
            <a:off x="323850" y="260350"/>
            <a:ext cx="4363182" cy="1384995"/>
          </a:xfrm>
          <a:prstGeom prst="rect">
            <a:avLst/>
          </a:prstGeom>
          <a:noFill/>
          <a:ln w="9525">
            <a:noFill/>
            <a:miter lim="800000"/>
            <a:headEnd/>
            <a:tailEnd/>
          </a:ln>
        </p:spPr>
        <p:txBody>
          <a:bodyPr wrap="none">
            <a:spAutoFit/>
          </a:bodyPr>
          <a:lstStyle/>
          <a:p>
            <a:r>
              <a:rPr lang="en-US" altLang="zh-TW" sz="2800" b="1" i="1" dirty="0" smtClean="0">
                <a:solidFill>
                  <a:schemeClr val="tx1"/>
                </a:solidFill>
              </a:rPr>
              <a:t>VIVOTEK Presales Team</a:t>
            </a:r>
          </a:p>
          <a:p>
            <a:endParaRPr lang="en-US" altLang="zh-TW" sz="2800" b="1" i="1" dirty="0" smtClean="0">
              <a:solidFill>
                <a:schemeClr val="tx1"/>
              </a:solidFill>
            </a:endParaRPr>
          </a:p>
          <a:p>
            <a:r>
              <a:rPr lang="en-US" altLang="zh-TW" sz="2800" b="1" i="1" dirty="0" smtClean="0">
                <a:solidFill>
                  <a:srgbClr val="0070C0"/>
                </a:solidFill>
              </a:rPr>
              <a:t>What makes us special!</a:t>
            </a:r>
            <a:endParaRPr lang="en-US" altLang="zh-TW" sz="2800" b="1" i="1" dirty="0">
              <a:solidFill>
                <a:srgbClr val="0070C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2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edg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nvGraphicFramePr>
        <p:xfrm>
          <a:off x="152400" y="1556792"/>
          <a:ext cx="4779640" cy="4640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17"/>
          <p:cNvSpPr txBox="1">
            <a:spLocks noChangeArrowheads="1"/>
          </p:cNvSpPr>
          <p:nvPr/>
        </p:nvSpPr>
        <p:spPr bwMode="auto">
          <a:xfrm>
            <a:off x="323850" y="260350"/>
            <a:ext cx="4453463" cy="523220"/>
          </a:xfrm>
          <a:prstGeom prst="rect">
            <a:avLst/>
          </a:prstGeom>
          <a:noFill/>
          <a:ln w="9525">
            <a:noFill/>
            <a:miter lim="800000"/>
            <a:headEnd/>
            <a:tailEnd/>
          </a:ln>
        </p:spPr>
        <p:txBody>
          <a:bodyPr wrap="none">
            <a:spAutoFit/>
          </a:bodyPr>
          <a:lstStyle/>
          <a:p>
            <a:r>
              <a:rPr lang="en-US" altLang="zh-TW" sz="2800" b="1" i="1" dirty="0" smtClean="0">
                <a:solidFill>
                  <a:schemeClr val="tx1"/>
                </a:solidFill>
              </a:rPr>
              <a:t>VIVOTEK Product Family</a:t>
            </a:r>
            <a:endParaRPr lang="en-US" altLang="zh-TW" sz="2800" b="1" i="1" dirty="0">
              <a:solidFill>
                <a:schemeClr val="tx1"/>
              </a:solidFill>
            </a:endParaRPr>
          </a:p>
        </p:txBody>
      </p:sp>
      <p:sp>
        <p:nvSpPr>
          <p:cNvPr id="4" name="文字方塊 10"/>
          <p:cNvSpPr txBox="1">
            <a:spLocks noChangeArrowheads="1"/>
          </p:cNvSpPr>
          <p:nvPr/>
        </p:nvSpPr>
        <p:spPr bwMode="auto">
          <a:xfrm>
            <a:off x="4572000" y="1724615"/>
            <a:ext cx="4283968" cy="1200329"/>
          </a:xfrm>
          <a:prstGeom prst="rect">
            <a:avLst/>
          </a:prstGeom>
          <a:noFill/>
          <a:ln w="9525">
            <a:noFill/>
            <a:miter lim="800000"/>
            <a:headEnd/>
            <a:tailEnd/>
          </a:ln>
        </p:spPr>
        <p:txBody>
          <a:bodyPr wrap="square">
            <a:spAutoFit/>
          </a:bodyPr>
          <a:lstStyle/>
          <a:p>
            <a:pPr>
              <a:buFont typeface="Wingdings" pitchFamily="2" charset="2"/>
              <a:buChar char="Ø"/>
            </a:pPr>
            <a:r>
              <a:rPr lang="en-US" altLang="zh-TW" sz="1800" b="1" dirty="0">
                <a:solidFill>
                  <a:srgbClr val="0070C0"/>
                </a:solidFill>
                <a:latin typeface="Calibri" pitchFamily="34" charset="0"/>
              </a:rPr>
              <a:t>  </a:t>
            </a:r>
            <a:r>
              <a:rPr lang="en-US" altLang="zh-TW" sz="1800" b="1" dirty="0" smtClean="0">
                <a:solidFill>
                  <a:srgbClr val="0070C0"/>
                </a:solidFill>
                <a:latin typeface="Calibri" pitchFamily="34" charset="0"/>
                <a:ea typeface="Levenim MT"/>
                <a:cs typeface="Levenim MT"/>
              </a:rPr>
              <a:t>Enterprise Segment</a:t>
            </a:r>
          </a:p>
          <a:p>
            <a:pPr>
              <a:buFont typeface="Wingdings" pitchFamily="2" charset="2"/>
              <a:buChar char="Ø"/>
            </a:pPr>
            <a:r>
              <a:rPr lang="zh-TW" altLang="en-US" sz="1800" b="1" dirty="0" smtClean="0">
                <a:solidFill>
                  <a:srgbClr val="0070C0"/>
                </a:solidFill>
                <a:latin typeface="Calibri" pitchFamily="34" charset="0"/>
                <a:ea typeface="Levenim MT"/>
                <a:cs typeface="Levenim MT"/>
              </a:rPr>
              <a:t>  </a:t>
            </a:r>
            <a:r>
              <a:rPr lang="en-US" altLang="zh-TW" sz="1800" b="1" dirty="0" smtClean="0">
                <a:solidFill>
                  <a:srgbClr val="0070C0"/>
                </a:solidFill>
                <a:latin typeface="Calibri" pitchFamily="34" charset="0"/>
                <a:ea typeface="Levenim MT"/>
                <a:cs typeface="Levenim MT"/>
              </a:rPr>
              <a:t>Supreme Night View Quality</a:t>
            </a:r>
          </a:p>
          <a:p>
            <a:pPr>
              <a:buFont typeface="Wingdings" pitchFamily="2" charset="2"/>
              <a:buChar char="Ø"/>
            </a:pPr>
            <a:r>
              <a:rPr lang="en-US" altLang="zh-TW" sz="1800" b="1" dirty="0" smtClean="0">
                <a:solidFill>
                  <a:srgbClr val="0070C0"/>
                </a:solidFill>
                <a:latin typeface="Calibri" pitchFamily="34" charset="0"/>
                <a:ea typeface="Levenim MT"/>
                <a:cs typeface="Levenim MT"/>
              </a:rPr>
              <a:t>   Complete Function and Specification of</a:t>
            </a:r>
          </a:p>
          <a:p>
            <a:r>
              <a:rPr lang="en-US" altLang="zh-TW" sz="1800" b="1" dirty="0" smtClean="0">
                <a:solidFill>
                  <a:srgbClr val="0070C0"/>
                </a:solidFill>
                <a:latin typeface="Calibri" pitchFamily="34" charset="0"/>
                <a:ea typeface="Levenim MT"/>
                <a:cs typeface="Levenim MT"/>
              </a:rPr>
              <a:t>      Camera for Tender</a:t>
            </a:r>
            <a:endParaRPr lang="zh-TW" altLang="en-US" sz="1800" b="1" dirty="0">
              <a:solidFill>
                <a:srgbClr val="0070C0"/>
              </a:solidFill>
              <a:latin typeface="Calibri" pitchFamily="34" charset="0"/>
              <a:ea typeface="Levenim MT"/>
              <a:cs typeface="Levenim MT"/>
            </a:endParaRPr>
          </a:p>
        </p:txBody>
      </p:sp>
      <p:sp>
        <p:nvSpPr>
          <p:cNvPr id="8" name="文字方塊 10"/>
          <p:cNvSpPr txBox="1">
            <a:spLocks noChangeArrowheads="1"/>
          </p:cNvSpPr>
          <p:nvPr/>
        </p:nvSpPr>
        <p:spPr bwMode="auto">
          <a:xfrm>
            <a:off x="4572000" y="3369766"/>
            <a:ext cx="3960490" cy="923330"/>
          </a:xfrm>
          <a:prstGeom prst="rect">
            <a:avLst/>
          </a:prstGeom>
          <a:noFill/>
          <a:ln w="9525">
            <a:noFill/>
            <a:miter lim="800000"/>
            <a:headEnd/>
            <a:tailEnd/>
          </a:ln>
        </p:spPr>
        <p:txBody>
          <a:bodyPr wrap="square">
            <a:spAutoFit/>
          </a:bodyPr>
          <a:lstStyle/>
          <a:p>
            <a:pPr>
              <a:buFont typeface="Wingdings" pitchFamily="2" charset="2"/>
              <a:buChar char="Ø"/>
            </a:pPr>
            <a:r>
              <a:rPr lang="en-US" altLang="zh-TW" sz="1800" b="1" dirty="0">
                <a:solidFill>
                  <a:srgbClr val="00B050"/>
                </a:solidFill>
                <a:latin typeface="Calibri" pitchFamily="34" charset="0"/>
              </a:rPr>
              <a:t>  </a:t>
            </a:r>
            <a:r>
              <a:rPr lang="en-US" altLang="zh-TW" sz="1800" b="1" dirty="0" smtClean="0">
                <a:solidFill>
                  <a:srgbClr val="00B050"/>
                </a:solidFill>
                <a:latin typeface="Calibri" pitchFamily="34" charset="0"/>
              </a:rPr>
              <a:t>Mid Range</a:t>
            </a:r>
            <a:r>
              <a:rPr lang="en-US" altLang="zh-TW" sz="1800" b="1" dirty="0" smtClean="0">
                <a:solidFill>
                  <a:srgbClr val="00B050"/>
                </a:solidFill>
                <a:latin typeface="Calibri" pitchFamily="34" charset="0"/>
                <a:ea typeface="Levenim MT"/>
                <a:cs typeface="Levenim MT"/>
              </a:rPr>
              <a:t> Level</a:t>
            </a:r>
          </a:p>
          <a:p>
            <a:pPr>
              <a:buFont typeface="Wingdings" pitchFamily="2" charset="2"/>
              <a:buChar char="Ø"/>
            </a:pPr>
            <a:r>
              <a:rPr lang="zh-TW" altLang="en-US" sz="1800" b="1" dirty="0" smtClean="0">
                <a:solidFill>
                  <a:srgbClr val="00B050"/>
                </a:solidFill>
                <a:latin typeface="Calibri" pitchFamily="34" charset="0"/>
                <a:ea typeface="Levenim MT"/>
                <a:cs typeface="Levenim MT"/>
              </a:rPr>
              <a:t>  </a:t>
            </a:r>
            <a:r>
              <a:rPr lang="en-US" altLang="zh-TW" sz="1800" b="1" dirty="0" smtClean="0">
                <a:solidFill>
                  <a:srgbClr val="00B050"/>
                </a:solidFill>
                <a:latin typeface="Calibri" pitchFamily="34" charset="0"/>
                <a:ea typeface="Levenim MT"/>
                <a:cs typeface="Levenim MT"/>
              </a:rPr>
              <a:t>General Surveillance Function</a:t>
            </a:r>
          </a:p>
          <a:p>
            <a:pPr>
              <a:buFont typeface="Wingdings" pitchFamily="2" charset="2"/>
              <a:buChar char="Ø"/>
            </a:pPr>
            <a:r>
              <a:rPr lang="en-US" altLang="zh-TW" sz="1800" b="1" dirty="0" smtClean="0">
                <a:solidFill>
                  <a:srgbClr val="00B050"/>
                </a:solidFill>
                <a:latin typeface="Calibri" pitchFamily="34" charset="0"/>
                <a:ea typeface="Levenim MT"/>
                <a:cs typeface="Levenim MT"/>
              </a:rPr>
              <a:t>  Aggressive Price/Solid Product </a:t>
            </a:r>
            <a:endParaRPr lang="zh-TW" altLang="en-US" sz="1800" b="1" dirty="0">
              <a:solidFill>
                <a:srgbClr val="00B050"/>
              </a:solidFill>
              <a:latin typeface="Calibri" pitchFamily="34" charset="0"/>
              <a:ea typeface="Levenim MT"/>
              <a:cs typeface="Levenim MT"/>
            </a:endParaRPr>
          </a:p>
        </p:txBody>
      </p:sp>
      <p:sp>
        <p:nvSpPr>
          <p:cNvPr id="9" name="文字方塊 10"/>
          <p:cNvSpPr txBox="1">
            <a:spLocks noChangeArrowheads="1"/>
          </p:cNvSpPr>
          <p:nvPr/>
        </p:nvSpPr>
        <p:spPr bwMode="auto">
          <a:xfrm>
            <a:off x="4572000" y="4869160"/>
            <a:ext cx="3960490" cy="923330"/>
          </a:xfrm>
          <a:prstGeom prst="rect">
            <a:avLst/>
          </a:prstGeom>
          <a:noFill/>
          <a:ln w="9525">
            <a:noFill/>
            <a:miter lim="800000"/>
            <a:headEnd/>
            <a:tailEnd/>
          </a:ln>
        </p:spPr>
        <p:txBody>
          <a:bodyPr wrap="square">
            <a:spAutoFit/>
          </a:bodyPr>
          <a:lstStyle/>
          <a:p>
            <a:pPr>
              <a:buFont typeface="Wingdings" pitchFamily="2" charset="2"/>
              <a:buChar char="Ø"/>
            </a:pPr>
            <a:r>
              <a:rPr lang="en-US" altLang="zh-TW" sz="1800" b="1" dirty="0">
                <a:solidFill>
                  <a:srgbClr val="FFC000"/>
                </a:solidFill>
                <a:latin typeface="Calibri" pitchFamily="34" charset="0"/>
              </a:rPr>
              <a:t>  </a:t>
            </a:r>
            <a:r>
              <a:rPr lang="en-US" altLang="zh-TW" sz="1800" b="1" dirty="0" smtClean="0">
                <a:solidFill>
                  <a:srgbClr val="FFC000"/>
                </a:solidFill>
                <a:latin typeface="Calibri" pitchFamily="34" charset="0"/>
              </a:rPr>
              <a:t>SMB/Retail </a:t>
            </a:r>
            <a:r>
              <a:rPr lang="en-US" altLang="zh-TW" sz="1800" b="1" dirty="0" smtClean="0">
                <a:solidFill>
                  <a:srgbClr val="FFC000"/>
                </a:solidFill>
                <a:latin typeface="Calibri" pitchFamily="34" charset="0"/>
                <a:ea typeface="Levenim MT"/>
                <a:cs typeface="Levenim MT"/>
              </a:rPr>
              <a:t>Segment</a:t>
            </a:r>
          </a:p>
          <a:p>
            <a:pPr>
              <a:buFont typeface="Wingdings" pitchFamily="2" charset="2"/>
              <a:buChar char="Ø"/>
            </a:pPr>
            <a:r>
              <a:rPr lang="zh-TW" altLang="en-US" sz="1800" b="1" dirty="0" smtClean="0">
                <a:solidFill>
                  <a:srgbClr val="FFC000"/>
                </a:solidFill>
                <a:latin typeface="Calibri" pitchFamily="34" charset="0"/>
                <a:ea typeface="Levenim MT"/>
                <a:cs typeface="Levenim MT"/>
              </a:rPr>
              <a:t>  </a:t>
            </a:r>
            <a:r>
              <a:rPr lang="en-US" altLang="zh-TW" sz="1800" b="1" dirty="0" smtClean="0">
                <a:solidFill>
                  <a:srgbClr val="FFC000"/>
                </a:solidFill>
                <a:latin typeface="Calibri" pitchFamily="34" charset="0"/>
                <a:ea typeface="Levenim MT"/>
                <a:cs typeface="Levenim MT"/>
              </a:rPr>
              <a:t>Cost Driven Solution</a:t>
            </a:r>
          </a:p>
          <a:p>
            <a:pPr>
              <a:buFont typeface="Wingdings" pitchFamily="2" charset="2"/>
              <a:buChar char="Ø"/>
            </a:pPr>
            <a:r>
              <a:rPr lang="en-US" altLang="zh-TW" sz="1800" b="1" dirty="0" smtClean="0">
                <a:solidFill>
                  <a:srgbClr val="FFC000"/>
                </a:solidFill>
                <a:latin typeface="Calibri" pitchFamily="34" charset="0"/>
                <a:ea typeface="Levenim MT"/>
                <a:cs typeface="Levenim MT"/>
              </a:rPr>
              <a:t>  IT Distribution Product</a:t>
            </a:r>
            <a:endParaRPr lang="zh-TW" altLang="en-US" sz="1800" b="1" dirty="0">
              <a:solidFill>
                <a:srgbClr val="FFC000"/>
              </a:solidFill>
              <a:latin typeface="Calibri" pitchFamily="34" charset="0"/>
              <a:ea typeface="Levenim MT"/>
              <a:cs typeface="Levenim MT"/>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4"/>
          <p:cNvSpPr>
            <a:spLocks noChangeShapeType="1"/>
          </p:cNvSpPr>
          <p:nvPr/>
        </p:nvSpPr>
        <p:spPr bwMode="auto">
          <a:xfrm flipV="1">
            <a:off x="2406650" y="4152900"/>
            <a:ext cx="4308475" cy="1846263"/>
          </a:xfrm>
          <a:prstGeom prst="line">
            <a:avLst/>
          </a:prstGeom>
          <a:noFill/>
          <a:ln w="12700">
            <a:solidFill>
              <a:srgbClr val="FFFFFF">
                <a:alpha val="50000"/>
              </a:srgbClr>
            </a:solidFill>
            <a:prstDash val="dash"/>
            <a:round/>
            <a:headEnd/>
            <a:tailEnd/>
          </a:ln>
          <a:effectLst/>
        </p:spPr>
        <p:txBody>
          <a:bodyPr wrap="none" anchor="ctr"/>
          <a:lstStyle/>
          <a:p>
            <a:endParaRPr lang="zh-TW" altLang="en-US"/>
          </a:p>
        </p:txBody>
      </p:sp>
      <p:sp>
        <p:nvSpPr>
          <p:cNvPr id="5" name="Rectangle 6"/>
          <p:cNvSpPr>
            <a:spLocks noChangeArrowheads="1"/>
          </p:cNvSpPr>
          <p:nvPr/>
        </p:nvSpPr>
        <p:spPr bwMode="auto">
          <a:xfrm>
            <a:off x="4121274" y="4824206"/>
            <a:ext cx="2466950" cy="369974"/>
          </a:xfrm>
          <a:prstGeom prst="rect">
            <a:avLst/>
          </a:prstGeom>
          <a:solidFill>
            <a:srgbClr val="FFFFFF"/>
          </a:solidFill>
          <a:ln w="9525">
            <a:noFill/>
            <a:miter lim="800000"/>
            <a:headEnd/>
            <a:tailEnd/>
          </a:ln>
          <a:effectLst/>
        </p:spPr>
        <p:txBody>
          <a:bodyPr wrap="square" lIns="92075" tIns="46038" rIns="92075" bIns="46038">
            <a:spAutoFit/>
          </a:bodyPr>
          <a:lstStyle/>
          <a:p>
            <a:pPr algn="l" defTabSz="762000" eaLnBrk="0" hangingPunct="0"/>
            <a:r>
              <a:rPr kumimoji="0" lang="en-GB" altLang="zh-TW" sz="1800" b="1" dirty="0">
                <a:solidFill>
                  <a:schemeClr val="folHlink"/>
                </a:solidFill>
              </a:rPr>
              <a:t>Mid range</a:t>
            </a:r>
            <a:endParaRPr kumimoji="0" lang="en-GB" sz="1800" b="1" dirty="0">
              <a:solidFill>
                <a:schemeClr val="folHlink"/>
              </a:solidFill>
            </a:endParaRPr>
          </a:p>
        </p:txBody>
      </p:sp>
      <p:sp>
        <p:nvSpPr>
          <p:cNvPr id="6" name="Freeform 7"/>
          <p:cNvSpPr>
            <a:spLocks/>
          </p:cNvSpPr>
          <p:nvPr/>
        </p:nvSpPr>
        <p:spPr bwMode="ltGray">
          <a:xfrm>
            <a:off x="1241997" y="2230194"/>
            <a:ext cx="5850284" cy="2641674"/>
          </a:xfrm>
          <a:custGeom>
            <a:avLst/>
            <a:gdLst/>
            <a:ahLst/>
            <a:cxnLst>
              <a:cxn ang="0">
                <a:pos x="432" y="696"/>
              </a:cxn>
              <a:cxn ang="0">
                <a:pos x="3480" y="173"/>
              </a:cxn>
              <a:cxn ang="0">
                <a:pos x="3403" y="336"/>
              </a:cxn>
              <a:cxn ang="0">
                <a:pos x="3845" y="67"/>
              </a:cxn>
              <a:cxn ang="0">
                <a:pos x="3307" y="0"/>
              </a:cxn>
              <a:cxn ang="0">
                <a:pos x="3461" y="96"/>
              </a:cxn>
              <a:cxn ang="0">
                <a:pos x="5" y="523"/>
              </a:cxn>
              <a:cxn ang="0">
                <a:pos x="0" y="711"/>
              </a:cxn>
              <a:cxn ang="0">
                <a:pos x="134" y="706"/>
              </a:cxn>
              <a:cxn ang="0">
                <a:pos x="302" y="706"/>
              </a:cxn>
              <a:cxn ang="0">
                <a:pos x="432" y="696"/>
              </a:cxn>
            </a:cxnLst>
            <a:rect l="0" t="0" r="r" b="b"/>
            <a:pathLst>
              <a:path w="3845" h="711">
                <a:moveTo>
                  <a:pt x="432" y="696"/>
                </a:moveTo>
                <a:lnTo>
                  <a:pt x="3480" y="173"/>
                </a:lnTo>
                <a:lnTo>
                  <a:pt x="3403" y="336"/>
                </a:lnTo>
                <a:lnTo>
                  <a:pt x="3845" y="67"/>
                </a:lnTo>
                <a:lnTo>
                  <a:pt x="3307" y="0"/>
                </a:lnTo>
                <a:lnTo>
                  <a:pt x="3461" y="96"/>
                </a:lnTo>
                <a:lnTo>
                  <a:pt x="5" y="523"/>
                </a:lnTo>
                <a:lnTo>
                  <a:pt x="0" y="711"/>
                </a:lnTo>
                <a:lnTo>
                  <a:pt x="134" y="706"/>
                </a:lnTo>
                <a:lnTo>
                  <a:pt x="302" y="706"/>
                </a:lnTo>
                <a:lnTo>
                  <a:pt x="432" y="696"/>
                </a:lnTo>
                <a:close/>
              </a:path>
            </a:pathLst>
          </a:custGeom>
          <a:gradFill rotWithShape="1">
            <a:gsLst>
              <a:gs pos="0">
                <a:srgbClr val="33CCCC">
                  <a:gamma/>
                  <a:shade val="46275"/>
                  <a:invGamma/>
                </a:srgbClr>
              </a:gs>
              <a:gs pos="50000">
                <a:srgbClr val="33CCCC">
                  <a:alpha val="50000"/>
                </a:srgbClr>
              </a:gs>
              <a:gs pos="100000">
                <a:srgbClr val="33CCCC">
                  <a:gamma/>
                  <a:shade val="46275"/>
                  <a:invGamma/>
                </a:srgbClr>
              </a:gs>
            </a:gsLst>
            <a:lin ang="18900000" scaled="1"/>
          </a:gradFill>
          <a:ln w="12700" cap="flat" cmpd="sng">
            <a:noFill/>
            <a:prstDash val="solid"/>
            <a:round/>
            <a:headEnd type="none" w="sm" len="sm"/>
            <a:tailEnd type="none" w="sm" len="sm"/>
          </a:ln>
          <a:effectLst/>
        </p:spPr>
        <p:txBody>
          <a:bodyPr wrap="none" anchor="ctr"/>
          <a:lstStyle/>
          <a:p>
            <a:endParaRPr lang="zh-TW" altLang="en-US"/>
          </a:p>
        </p:txBody>
      </p:sp>
      <p:sp>
        <p:nvSpPr>
          <p:cNvPr id="7" name="Line 8"/>
          <p:cNvSpPr>
            <a:spLocks noChangeShapeType="1"/>
          </p:cNvSpPr>
          <p:nvPr/>
        </p:nvSpPr>
        <p:spPr bwMode="auto">
          <a:xfrm flipV="1">
            <a:off x="1215008" y="1006058"/>
            <a:ext cx="0" cy="3854698"/>
          </a:xfrm>
          <a:prstGeom prst="line">
            <a:avLst/>
          </a:prstGeom>
          <a:noFill/>
          <a:ln w="38100">
            <a:solidFill>
              <a:srgbClr val="003399"/>
            </a:solidFill>
            <a:round/>
            <a:headEnd/>
            <a:tailEnd type="triangle" w="sm" len="lg"/>
          </a:ln>
          <a:effectLst/>
        </p:spPr>
        <p:txBody>
          <a:bodyPr wrap="none" anchor="ctr"/>
          <a:lstStyle/>
          <a:p>
            <a:endParaRPr lang="zh-TW" altLang="en-US"/>
          </a:p>
        </p:txBody>
      </p:sp>
      <p:sp>
        <p:nvSpPr>
          <p:cNvPr id="9" name="Line 10"/>
          <p:cNvSpPr>
            <a:spLocks noChangeShapeType="1"/>
          </p:cNvSpPr>
          <p:nvPr/>
        </p:nvSpPr>
        <p:spPr bwMode="auto">
          <a:xfrm>
            <a:off x="1241996" y="4860756"/>
            <a:ext cx="6829425" cy="0"/>
          </a:xfrm>
          <a:prstGeom prst="line">
            <a:avLst/>
          </a:prstGeom>
          <a:noFill/>
          <a:ln w="38100">
            <a:solidFill>
              <a:srgbClr val="003399"/>
            </a:solidFill>
            <a:round/>
            <a:headEnd/>
            <a:tailEnd type="triangle" w="sm" len="lg"/>
          </a:ln>
          <a:effectLst/>
        </p:spPr>
        <p:txBody>
          <a:bodyPr wrap="none" anchor="ctr"/>
          <a:lstStyle/>
          <a:p>
            <a:endParaRPr lang="zh-TW" altLang="en-US"/>
          </a:p>
        </p:txBody>
      </p:sp>
      <p:sp>
        <p:nvSpPr>
          <p:cNvPr id="35" name="Rectangle 36"/>
          <p:cNvSpPr>
            <a:spLocks noChangeArrowheads="1"/>
          </p:cNvSpPr>
          <p:nvPr/>
        </p:nvSpPr>
        <p:spPr bwMode="auto">
          <a:xfrm>
            <a:off x="2195736" y="4824206"/>
            <a:ext cx="1944216" cy="369974"/>
          </a:xfrm>
          <a:prstGeom prst="rect">
            <a:avLst/>
          </a:prstGeom>
          <a:noFill/>
          <a:ln w="9525">
            <a:noFill/>
            <a:miter lim="800000"/>
            <a:headEnd/>
            <a:tailEnd/>
          </a:ln>
          <a:effectLst/>
        </p:spPr>
        <p:txBody>
          <a:bodyPr wrap="square" lIns="92075" tIns="46038" rIns="92075" bIns="46038">
            <a:spAutoFit/>
          </a:bodyPr>
          <a:lstStyle/>
          <a:p>
            <a:pPr algn="l" defTabSz="762000" eaLnBrk="0" hangingPunct="0"/>
            <a:r>
              <a:rPr kumimoji="0" lang="en-GB" altLang="zh-TW" sz="1800" b="1" dirty="0" smtClean="0">
                <a:solidFill>
                  <a:srgbClr val="FF9933"/>
                </a:solidFill>
              </a:rPr>
              <a:t>SMB</a:t>
            </a:r>
            <a:endParaRPr kumimoji="0" lang="en-GB" altLang="zh-TW" sz="1800" b="1" dirty="0">
              <a:solidFill>
                <a:srgbClr val="FF9933"/>
              </a:solidFill>
            </a:endParaRPr>
          </a:p>
        </p:txBody>
      </p:sp>
      <p:sp>
        <p:nvSpPr>
          <p:cNvPr id="36" name="Line 37"/>
          <p:cNvSpPr>
            <a:spLocks noChangeShapeType="1"/>
          </p:cNvSpPr>
          <p:nvPr/>
        </p:nvSpPr>
        <p:spPr bwMode="auto">
          <a:xfrm>
            <a:off x="1215008" y="4871868"/>
            <a:ext cx="2286000" cy="0"/>
          </a:xfrm>
          <a:prstGeom prst="line">
            <a:avLst/>
          </a:prstGeom>
          <a:noFill/>
          <a:ln w="38100">
            <a:solidFill>
              <a:srgbClr val="FF9900"/>
            </a:solidFill>
            <a:round/>
            <a:headEnd type="triangle" w="med" len="med"/>
            <a:tailEnd type="triangle" w="med" len="med"/>
          </a:ln>
          <a:effectLst/>
        </p:spPr>
        <p:txBody>
          <a:bodyPr/>
          <a:lstStyle/>
          <a:p>
            <a:endParaRPr lang="zh-TW" altLang="en-US"/>
          </a:p>
        </p:txBody>
      </p:sp>
      <p:sp>
        <p:nvSpPr>
          <p:cNvPr id="37" name="Line 38"/>
          <p:cNvSpPr>
            <a:spLocks noChangeShapeType="1"/>
          </p:cNvSpPr>
          <p:nvPr/>
        </p:nvSpPr>
        <p:spPr bwMode="auto">
          <a:xfrm>
            <a:off x="3501008" y="4871868"/>
            <a:ext cx="2514600" cy="0"/>
          </a:xfrm>
          <a:prstGeom prst="line">
            <a:avLst/>
          </a:prstGeom>
          <a:noFill/>
          <a:ln w="38100">
            <a:solidFill>
              <a:schemeClr val="folHlink"/>
            </a:solidFill>
            <a:round/>
            <a:headEnd type="triangle" w="med" len="med"/>
            <a:tailEnd type="triangle" w="med" len="med"/>
          </a:ln>
          <a:effectLst/>
        </p:spPr>
        <p:txBody>
          <a:bodyPr/>
          <a:lstStyle/>
          <a:p>
            <a:endParaRPr lang="zh-TW" altLang="en-US"/>
          </a:p>
        </p:txBody>
      </p:sp>
      <p:sp>
        <p:nvSpPr>
          <p:cNvPr id="42" name="AutoShape 45"/>
          <p:cNvSpPr>
            <a:spLocks noChangeArrowheads="1"/>
          </p:cNvSpPr>
          <p:nvPr/>
        </p:nvSpPr>
        <p:spPr bwMode="auto">
          <a:xfrm>
            <a:off x="457200" y="5301208"/>
            <a:ext cx="1066800" cy="381000"/>
          </a:xfrm>
          <a:prstGeom prst="flowChartAlternateProcess">
            <a:avLst/>
          </a:prstGeom>
          <a:solidFill>
            <a:srgbClr val="333399"/>
          </a:solidFill>
          <a:ln w="9525">
            <a:solidFill>
              <a:schemeClr val="bg1"/>
            </a:solidFill>
            <a:miter lim="800000"/>
            <a:headEnd/>
            <a:tailEnd/>
          </a:ln>
          <a:effectLst/>
        </p:spPr>
        <p:txBody>
          <a:bodyPr wrap="none" anchor="ctr"/>
          <a:lstStyle/>
          <a:p>
            <a:endParaRPr lang="zh-TW" altLang="en-US"/>
          </a:p>
        </p:txBody>
      </p:sp>
      <p:sp>
        <p:nvSpPr>
          <p:cNvPr id="43" name="Text Box 46"/>
          <p:cNvSpPr txBox="1">
            <a:spLocks noChangeArrowheads="1"/>
          </p:cNvSpPr>
          <p:nvPr/>
        </p:nvSpPr>
        <p:spPr bwMode="auto">
          <a:xfrm>
            <a:off x="533400" y="5396706"/>
            <a:ext cx="1219200" cy="336550"/>
          </a:xfrm>
          <a:prstGeom prst="rect">
            <a:avLst/>
          </a:prstGeom>
          <a:noFill/>
          <a:ln w="9525">
            <a:noFill/>
            <a:miter lim="800000"/>
            <a:headEnd/>
            <a:tailEnd/>
          </a:ln>
          <a:effectLst/>
        </p:spPr>
        <p:txBody>
          <a:bodyPr>
            <a:spAutoFit/>
          </a:bodyPr>
          <a:lstStyle/>
          <a:p>
            <a:pPr algn="l">
              <a:spcBef>
                <a:spcPct val="50000"/>
              </a:spcBef>
            </a:pPr>
            <a:r>
              <a:rPr lang="en-US" altLang="zh-TW" sz="1600" b="1" dirty="0">
                <a:solidFill>
                  <a:schemeClr val="bg1"/>
                </a:solidFill>
                <a:latin typeface="Calibri" pitchFamily="34" charset="0"/>
              </a:rPr>
              <a:t>Players</a:t>
            </a:r>
          </a:p>
        </p:txBody>
      </p:sp>
      <p:sp>
        <p:nvSpPr>
          <p:cNvPr id="51" name="Text Box 54"/>
          <p:cNvSpPr txBox="1">
            <a:spLocks noChangeArrowheads="1"/>
          </p:cNvSpPr>
          <p:nvPr/>
        </p:nvSpPr>
        <p:spPr bwMode="auto">
          <a:xfrm>
            <a:off x="533400" y="5252690"/>
            <a:ext cx="1219200" cy="336550"/>
          </a:xfrm>
          <a:prstGeom prst="rect">
            <a:avLst/>
          </a:prstGeom>
          <a:noFill/>
          <a:ln w="9525">
            <a:noFill/>
            <a:miter lim="800000"/>
            <a:headEnd/>
            <a:tailEnd/>
          </a:ln>
          <a:effectLst/>
        </p:spPr>
        <p:txBody>
          <a:bodyPr>
            <a:spAutoFit/>
          </a:bodyPr>
          <a:lstStyle/>
          <a:p>
            <a:pPr algn="l">
              <a:spcBef>
                <a:spcPct val="50000"/>
              </a:spcBef>
            </a:pPr>
            <a:r>
              <a:rPr lang="en-US" altLang="zh-TW" sz="1600" b="1" dirty="0" smtClean="0">
                <a:solidFill>
                  <a:schemeClr val="bg1"/>
                </a:solidFill>
                <a:latin typeface="Calibri" pitchFamily="34" charset="0"/>
              </a:rPr>
              <a:t>Strategic</a:t>
            </a:r>
            <a:endParaRPr lang="en-US" altLang="zh-TW" sz="1600" b="1" dirty="0">
              <a:solidFill>
                <a:schemeClr val="bg1"/>
              </a:solidFill>
              <a:latin typeface="Calibri" pitchFamily="34" charset="0"/>
            </a:endParaRPr>
          </a:p>
        </p:txBody>
      </p:sp>
      <p:sp>
        <p:nvSpPr>
          <p:cNvPr id="4" name="Rectangle 5"/>
          <p:cNvSpPr>
            <a:spLocks noChangeArrowheads="1"/>
          </p:cNvSpPr>
          <p:nvPr/>
        </p:nvSpPr>
        <p:spPr bwMode="auto">
          <a:xfrm>
            <a:off x="6228184" y="4827467"/>
            <a:ext cx="2448272" cy="366713"/>
          </a:xfrm>
          <a:prstGeom prst="rect">
            <a:avLst/>
          </a:prstGeom>
          <a:solidFill>
            <a:srgbClr val="FFFFFF"/>
          </a:solidFill>
          <a:ln w="9525">
            <a:noFill/>
            <a:miter lim="800000"/>
            <a:headEnd/>
            <a:tailEnd/>
          </a:ln>
          <a:effectLst/>
        </p:spPr>
        <p:txBody>
          <a:bodyPr wrap="square" lIns="92075" tIns="46038" rIns="92075" bIns="46038">
            <a:spAutoFit/>
          </a:bodyPr>
          <a:lstStyle/>
          <a:p>
            <a:pPr algn="l" defTabSz="762000" eaLnBrk="0" hangingPunct="0"/>
            <a:r>
              <a:rPr kumimoji="0" lang="en-GB" altLang="zh-TW" sz="1800" b="1" dirty="0">
                <a:solidFill>
                  <a:srgbClr val="990000"/>
                </a:solidFill>
              </a:rPr>
              <a:t>High End-Enterprise</a:t>
            </a:r>
            <a:endParaRPr kumimoji="0" lang="en-GB" sz="1800" b="1" dirty="0">
              <a:solidFill>
                <a:srgbClr val="990000"/>
              </a:solidFill>
            </a:endParaRPr>
          </a:p>
        </p:txBody>
      </p:sp>
      <p:sp>
        <p:nvSpPr>
          <p:cNvPr id="38" name="Line 39"/>
          <p:cNvSpPr>
            <a:spLocks noChangeShapeType="1"/>
          </p:cNvSpPr>
          <p:nvPr/>
        </p:nvSpPr>
        <p:spPr bwMode="auto">
          <a:xfrm>
            <a:off x="6015608" y="4871868"/>
            <a:ext cx="2819400" cy="0"/>
          </a:xfrm>
          <a:prstGeom prst="line">
            <a:avLst/>
          </a:prstGeom>
          <a:noFill/>
          <a:ln w="38100">
            <a:solidFill>
              <a:srgbClr val="993300"/>
            </a:solidFill>
            <a:round/>
            <a:headEnd type="triangle" w="med" len="med"/>
            <a:tailEnd type="triangle" w="med" len="med"/>
          </a:ln>
          <a:effectLst/>
        </p:spPr>
        <p:txBody>
          <a:bodyPr/>
          <a:lstStyle/>
          <a:p>
            <a:endParaRPr lang="zh-TW" altLang="en-US"/>
          </a:p>
        </p:txBody>
      </p:sp>
      <p:sp>
        <p:nvSpPr>
          <p:cNvPr id="61" name="矩形 60"/>
          <p:cNvSpPr/>
          <p:nvPr/>
        </p:nvSpPr>
        <p:spPr>
          <a:xfrm>
            <a:off x="6846396" y="4381142"/>
            <a:ext cx="1326004" cy="369332"/>
          </a:xfrm>
          <a:prstGeom prst="rect">
            <a:avLst/>
          </a:prstGeom>
        </p:spPr>
        <p:txBody>
          <a:bodyPr wrap="none">
            <a:spAutoFit/>
          </a:bodyPr>
          <a:lstStyle/>
          <a:p>
            <a:pPr lvl="0"/>
            <a:r>
              <a:rPr lang="en-US" altLang="zh-TW" sz="1800" b="1" dirty="0" smtClean="0">
                <a:solidFill>
                  <a:srgbClr val="000000"/>
                </a:solidFill>
              </a:rPr>
              <a:t>SUPREME</a:t>
            </a:r>
            <a:endParaRPr lang="en-US" altLang="zh-TW" sz="1800" b="1" dirty="0">
              <a:solidFill>
                <a:srgbClr val="000000"/>
              </a:solidFill>
            </a:endParaRPr>
          </a:p>
        </p:txBody>
      </p:sp>
      <p:sp>
        <p:nvSpPr>
          <p:cNvPr id="62" name="矩形 61"/>
          <p:cNvSpPr/>
          <p:nvPr/>
        </p:nvSpPr>
        <p:spPr>
          <a:xfrm>
            <a:off x="4414276" y="4318426"/>
            <a:ext cx="949812" cy="369332"/>
          </a:xfrm>
          <a:prstGeom prst="rect">
            <a:avLst/>
          </a:prstGeom>
        </p:spPr>
        <p:txBody>
          <a:bodyPr wrap="none">
            <a:spAutoFit/>
          </a:bodyPr>
          <a:lstStyle/>
          <a:p>
            <a:pPr lvl="0"/>
            <a:r>
              <a:rPr lang="en-US" altLang="zh-TW" sz="1800" b="1" dirty="0" smtClean="0">
                <a:solidFill>
                  <a:srgbClr val="000000"/>
                </a:solidFill>
              </a:rPr>
              <a:t>VALUE</a:t>
            </a:r>
            <a:endParaRPr lang="en-US" altLang="zh-TW" sz="1800" b="1" dirty="0">
              <a:solidFill>
                <a:srgbClr val="000000"/>
              </a:solidFill>
            </a:endParaRPr>
          </a:p>
        </p:txBody>
      </p:sp>
      <p:sp>
        <p:nvSpPr>
          <p:cNvPr id="63" name="矩形 62"/>
          <p:cNvSpPr/>
          <p:nvPr/>
        </p:nvSpPr>
        <p:spPr>
          <a:xfrm>
            <a:off x="1979712" y="4381142"/>
            <a:ext cx="1774845" cy="369332"/>
          </a:xfrm>
          <a:prstGeom prst="rect">
            <a:avLst/>
          </a:prstGeom>
        </p:spPr>
        <p:txBody>
          <a:bodyPr wrap="none">
            <a:spAutoFit/>
          </a:bodyPr>
          <a:lstStyle/>
          <a:p>
            <a:pPr lvl="0"/>
            <a:r>
              <a:rPr lang="en-US" altLang="zh-TW" sz="1800" b="1" dirty="0" smtClean="0">
                <a:solidFill>
                  <a:srgbClr val="000000"/>
                </a:solidFill>
              </a:rPr>
              <a:t>COMMERICAL</a:t>
            </a:r>
            <a:endParaRPr lang="en-US" altLang="zh-TW" sz="1800" b="1" dirty="0">
              <a:solidFill>
                <a:srgbClr val="000000"/>
              </a:solidFill>
            </a:endParaRPr>
          </a:p>
        </p:txBody>
      </p:sp>
      <p:pic>
        <p:nvPicPr>
          <p:cNvPr id="66" name="Picture 3"/>
          <p:cNvPicPr>
            <a:picLocks noChangeAspect="1" noChangeArrowheads="1"/>
          </p:cNvPicPr>
          <p:nvPr/>
        </p:nvPicPr>
        <p:blipFill>
          <a:blip r:embed="rId3" cstate="print"/>
          <a:srcRect l="37175" t="84136" r="45669" b="4451"/>
          <a:stretch>
            <a:fillRect/>
          </a:stretch>
        </p:blipFill>
        <p:spPr bwMode="auto">
          <a:xfrm>
            <a:off x="6804248" y="1222082"/>
            <a:ext cx="2232248" cy="834899"/>
          </a:xfrm>
          <a:prstGeom prst="rect">
            <a:avLst/>
          </a:prstGeom>
          <a:noFill/>
          <a:ln w="9525">
            <a:noFill/>
            <a:miter lim="800000"/>
            <a:headEnd/>
            <a:tailEnd/>
          </a:ln>
        </p:spPr>
      </p:pic>
      <p:pic>
        <p:nvPicPr>
          <p:cNvPr id="69" name="Picture 3"/>
          <p:cNvPicPr>
            <a:picLocks noChangeAspect="1" noChangeArrowheads="1"/>
          </p:cNvPicPr>
          <p:nvPr/>
        </p:nvPicPr>
        <p:blipFill>
          <a:blip r:embed="rId3" cstate="print"/>
          <a:srcRect l="27213" t="71339" r="67806" b="15864"/>
          <a:stretch>
            <a:fillRect/>
          </a:stretch>
        </p:blipFill>
        <p:spPr bwMode="auto">
          <a:xfrm>
            <a:off x="8388424" y="2014170"/>
            <a:ext cx="648072" cy="936104"/>
          </a:xfrm>
          <a:prstGeom prst="rect">
            <a:avLst/>
          </a:prstGeom>
          <a:noFill/>
          <a:ln w="9525">
            <a:noFill/>
            <a:miter lim="800000"/>
            <a:headEnd/>
            <a:tailEnd/>
          </a:ln>
        </p:spPr>
      </p:pic>
      <p:pic>
        <p:nvPicPr>
          <p:cNvPr id="70" name="Picture 3"/>
          <p:cNvPicPr>
            <a:picLocks noChangeAspect="1" noChangeArrowheads="1"/>
          </p:cNvPicPr>
          <p:nvPr/>
        </p:nvPicPr>
        <p:blipFill>
          <a:blip r:embed="rId3" cstate="print"/>
          <a:srcRect l="27213" t="60511" r="62825" b="28661"/>
          <a:stretch>
            <a:fillRect/>
          </a:stretch>
        </p:blipFill>
        <p:spPr bwMode="auto">
          <a:xfrm>
            <a:off x="6876256" y="3670354"/>
            <a:ext cx="1296144" cy="792088"/>
          </a:xfrm>
          <a:prstGeom prst="rect">
            <a:avLst/>
          </a:prstGeom>
          <a:noFill/>
          <a:ln w="9525">
            <a:noFill/>
            <a:miter lim="800000"/>
            <a:headEnd/>
            <a:tailEnd/>
          </a:ln>
        </p:spPr>
      </p:pic>
      <p:pic>
        <p:nvPicPr>
          <p:cNvPr id="71" name="Picture 3"/>
          <p:cNvPicPr>
            <a:picLocks noChangeAspect="1" noChangeArrowheads="1"/>
          </p:cNvPicPr>
          <p:nvPr/>
        </p:nvPicPr>
        <p:blipFill>
          <a:blip r:embed="rId3" cstate="print"/>
          <a:srcRect l="27213" t="84136" r="62272" b="4451"/>
          <a:stretch>
            <a:fillRect/>
          </a:stretch>
        </p:blipFill>
        <p:spPr bwMode="auto">
          <a:xfrm>
            <a:off x="6948264" y="2014170"/>
            <a:ext cx="1368152" cy="834899"/>
          </a:xfrm>
          <a:prstGeom prst="rect">
            <a:avLst/>
          </a:prstGeom>
          <a:noFill/>
          <a:ln w="9525">
            <a:noFill/>
            <a:miter lim="800000"/>
            <a:headEnd/>
            <a:tailEnd/>
          </a:ln>
        </p:spPr>
      </p:pic>
      <p:pic>
        <p:nvPicPr>
          <p:cNvPr id="73" name="Picture 3"/>
          <p:cNvPicPr>
            <a:picLocks noChangeAspect="1" noChangeArrowheads="1"/>
          </p:cNvPicPr>
          <p:nvPr/>
        </p:nvPicPr>
        <p:blipFill>
          <a:blip r:embed="rId3" cstate="print"/>
          <a:srcRect l="58759" t="60511" r="35707" b="28661"/>
          <a:stretch>
            <a:fillRect/>
          </a:stretch>
        </p:blipFill>
        <p:spPr bwMode="auto">
          <a:xfrm>
            <a:off x="8172400" y="3670354"/>
            <a:ext cx="720080" cy="792088"/>
          </a:xfrm>
          <a:prstGeom prst="rect">
            <a:avLst/>
          </a:prstGeom>
          <a:noFill/>
          <a:ln w="9525">
            <a:noFill/>
            <a:miter lim="800000"/>
            <a:headEnd/>
            <a:tailEnd/>
          </a:ln>
        </p:spPr>
      </p:pic>
      <p:pic>
        <p:nvPicPr>
          <p:cNvPr id="74" name="Picture 3"/>
          <p:cNvPicPr>
            <a:picLocks noChangeAspect="1" noChangeArrowheads="1"/>
          </p:cNvPicPr>
          <p:nvPr/>
        </p:nvPicPr>
        <p:blipFill>
          <a:blip r:embed="rId3" cstate="print"/>
          <a:srcRect l="48244" t="60511" r="46775" b="28661"/>
          <a:stretch>
            <a:fillRect/>
          </a:stretch>
        </p:blipFill>
        <p:spPr bwMode="auto">
          <a:xfrm>
            <a:off x="8316416" y="2878266"/>
            <a:ext cx="648072" cy="792088"/>
          </a:xfrm>
          <a:prstGeom prst="rect">
            <a:avLst/>
          </a:prstGeom>
          <a:noFill/>
          <a:ln w="9525">
            <a:noFill/>
            <a:miter lim="800000"/>
            <a:headEnd/>
            <a:tailEnd/>
          </a:ln>
        </p:spPr>
      </p:pic>
      <p:pic>
        <p:nvPicPr>
          <p:cNvPr id="76" name="Picture 4"/>
          <p:cNvPicPr>
            <a:picLocks noChangeAspect="1" noChangeArrowheads="1"/>
          </p:cNvPicPr>
          <p:nvPr/>
        </p:nvPicPr>
        <p:blipFill>
          <a:blip r:embed="rId4" cstate="print"/>
          <a:srcRect l="31183" t="45078" r="57195" b="44094"/>
          <a:stretch>
            <a:fillRect/>
          </a:stretch>
        </p:blipFill>
        <p:spPr bwMode="auto">
          <a:xfrm>
            <a:off x="6804248" y="3022282"/>
            <a:ext cx="1512168" cy="792088"/>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l="26837" t="27188" r="62647" b="61000"/>
          <a:stretch>
            <a:fillRect/>
          </a:stretch>
        </p:blipFill>
        <p:spPr bwMode="auto">
          <a:xfrm>
            <a:off x="3707904" y="1006058"/>
            <a:ext cx="1368152" cy="864096"/>
          </a:xfrm>
          <a:prstGeom prst="rect">
            <a:avLst/>
          </a:prstGeom>
          <a:noFill/>
          <a:ln w="9525">
            <a:noFill/>
            <a:miter lim="800000"/>
            <a:headEnd/>
            <a:tailEnd/>
          </a:ln>
        </p:spPr>
      </p:pic>
      <p:pic>
        <p:nvPicPr>
          <p:cNvPr id="29" name="Picture 2"/>
          <p:cNvPicPr>
            <a:picLocks noChangeAspect="1" noChangeArrowheads="1"/>
          </p:cNvPicPr>
          <p:nvPr/>
        </p:nvPicPr>
        <p:blipFill>
          <a:blip r:embed="rId5" cstate="print"/>
          <a:srcRect l="48422" t="79996" r="41063" b="8829"/>
          <a:stretch>
            <a:fillRect/>
          </a:stretch>
        </p:blipFill>
        <p:spPr bwMode="auto">
          <a:xfrm>
            <a:off x="1475656" y="3382322"/>
            <a:ext cx="1368152" cy="817449"/>
          </a:xfrm>
          <a:prstGeom prst="rect">
            <a:avLst/>
          </a:prstGeom>
          <a:noFill/>
          <a:ln w="9525">
            <a:noFill/>
            <a:miter lim="800000"/>
            <a:headEnd/>
            <a:tailEnd/>
          </a:ln>
        </p:spPr>
      </p:pic>
      <p:pic>
        <p:nvPicPr>
          <p:cNvPr id="30" name="Picture 2"/>
          <p:cNvPicPr>
            <a:picLocks noChangeAspect="1" noChangeArrowheads="1"/>
          </p:cNvPicPr>
          <p:nvPr/>
        </p:nvPicPr>
        <p:blipFill>
          <a:blip r:embed="rId5" cstate="print"/>
          <a:srcRect l="42887" t="62625" r="46598" b="24579"/>
          <a:stretch>
            <a:fillRect/>
          </a:stretch>
        </p:blipFill>
        <p:spPr bwMode="auto">
          <a:xfrm>
            <a:off x="1475656" y="1870154"/>
            <a:ext cx="1262910" cy="864096"/>
          </a:xfrm>
          <a:prstGeom prst="rect">
            <a:avLst/>
          </a:prstGeom>
          <a:noFill/>
          <a:ln w="9525">
            <a:noFill/>
            <a:miter lim="800000"/>
            <a:headEnd/>
            <a:tailEnd/>
          </a:ln>
        </p:spPr>
      </p:pic>
      <p:pic>
        <p:nvPicPr>
          <p:cNvPr id="31" name="Picture 2"/>
          <p:cNvPicPr>
            <a:picLocks noChangeAspect="1" noChangeArrowheads="1"/>
          </p:cNvPicPr>
          <p:nvPr/>
        </p:nvPicPr>
        <p:blipFill>
          <a:blip r:embed="rId5" cstate="print"/>
          <a:srcRect l="26971" t="62625" r="57483" b="24579"/>
          <a:stretch>
            <a:fillRect/>
          </a:stretch>
        </p:blipFill>
        <p:spPr bwMode="auto">
          <a:xfrm>
            <a:off x="1475656" y="1039382"/>
            <a:ext cx="1950756" cy="90278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l="48702" t="68531" r="46870" b="20641"/>
          <a:stretch>
            <a:fillRect/>
          </a:stretch>
        </p:blipFill>
        <p:spPr bwMode="auto">
          <a:xfrm>
            <a:off x="2843808" y="1870154"/>
            <a:ext cx="576064" cy="792088"/>
          </a:xfrm>
          <a:prstGeom prst="rect">
            <a:avLst/>
          </a:prstGeom>
          <a:noFill/>
          <a:ln w="9525">
            <a:noFill/>
            <a:miter lim="800000"/>
            <a:headEnd/>
            <a:tailEnd/>
          </a:ln>
        </p:spPr>
      </p:pic>
      <p:pic>
        <p:nvPicPr>
          <p:cNvPr id="33" name="Picture 3"/>
          <p:cNvPicPr>
            <a:picLocks noChangeAspect="1" noChangeArrowheads="1"/>
          </p:cNvPicPr>
          <p:nvPr/>
        </p:nvPicPr>
        <p:blipFill>
          <a:blip r:embed="rId6" cstate="print"/>
          <a:srcRect l="26565" t="54750" r="62641" b="32453"/>
          <a:stretch>
            <a:fillRect/>
          </a:stretch>
        </p:blipFill>
        <p:spPr bwMode="auto">
          <a:xfrm>
            <a:off x="3851920" y="2518226"/>
            <a:ext cx="1404423" cy="936104"/>
          </a:xfrm>
          <a:prstGeom prst="rect">
            <a:avLst/>
          </a:prstGeom>
          <a:noFill/>
          <a:ln w="9525">
            <a:noFill/>
            <a:miter lim="800000"/>
            <a:headEnd/>
            <a:tailEnd/>
          </a:ln>
        </p:spPr>
      </p:pic>
      <p:pic>
        <p:nvPicPr>
          <p:cNvPr id="34" name="Picture 3"/>
          <p:cNvPicPr>
            <a:picLocks noChangeAspect="1" noChangeArrowheads="1"/>
          </p:cNvPicPr>
          <p:nvPr/>
        </p:nvPicPr>
        <p:blipFill>
          <a:blip r:embed="rId6" cstate="print"/>
          <a:srcRect l="26565" t="82312" r="67628" b="8829"/>
          <a:stretch>
            <a:fillRect/>
          </a:stretch>
        </p:blipFill>
        <p:spPr bwMode="auto">
          <a:xfrm>
            <a:off x="2808312" y="2662242"/>
            <a:ext cx="755576" cy="648072"/>
          </a:xfrm>
          <a:prstGeom prst="rect">
            <a:avLst/>
          </a:prstGeom>
          <a:noFill/>
          <a:ln w="9525">
            <a:noFill/>
            <a:miter lim="800000"/>
            <a:headEnd/>
            <a:tailEnd/>
          </a:ln>
        </p:spPr>
      </p:pic>
      <p:pic>
        <p:nvPicPr>
          <p:cNvPr id="39" name="Picture 3"/>
          <p:cNvPicPr>
            <a:picLocks noChangeAspect="1" noChangeArrowheads="1"/>
          </p:cNvPicPr>
          <p:nvPr/>
        </p:nvPicPr>
        <p:blipFill>
          <a:blip r:embed="rId6" cstate="print"/>
          <a:srcRect l="64198" t="57093" r="28607" b="33064"/>
          <a:stretch>
            <a:fillRect/>
          </a:stretch>
        </p:blipFill>
        <p:spPr bwMode="auto">
          <a:xfrm>
            <a:off x="1403648" y="2662242"/>
            <a:ext cx="936104" cy="720080"/>
          </a:xfrm>
          <a:prstGeom prst="rect">
            <a:avLst/>
          </a:prstGeom>
          <a:noFill/>
          <a:ln w="9525">
            <a:noFill/>
            <a:miter lim="800000"/>
            <a:headEnd/>
            <a:tailEnd/>
          </a:ln>
        </p:spPr>
      </p:pic>
      <p:pic>
        <p:nvPicPr>
          <p:cNvPr id="41" name="Picture 3"/>
          <p:cNvPicPr>
            <a:picLocks noChangeAspect="1" noChangeArrowheads="1"/>
          </p:cNvPicPr>
          <p:nvPr/>
        </p:nvPicPr>
        <p:blipFill>
          <a:blip r:embed="rId6" cstate="print"/>
          <a:srcRect l="64848" t="68905" r="30267" b="19657"/>
          <a:stretch>
            <a:fillRect/>
          </a:stretch>
        </p:blipFill>
        <p:spPr bwMode="auto">
          <a:xfrm>
            <a:off x="2136335" y="2662242"/>
            <a:ext cx="635465" cy="836712"/>
          </a:xfrm>
          <a:prstGeom prst="rect">
            <a:avLst/>
          </a:prstGeom>
          <a:noFill/>
          <a:ln w="9525">
            <a:noFill/>
            <a:miter lim="800000"/>
            <a:headEnd/>
            <a:tailEnd/>
          </a:ln>
        </p:spPr>
      </p:pic>
      <p:pic>
        <p:nvPicPr>
          <p:cNvPr id="47" name="Picture 2"/>
          <p:cNvPicPr>
            <a:picLocks noChangeAspect="1" noChangeArrowheads="1"/>
          </p:cNvPicPr>
          <p:nvPr/>
        </p:nvPicPr>
        <p:blipFill>
          <a:blip r:embed="rId5" cstate="print"/>
          <a:srcRect l="26837" t="40969" r="68182" b="49188"/>
          <a:stretch>
            <a:fillRect/>
          </a:stretch>
        </p:blipFill>
        <p:spPr bwMode="auto">
          <a:xfrm>
            <a:off x="3779912" y="1798146"/>
            <a:ext cx="648072" cy="720080"/>
          </a:xfrm>
          <a:prstGeom prst="rect">
            <a:avLst/>
          </a:prstGeom>
          <a:noFill/>
          <a:ln w="9525">
            <a:noFill/>
            <a:miter lim="800000"/>
            <a:headEnd/>
            <a:tailEnd/>
          </a:ln>
        </p:spPr>
      </p:pic>
      <p:pic>
        <p:nvPicPr>
          <p:cNvPr id="48" name="Picture 3"/>
          <p:cNvPicPr>
            <a:picLocks noChangeAspect="1" noChangeArrowheads="1"/>
          </p:cNvPicPr>
          <p:nvPr/>
        </p:nvPicPr>
        <p:blipFill>
          <a:blip r:embed="rId6" cstate="print"/>
          <a:srcRect l="26565" t="68531" r="68454" b="19657"/>
          <a:stretch>
            <a:fillRect/>
          </a:stretch>
        </p:blipFill>
        <p:spPr bwMode="auto">
          <a:xfrm>
            <a:off x="4499992" y="1726138"/>
            <a:ext cx="648072" cy="864096"/>
          </a:xfrm>
          <a:prstGeom prst="rect">
            <a:avLst/>
          </a:prstGeom>
          <a:noFill/>
          <a:ln w="9525">
            <a:noFill/>
            <a:miter lim="800000"/>
            <a:headEnd/>
            <a:tailEnd/>
          </a:ln>
        </p:spPr>
      </p:pic>
      <p:pic>
        <p:nvPicPr>
          <p:cNvPr id="49" name="Picture 3"/>
          <p:cNvPicPr>
            <a:picLocks noChangeAspect="1" noChangeArrowheads="1"/>
          </p:cNvPicPr>
          <p:nvPr/>
        </p:nvPicPr>
        <p:blipFill>
          <a:blip r:embed="rId6" cstate="print"/>
          <a:srcRect l="43168" t="56432" r="40782" b="32453"/>
          <a:stretch>
            <a:fillRect/>
          </a:stretch>
        </p:blipFill>
        <p:spPr bwMode="auto">
          <a:xfrm>
            <a:off x="3851920" y="3382322"/>
            <a:ext cx="2088232" cy="813048"/>
          </a:xfrm>
          <a:prstGeom prst="rect">
            <a:avLst/>
          </a:prstGeom>
          <a:noFill/>
          <a:ln w="9525">
            <a:noFill/>
            <a:miter lim="800000"/>
            <a:headEnd/>
            <a:tailEnd/>
          </a:ln>
        </p:spPr>
      </p:pic>
      <p:pic>
        <p:nvPicPr>
          <p:cNvPr id="50" name="Picture 3"/>
          <p:cNvPicPr>
            <a:picLocks noChangeAspect="1" noChangeArrowheads="1"/>
          </p:cNvPicPr>
          <p:nvPr/>
        </p:nvPicPr>
        <p:blipFill>
          <a:blip r:embed="rId6" cstate="print"/>
          <a:srcRect l="32099" t="68531" r="62366" b="19657"/>
          <a:stretch>
            <a:fillRect/>
          </a:stretch>
        </p:blipFill>
        <p:spPr bwMode="auto">
          <a:xfrm>
            <a:off x="5220072" y="2590234"/>
            <a:ext cx="720080" cy="864096"/>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srcRect l="26565" t="43107" r="68454" b="45719"/>
          <a:stretch>
            <a:fillRect/>
          </a:stretch>
        </p:blipFill>
        <p:spPr bwMode="auto">
          <a:xfrm>
            <a:off x="5148064" y="1798146"/>
            <a:ext cx="648072" cy="817418"/>
          </a:xfrm>
          <a:prstGeom prst="rect">
            <a:avLst/>
          </a:prstGeom>
          <a:noFill/>
          <a:ln w="9525">
            <a:noFill/>
            <a:miter lim="800000"/>
            <a:headEnd/>
            <a:tailEnd/>
          </a:ln>
        </p:spPr>
      </p:pic>
      <p:pic>
        <p:nvPicPr>
          <p:cNvPr id="52" name="Picture 4"/>
          <p:cNvPicPr>
            <a:picLocks noChangeAspect="1" noChangeArrowheads="1"/>
          </p:cNvPicPr>
          <p:nvPr/>
        </p:nvPicPr>
        <p:blipFill>
          <a:blip r:embed="rId7" cstate="print"/>
          <a:srcRect l="43721" t="43107" r="51762" b="45719"/>
          <a:stretch>
            <a:fillRect/>
          </a:stretch>
        </p:blipFill>
        <p:spPr bwMode="auto">
          <a:xfrm>
            <a:off x="5208418" y="980728"/>
            <a:ext cx="587718" cy="817418"/>
          </a:xfrm>
          <a:prstGeom prst="rect">
            <a:avLst/>
          </a:prstGeom>
          <a:noFill/>
          <a:ln w="9525">
            <a:noFill/>
            <a:miter lim="800000"/>
            <a:headEnd/>
            <a:tailEnd/>
          </a:ln>
        </p:spPr>
      </p:pic>
      <p:pic>
        <p:nvPicPr>
          <p:cNvPr id="1029" name="Picture 5"/>
          <p:cNvPicPr>
            <a:picLocks noChangeAspect="1" noChangeArrowheads="1"/>
          </p:cNvPicPr>
          <p:nvPr/>
        </p:nvPicPr>
        <p:blipFill>
          <a:blip r:embed="rId8" cstate="print"/>
          <a:srcRect l="26838" t="45891" r="68181" b="45250"/>
          <a:stretch>
            <a:fillRect/>
          </a:stretch>
        </p:blipFill>
        <p:spPr bwMode="auto">
          <a:xfrm>
            <a:off x="2843808" y="3454330"/>
            <a:ext cx="720080" cy="720080"/>
          </a:xfrm>
          <a:prstGeom prst="rect">
            <a:avLst/>
          </a:prstGeom>
          <a:noFill/>
          <a:ln w="9525">
            <a:noFill/>
            <a:miter lim="800000"/>
            <a:headEnd/>
            <a:tailEnd/>
          </a:ln>
        </p:spPr>
      </p:pic>
      <p:pic>
        <p:nvPicPr>
          <p:cNvPr id="59" name="圖片 58" descr="vivotek_logo_blue.png"/>
          <p:cNvPicPr>
            <a:picLocks noChangeAspect="1"/>
          </p:cNvPicPr>
          <p:nvPr/>
        </p:nvPicPr>
        <p:blipFill>
          <a:blip r:embed="rId9" cstate="print"/>
          <a:stretch>
            <a:fillRect/>
          </a:stretch>
        </p:blipFill>
        <p:spPr>
          <a:xfrm>
            <a:off x="2051720" y="5157192"/>
            <a:ext cx="1654999" cy="432048"/>
          </a:xfrm>
          <a:prstGeom prst="rect">
            <a:avLst/>
          </a:prstGeom>
        </p:spPr>
      </p:pic>
      <p:pic>
        <p:nvPicPr>
          <p:cNvPr id="60" name="圖片 59" descr="sony.jpg"/>
          <p:cNvPicPr>
            <a:picLocks noChangeAspect="1"/>
          </p:cNvPicPr>
          <p:nvPr/>
        </p:nvPicPr>
        <p:blipFill>
          <a:blip r:embed="rId10" cstate="print"/>
          <a:srcRect t="33200" b="36560"/>
          <a:stretch>
            <a:fillRect/>
          </a:stretch>
        </p:blipFill>
        <p:spPr>
          <a:xfrm>
            <a:off x="7020272" y="5986147"/>
            <a:ext cx="1068710" cy="323173"/>
          </a:xfrm>
          <a:prstGeom prst="rect">
            <a:avLst/>
          </a:prstGeom>
        </p:spPr>
      </p:pic>
      <p:pic>
        <p:nvPicPr>
          <p:cNvPr id="64" name="圖片 63" descr="Bosch.jpg"/>
          <p:cNvPicPr>
            <a:picLocks noChangeAspect="1"/>
          </p:cNvPicPr>
          <p:nvPr/>
        </p:nvPicPr>
        <p:blipFill>
          <a:blip r:embed="rId11" cstate="print"/>
          <a:stretch>
            <a:fillRect/>
          </a:stretch>
        </p:blipFill>
        <p:spPr>
          <a:xfrm>
            <a:off x="7020272" y="6372558"/>
            <a:ext cx="1335609" cy="296802"/>
          </a:xfrm>
          <a:prstGeom prst="rect">
            <a:avLst/>
          </a:prstGeom>
        </p:spPr>
      </p:pic>
      <p:pic>
        <p:nvPicPr>
          <p:cNvPr id="65" name="圖片 64" descr="samsung.jpg"/>
          <p:cNvPicPr>
            <a:picLocks noChangeAspect="1"/>
          </p:cNvPicPr>
          <p:nvPr/>
        </p:nvPicPr>
        <p:blipFill>
          <a:blip r:embed="rId12" cstate="print"/>
          <a:stretch>
            <a:fillRect/>
          </a:stretch>
        </p:blipFill>
        <p:spPr>
          <a:xfrm>
            <a:off x="4499992" y="6332459"/>
            <a:ext cx="1008112" cy="336901"/>
          </a:xfrm>
          <a:prstGeom prst="rect">
            <a:avLst/>
          </a:prstGeom>
        </p:spPr>
      </p:pic>
      <p:pic>
        <p:nvPicPr>
          <p:cNvPr id="67" name="圖片 66" descr="axis.jpg"/>
          <p:cNvPicPr>
            <a:picLocks noChangeAspect="1"/>
          </p:cNvPicPr>
          <p:nvPr/>
        </p:nvPicPr>
        <p:blipFill>
          <a:blip r:embed="rId13" cstate="print"/>
          <a:stretch>
            <a:fillRect/>
          </a:stretch>
        </p:blipFill>
        <p:spPr>
          <a:xfrm>
            <a:off x="4438338" y="5863860"/>
            <a:ext cx="954974" cy="445460"/>
          </a:xfrm>
          <a:prstGeom prst="rect">
            <a:avLst/>
          </a:prstGeom>
        </p:spPr>
      </p:pic>
      <p:pic>
        <p:nvPicPr>
          <p:cNvPr id="68" name="圖片 67" descr="mobotix.jpg"/>
          <p:cNvPicPr>
            <a:picLocks noChangeAspect="1"/>
          </p:cNvPicPr>
          <p:nvPr/>
        </p:nvPicPr>
        <p:blipFill>
          <a:blip r:embed="rId14" cstate="print"/>
          <a:stretch>
            <a:fillRect/>
          </a:stretch>
        </p:blipFill>
        <p:spPr>
          <a:xfrm>
            <a:off x="5520283" y="5869500"/>
            <a:ext cx="707901" cy="583836"/>
          </a:xfrm>
          <a:prstGeom prst="rect">
            <a:avLst/>
          </a:prstGeom>
        </p:spPr>
      </p:pic>
      <p:pic>
        <p:nvPicPr>
          <p:cNvPr id="75" name="圖片 74" descr="hikvision.jpg"/>
          <p:cNvPicPr>
            <a:picLocks noChangeAspect="1"/>
          </p:cNvPicPr>
          <p:nvPr/>
        </p:nvPicPr>
        <p:blipFill>
          <a:blip r:embed="rId15" cstate="print"/>
          <a:stretch>
            <a:fillRect/>
          </a:stretch>
        </p:blipFill>
        <p:spPr>
          <a:xfrm>
            <a:off x="2371316" y="6062707"/>
            <a:ext cx="1298773" cy="174605"/>
          </a:xfrm>
          <a:prstGeom prst="rect">
            <a:avLst/>
          </a:prstGeom>
        </p:spPr>
      </p:pic>
      <p:pic>
        <p:nvPicPr>
          <p:cNvPr id="78" name="圖片 77" descr="Dlink.jpg"/>
          <p:cNvPicPr>
            <a:picLocks noChangeAspect="1"/>
          </p:cNvPicPr>
          <p:nvPr/>
        </p:nvPicPr>
        <p:blipFill>
          <a:blip r:embed="rId16" cstate="print"/>
          <a:stretch>
            <a:fillRect/>
          </a:stretch>
        </p:blipFill>
        <p:spPr>
          <a:xfrm>
            <a:off x="2361117" y="6309320"/>
            <a:ext cx="1058755" cy="227501"/>
          </a:xfrm>
          <a:prstGeom prst="rect">
            <a:avLst/>
          </a:prstGeom>
        </p:spPr>
      </p:pic>
      <p:sp>
        <p:nvSpPr>
          <p:cNvPr id="79" name="Text Box 17"/>
          <p:cNvSpPr txBox="1">
            <a:spLocks noChangeArrowheads="1"/>
          </p:cNvSpPr>
          <p:nvPr/>
        </p:nvSpPr>
        <p:spPr bwMode="auto">
          <a:xfrm>
            <a:off x="323850" y="260648"/>
            <a:ext cx="4732386" cy="523220"/>
          </a:xfrm>
          <a:prstGeom prst="rect">
            <a:avLst/>
          </a:prstGeom>
          <a:noFill/>
          <a:ln w="9525">
            <a:noFill/>
            <a:miter lim="800000"/>
            <a:headEnd/>
            <a:tailEnd/>
          </a:ln>
        </p:spPr>
        <p:txBody>
          <a:bodyPr wrap="none">
            <a:spAutoFit/>
          </a:bodyPr>
          <a:lstStyle/>
          <a:p>
            <a:r>
              <a:rPr lang="en-US" altLang="zh-TW" sz="2800" b="1" i="1" dirty="0" smtClean="0">
                <a:solidFill>
                  <a:schemeClr val="tx1"/>
                </a:solidFill>
              </a:rPr>
              <a:t>VIVOTEK Product Position</a:t>
            </a:r>
            <a:endParaRPr lang="en-US" altLang="zh-TW" sz="2800" b="1" i="1" dirty="0">
              <a:solidFill>
                <a:schemeClr val="tx1"/>
              </a:solidFill>
            </a:endParaRPr>
          </a:p>
        </p:txBody>
      </p:sp>
      <p:pic>
        <p:nvPicPr>
          <p:cNvPr id="80" name="圖片 79" descr="axis.jpg"/>
          <p:cNvPicPr>
            <a:picLocks noChangeAspect="1"/>
          </p:cNvPicPr>
          <p:nvPr/>
        </p:nvPicPr>
        <p:blipFill>
          <a:blip r:embed="rId13" cstate="print"/>
          <a:stretch>
            <a:fillRect/>
          </a:stretch>
        </p:blipFill>
        <p:spPr>
          <a:xfrm>
            <a:off x="6948264" y="5589240"/>
            <a:ext cx="954974" cy="445460"/>
          </a:xfrm>
          <a:prstGeom prst="rect">
            <a:avLst/>
          </a:prstGeom>
        </p:spPr>
      </p:pic>
      <p:pic>
        <p:nvPicPr>
          <p:cNvPr id="81" name="圖片 80" descr="mobotix.jpg"/>
          <p:cNvPicPr>
            <a:picLocks noChangeAspect="1"/>
          </p:cNvPicPr>
          <p:nvPr/>
        </p:nvPicPr>
        <p:blipFill>
          <a:blip r:embed="rId14" cstate="print"/>
          <a:stretch>
            <a:fillRect/>
          </a:stretch>
        </p:blipFill>
        <p:spPr>
          <a:xfrm>
            <a:off x="8112571" y="5725484"/>
            <a:ext cx="707901" cy="583836"/>
          </a:xfrm>
          <a:prstGeom prst="rect">
            <a:avLst/>
          </a:prstGeom>
        </p:spPr>
      </p:pic>
      <p:pic>
        <p:nvPicPr>
          <p:cNvPr id="83" name="圖片 82" descr="vivotek_logo_blue.png"/>
          <p:cNvPicPr>
            <a:picLocks noChangeAspect="1"/>
          </p:cNvPicPr>
          <p:nvPr/>
        </p:nvPicPr>
        <p:blipFill>
          <a:blip r:embed="rId9" cstate="print"/>
          <a:stretch>
            <a:fillRect/>
          </a:stretch>
        </p:blipFill>
        <p:spPr>
          <a:xfrm>
            <a:off x="4211960" y="5157192"/>
            <a:ext cx="1654999" cy="432048"/>
          </a:xfrm>
          <a:prstGeom prst="rect">
            <a:avLst/>
          </a:prstGeom>
        </p:spPr>
      </p:pic>
      <p:pic>
        <p:nvPicPr>
          <p:cNvPr id="84" name="圖片 83" descr="vivotek_logo_blue.png"/>
          <p:cNvPicPr>
            <a:picLocks noChangeAspect="1"/>
          </p:cNvPicPr>
          <p:nvPr/>
        </p:nvPicPr>
        <p:blipFill>
          <a:blip r:embed="rId9" cstate="print"/>
          <a:stretch>
            <a:fillRect/>
          </a:stretch>
        </p:blipFill>
        <p:spPr>
          <a:xfrm>
            <a:off x="6804248" y="5157192"/>
            <a:ext cx="1654999" cy="432048"/>
          </a:xfrm>
          <a:prstGeom prst="rect">
            <a:avLst/>
          </a:prstGeo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45"/>
          <p:cNvSpPr>
            <a:spLocks noChangeShapeType="1"/>
          </p:cNvSpPr>
          <p:nvPr/>
        </p:nvSpPr>
        <p:spPr bwMode="auto">
          <a:xfrm>
            <a:off x="684213" y="7740650"/>
            <a:ext cx="7561262" cy="0"/>
          </a:xfrm>
          <a:prstGeom prst="line">
            <a:avLst/>
          </a:prstGeom>
          <a:noFill/>
          <a:ln w="9525" cap="rnd">
            <a:solidFill>
              <a:srgbClr val="969696"/>
            </a:solidFill>
            <a:prstDash val="sysDot"/>
            <a:round/>
            <a:headEnd/>
            <a:tailEnd/>
          </a:ln>
        </p:spPr>
        <p:txBody>
          <a:bodyPr/>
          <a:lstStyle/>
          <a:p>
            <a:endParaRPr lang="zh-TW" altLang="en-US"/>
          </a:p>
        </p:txBody>
      </p:sp>
      <p:graphicFrame>
        <p:nvGraphicFramePr>
          <p:cNvPr id="3" name="表格 2"/>
          <p:cNvGraphicFramePr>
            <a:graphicFrameLocks noGrp="1"/>
          </p:cNvGraphicFramePr>
          <p:nvPr/>
        </p:nvGraphicFramePr>
        <p:xfrm>
          <a:off x="179388" y="1604963"/>
          <a:ext cx="8496943" cy="1113251"/>
        </p:xfrm>
        <a:graphic>
          <a:graphicData uri="http://schemas.openxmlformats.org/drawingml/2006/table">
            <a:tbl>
              <a:tblPr firstRow="1" bandRow="1">
                <a:tableStyleId>{5C22544A-7EE6-4342-B048-85BDC9FD1C3A}</a:tableStyleId>
              </a:tblPr>
              <a:tblGrid>
                <a:gridCol w="1071040"/>
                <a:gridCol w="1071043"/>
                <a:gridCol w="1142446"/>
                <a:gridCol w="1213849"/>
                <a:gridCol w="1213849"/>
                <a:gridCol w="1356655"/>
                <a:gridCol w="1428061"/>
              </a:tblGrid>
              <a:tr h="600067">
                <a:tc>
                  <a:txBody>
                    <a:bodyPr/>
                    <a:lstStyle/>
                    <a:p>
                      <a:pPr algn="ctr"/>
                      <a:r>
                        <a:rPr lang="en-US" altLang="zh-TW" sz="1600" b="1" dirty="0" smtClean="0">
                          <a:solidFill>
                            <a:schemeClr val="bg1"/>
                          </a:solidFill>
                          <a:latin typeface="Calibri" pitchFamily="34" charset="0"/>
                        </a:rPr>
                        <a:t>VGA</a:t>
                      </a:r>
                      <a:endParaRPr lang="zh-TW" altLang="en-US" sz="1600" b="1" dirty="0">
                        <a:solidFill>
                          <a:schemeClr val="bg1"/>
                        </a:solidFill>
                        <a:latin typeface="Calibri" pitchFamily="34" charset="0"/>
                      </a:endParaRPr>
                    </a:p>
                  </a:txBody>
                  <a:tcPr marT="60960" marB="60960">
                    <a:solidFill>
                      <a:srgbClr val="3C83BE"/>
                    </a:solidFill>
                  </a:tcPr>
                </a:tc>
                <a:tc>
                  <a:txBody>
                    <a:bodyPr/>
                    <a:lstStyle/>
                    <a:p>
                      <a:pPr algn="ctr"/>
                      <a:r>
                        <a:rPr lang="en-US" altLang="zh-TW" sz="1600" b="1" dirty="0" smtClean="0">
                          <a:solidFill>
                            <a:schemeClr val="bg1"/>
                          </a:solidFill>
                          <a:latin typeface="Calibri" pitchFamily="34" charset="0"/>
                        </a:rPr>
                        <a:t>D1</a:t>
                      </a:r>
                      <a:endParaRPr lang="zh-TW" altLang="en-US" sz="1600" b="1" dirty="0">
                        <a:solidFill>
                          <a:schemeClr val="bg1"/>
                        </a:solidFill>
                        <a:latin typeface="Calibri" pitchFamily="34" charset="0"/>
                      </a:endParaRPr>
                    </a:p>
                  </a:txBody>
                  <a:tcPr marT="60960" marB="60960">
                    <a:solidFill>
                      <a:srgbClr val="3C83BE"/>
                    </a:solidFill>
                  </a:tcPr>
                </a:tc>
                <a:tc>
                  <a:txBody>
                    <a:bodyPr/>
                    <a:lstStyle/>
                    <a:p>
                      <a:pPr algn="ctr"/>
                      <a:r>
                        <a:rPr lang="en-US" altLang="zh-TW" sz="1600" b="1" dirty="0" smtClean="0">
                          <a:solidFill>
                            <a:schemeClr val="bg1"/>
                          </a:solidFill>
                          <a:latin typeface="Calibri" pitchFamily="34" charset="0"/>
                        </a:rPr>
                        <a:t>1M (HD)</a:t>
                      </a:r>
                      <a:endParaRPr lang="zh-TW" altLang="en-US" sz="1600" b="1" dirty="0">
                        <a:solidFill>
                          <a:schemeClr val="bg1"/>
                        </a:solidFill>
                        <a:latin typeface="Calibri" pitchFamily="34" charset="0"/>
                      </a:endParaRPr>
                    </a:p>
                  </a:txBody>
                  <a:tcPr marT="60960" marB="60960">
                    <a:solidFill>
                      <a:srgbClr val="3C83BE"/>
                    </a:solidFill>
                  </a:tcPr>
                </a:tc>
                <a:tc>
                  <a:txBody>
                    <a:bodyPr/>
                    <a:lstStyle/>
                    <a:p>
                      <a:pPr algn="ctr"/>
                      <a:r>
                        <a:rPr lang="en-US" altLang="zh-TW" sz="1600" b="1" dirty="0" smtClean="0">
                          <a:solidFill>
                            <a:schemeClr val="bg1"/>
                          </a:solidFill>
                          <a:latin typeface="Calibri" pitchFamily="34" charset="0"/>
                        </a:rPr>
                        <a:t>1.3M</a:t>
                      </a:r>
                      <a:endParaRPr lang="zh-TW" altLang="en-US" sz="1600" b="1" dirty="0">
                        <a:solidFill>
                          <a:schemeClr val="bg1"/>
                        </a:solidFill>
                        <a:latin typeface="Calibri" pitchFamily="34" charset="0"/>
                      </a:endParaRPr>
                    </a:p>
                  </a:txBody>
                  <a:tcPr marT="60960" marB="60960">
                    <a:solidFill>
                      <a:srgbClr val="3C83BE"/>
                    </a:solidFill>
                  </a:tcPr>
                </a:tc>
                <a:tc>
                  <a:txBody>
                    <a:bodyPr/>
                    <a:lstStyle/>
                    <a:p>
                      <a:pPr algn="ctr"/>
                      <a:r>
                        <a:rPr lang="en-US" altLang="zh-TW" sz="1600" b="1" dirty="0" smtClean="0">
                          <a:solidFill>
                            <a:schemeClr val="bg1"/>
                          </a:solidFill>
                          <a:latin typeface="Calibri" pitchFamily="34" charset="0"/>
                        </a:rPr>
                        <a:t>2M (Full HD)</a:t>
                      </a:r>
                      <a:endParaRPr lang="zh-TW" altLang="en-US" sz="1600" b="1" dirty="0">
                        <a:solidFill>
                          <a:schemeClr val="bg1"/>
                        </a:solidFill>
                        <a:latin typeface="Calibri" pitchFamily="34" charset="0"/>
                      </a:endParaRPr>
                    </a:p>
                  </a:txBody>
                  <a:tcPr marT="60960" marB="60960">
                    <a:solidFill>
                      <a:srgbClr val="3C83BE"/>
                    </a:solidFill>
                  </a:tcPr>
                </a:tc>
                <a:tc>
                  <a:txBody>
                    <a:bodyPr/>
                    <a:lstStyle/>
                    <a:p>
                      <a:pPr algn="ctr"/>
                      <a:r>
                        <a:rPr lang="en-US" altLang="zh-TW" sz="1600" b="1" dirty="0" smtClean="0">
                          <a:solidFill>
                            <a:schemeClr val="bg1"/>
                          </a:solidFill>
                          <a:latin typeface="Calibri" pitchFamily="34" charset="0"/>
                        </a:rPr>
                        <a:t>3M</a:t>
                      </a:r>
                      <a:endParaRPr lang="zh-TW" altLang="en-US" sz="1600" b="1" dirty="0">
                        <a:solidFill>
                          <a:schemeClr val="bg1"/>
                        </a:solidFill>
                        <a:latin typeface="Calibri" pitchFamily="34" charset="0"/>
                      </a:endParaRPr>
                    </a:p>
                  </a:txBody>
                  <a:tcPr marT="60960" marB="60960">
                    <a:solidFill>
                      <a:srgbClr val="3C83BE"/>
                    </a:solidFill>
                  </a:tcPr>
                </a:tc>
                <a:tc>
                  <a:txBody>
                    <a:bodyPr/>
                    <a:lstStyle/>
                    <a:p>
                      <a:pPr algn="ctr"/>
                      <a:r>
                        <a:rPr lang="en-US" altLang="zh-TW" sz="1600" b="1" dirty="0" smtClean="0">
                          <a:solidFill>
                            <a:schemeClr val="bg1"/>
                          </a:solidFill>
                          <a:latin typeface="Calibri" pitchFamily="34" charset="0"/>
                        </a:rPr>
                        <a:t>5M</a:t>
                      </a:r>
                      <a:endParaRPr lang="zh-TW" altLang="en-US" sz="1600" b="1" dirty="0">
                        <a:solidFill>
                          <a:schemeClr val="bg1"/>
                        </a:solidFill>
                        <a:latin typeface="Calibri" pitchFamily="34" charset="0"/>
                      </a:endParaRPr>
                    </a:p>
                  </a:txBody>
                  <a:tcPr marT="60960" marB="60960">
                    <a:solidFill>
                      <a:srgbClr val="3C83BE"/>
                    </a:solidFill>
                  </a:tcPr>
                </a:tc>
              </a:tr>
              <a:tr h="513184">
                <a:tc>
                  <a:txBody>
                    <a:bodyPr/>
                    <a:lstStyle/>
                    <a:p>
                      <a:pPr algn="ctr"/>
                      <a:r>
                        <a:rPr lang="en-US" altLang="zh-TW" sz="1600" b="1" dirty="0" smtClean="0">
                          <a:latin typeface="Calibri" pitchFamily="34" charset="0"/>
                        </a:rPr>
                        <a:t>640 x 480</a:t>
                      </a:r>
                      <a:endParaRPr lang="zh-TW" altLang="en-US" sz="1600" b="1" dirty="0">
                        <a:latin typeface="Calibri" pitchFamily="34" charset="0"/>
                      </a:endParaRPr>
                    </a:p>
                  </a:txBody>
                  <a:tcPr marT="60960" marB="60960"/>
                </a:tc>
                <a:tc>
                  <a:txBody>
                    <a:bodyPr/>
                    <a:lstStyle/>
                    <a:p>
                      <a:pPr algn="ctr"/>
                      <a:r>
                        <a:rPr lang="en-US" altLang="zh-TW" sz="1600" b="1" dirty="0" smtClean="0">
                          <a:latin typeface="Calibri" pitchFamily="34" charset="0"/>
                        </a:rPr>
                        <a:t>720 x 480</a:t>
                      </a:r>
                      <a:endParaRPr lang="zh-TW" altLang="en-US" sz="1600" b="1" dirty="0">
                        <a:latin typeface="Calibri" pitchFamily="34" charset="0"/>
                      </a:endParaRPr>
                    </a:p>
                  </a:txBody>
                  <a:tcPr marT="60960" marB="60960"/>
                </a:tc>
                <a:tc>
                  <a:txBody>
                    <a:bodyPr/>
                    <a:lstStyle/>
                    <a:p>
                      <a:pPr algn="ctr"/>
                      <a:r>
                        <a:rPr lang="en-US" altLang="zh-TW" sz="1600" b="1" dirty="0" smtClean="0">
                          <a:latin typeface="Calibri" pitchFamily="34" charset="0"/>
                        </a:rPr>
                        <a:t>1280 x 800</a:t>
                      </a:r>
                      <a:endParaRPr lang="zh-TW" altLang="en-US" sz="1600" b="1" dirty="0">
                        <a:latin typeface="Calibri" pitchFamily="34" charset="0"/>
                      </a:endParaRPr>
                    </a:p>
                  </a:txBody>
                  <a:tcPr marT="60960" marB="60960"/>
                </a:tc>
                <a:tc>
                  <a:txBody>
                    <a:bodyPr/>
                    <a:lstStyle/>
                    <a:p>
                      <a:pPr algn="ctr"/>
                      <a:r>
                        <a:rPr lang="en-US" altLang="zh-TW" sz="1600" b="1" dirty="0" smtClean="0">
                          <a:latin typeface="Calibri" pitchFamily="34" charset="0"/>
                        </a:rPr>
                        <a:t>1280 x 1024</a:t>
                      </a:r>
                      <a:endParaRPr lang="zh-TW" altLang="en-US" sz="1600" b="1" dirty="0">
                        <a:latin typeface="Calibri" pitchFamily="34" charset="0"/>
                      </a:endParaRPr>
                    </a:p>
                  </a:txBody>
                  <a:tcPr marT="60960" marB="60960"/>
                </a:tc>
                <a:tc>
                  <a:txBody>
                    <a:bodyPr/>
                    <a:lstStyle/>
                    <a:p>
                      <a:pPr algn="ctr"/>
                      <a:r>
                        <a:rPr lang="en-US" altLang="zh-TW" sz="1600" b="1" dirty="0" smtClean="0">
                          <a:latin typeface="Calibri" pitchFamily="34" charset="0"/>
                        </a:rPr>
                        <a:t>1920 x 1080</a:t>
                      </a:r>
                      <a:endParaRPr lang="zh-TW" altLang="en-US" sz="1600" b="1" dirty="0">
                        <a:latin typeface="Calibri" pitchFamily="34" charset="0"/>
                      </a:endParaRPr>
                    </a:p>
                  </a:txBody>
                  <a:tcPr marT="60960" marB="60960"/>
                </a:tc>
                <a:tc>
                  <a:txBody>
                    <a:bodyPr/>
                    <a:lstStyle/>
                    <a:p>
                      <a:pPr algn="ctr"/>
                      <a:r>
                        <a:rPr lang="en-US" altLang="zh-TW" sz="1600" b="1" dirty="0" smtClean="0">
                          <a:latin typeface="Calibri" pitchFamily="34" charset="0"/>
                        </a:rPr>
                        <a:t>2048</a:t>
                      </a:r>
                      <a:r>
                        <a:rPr lang="en-US" altLang="zh-TW" sz="1600" b="1" baseline="0" dirty="0" smtClean="0">
                          <a:latin typeface="Calibri" pitchFamily="34" charset="0"/>
                        </a:rPr>
                        <a:t> x 1536</a:t>
                      </a:r>
                      <a:endParaRPr lang="zh-TW" altLang="en-US" sz="1600" b="1" dirty="0">
                        <a:latin typeface="Calibri" pitchFamily="34" charset="0"/>
                      </a:endParaRPr>
                    </a:p>
                  </a:txBody>
                  <a:tcPr marT="60960" marB="60960"/>
                </a:tc>
                <a:tc>
                  <a:txBody>
                    <a:bodyPr/>
                    <a:lstStyle/>
                    <a:p>
                      <a:pPr algn="ctr"/>
                      <a:r>
                        <a:rPr lang="en-US" altLang="zh-TW" sz="1600" b="1" dirty="0" smtClean="0">
                          <a:latin typeface="Calibri" pitchFamily="34" charset="0"/>
                        </a:rPr>
                        <a:t>2560</a:t>
                      </a:r>
                      <a:r>
                        <a:rPr lang="en-US" altLang="zh-TW" sz="1600" b="1" baseline="0" dirty="0" smtClean="0">
                          <a:latin typeface="Calibri" pitchFamily="34" charset="0"/>
                        </a:rPr>
                        <a:t> x 1960</a:t>
                      </a:r>
                      <a:endParaRPr lang="zh-TW" altLang="en-US" sz="1600" b="1" dirty="0">
                        <a:latin typeface="Calibri" pitchFamily="34" charset="0"/>
                      </a:endParaRPr>
                    </a:p>
                  </a:txBody>
                  <a:tcPr marT="60960" marB="60960"/>
                </a:tc>
              </a:tr>
            </a:tbl>
          </a:graphicData>
        </a:graphic>
      </p:graphicFrame>
      <p:graphicFrame>
        <p:nvGraphicFramePr>
          <p:cNvPr id="5" name="表格 4"/>
          <p:cNvGraphicFramePr>
            <a:graphicFrameLocks noGrp="1"/>
          </p:cNvGraphicFramePr>
          <p:nvPr/>
        </p:nvGraphicFramePr>
        <p:xfrm>
          <a:off x="4859338" y="3524250"/>
          <a:ext cx="4032444" cy="494453"/>
        </p:xfrm>
        <a:graphic>
          <a:graphicData uri="http://schemas.openxmlformats.org/drawingml/2006/table">
            <a:tbl>
              <a:tblPr firstRow="1" bandRow="1">
                <a:tableStyleId>{5C22544A-7EE6-4342-B048-85BDC9FD1C3A}</a:tableStyleId>
              </a:tblPr>
              <a:tblGrid>
                <a:gridCol w="960104"/>
                <a:gridCol w="960106"/>
                <a:gridCol w="1152130"/>
                <a:gridCol w="960104"/>
              </a:tblGrid>
              <a:tr h="494453">
                <a:tc>
                  <a:txBody>
                    <a:bodyPr/>
                    <a:lstStyle/>
                    <a:p>
                      <a:pPr algn="ctr"/>
                      <a:r>
                        <a:rPr lang="en-US" altLang="zh-TW" sz="1600" dirty="0" smtClean="0">
                          <a:solidFill>
                            <a:schemeClr val="bg1"/>
                          </a:solidFill>
                          <a:latin typeface="Calibri" pitchFamily="34" charset="0"/>
                        </a:rPr>
                        <a:t>10 fps</a:t>
                      </a:r>
                      <a:endParaRPr lang="zh-TW" altLang="en-US" sz="1600" dirty="0">
                        <a:solidFill>
                          <a:schemeClr val="bg1"/>
                        </a:solidFill>
                        <a:latin typeface="Calibri" pitchFamily="34" charset="0"/>
                      </a:endParaRPr>
                    </a:p>
                  </a:txBody>
                  <a:tcPr marT="60960" marB="60960">
                    <a:solidFill>
                      <a:srgbClr val="3C83BE"/>
                    </a:solidFill>
                  </a:tcPr>
                </a:tc>
                <a:tc>
                  <a:txBody>
                    <a:bodyPr/>
                    <a:lstStyle/>
                    <a:p>
                      <a:pPr algn="ctr"/>
                      <a:r>
                        <a:rPr lang="en-US" altLang="zh-TW" sz="1600" dirty="0" smtClean="0">
                          <a:solidFill>
                            <a:schemeClr val="bg1"/>
                          </a:solidFill>
                          <a:latin typeface="Calibri" pitchFamily="34" charset="0"/>
                        </a:rPr>
                        <a:t>15 fps</a:t>
                      </a:r>
                      <a:endParaRPr lang="zh-TW" altLang="en-US" sz="1600" dirty="0">
                        <a:solidFill>
                          <a:schemeClr val="bg1"/>
                        </a:solidFill>
                        <a:latin typeface="Calibri" pitchFamily="34" charset="0"/>
                      </a:endParaRPr>
                    </a:p>
                  </a:txBody>
                  <a:tcPr marT="60960" marB="60960">
                    <a:solidFill>
                      <a:srgbClr val="3C83BE"/>
                    </a:solidFill>
                  </a:tcPr>
                </a:tc>
                <a:tc>
                  <a:txBody>
                    <a:bodyPr/>
                    <a:lstStyle/>
                    <a:p>
                      <a:pPr algn="ctr"/>
                      <a:r>
                        <a:rPr lang="en-US" altLang="zh-TW" sz="1600" dirty="0" smtClean="0">
                          <a:solidFill>
                            <a:schemeClr val="bg1"/>
                          </a:solidFill>
                          <a:latin typeface="Calibri" pitchFamily="34" charset="0"/>
                        </a:rPr>
                        <a:t>30 fps</a:t>
                      </a:r>
                      <a:endParaRPr lang="zh-TW" altLang="en-US" sz="1600" dirty="0">
                        <a:solidFill>
                          <a:schemeClr val="bg1"/>
                        </a:solidFill>
                        <a:latin typeface="Calibri" pitchFamily="34" charset="0"/>
                      </a:endParaRPr>
                    </a:p>
                  </a:txBody>
                  <a:tcPr marT="60960" marB="60960">
                    <a:solidFill>
                      <a:srgbClr val="3C83BE"/>
                    </a:solidFill>
                  </a:tcPr>
                </a:tc>
                <a:tc>
                  <a:txBody>
                    <a:bodyPr/>
                    <a:lstStyle/>
                    <a:p>
                      <a:pPr algn="ctr"/>
                      <a:r>
                        <a:rPr lang="en-US" altLang="zh-TW" sz="1600" dirty="0" smtClean="0">
                          <a:solidFill>
                            <a:schemeClr val="bg1"/>
                          </a:solidFill>
                          <a:latin typeface="Calibri" pitchFamily="34" charset="0"/>
                        </a:rPr>
                        <a:t>60 fps</a:t>
                      </a:r>
                      <a:endParaRPr lang="zh-TW" altLang="en-US" sz="1600" dirty="0">
                        <a:solidFill>
                          <a:schemeClr val="bg1"/>
                        </a:solidFill>
                        <a:latin typeface="Calibri" pitchFamily="34" charset="0"/>
                      </a:endParaRPr>
                    </a:p>
                  </a:txBody>
                  <a:tcPr marT="60960" marB="60960">
                    <a:solidFill>
                      <a:srgbClr val="3C83BE"/>
                    </a:solidFill>
                  </a:tcPr>
                </a:tc>
              </a:tr>
            </a:tbl>
          </a:graphicData>
        </a:graphic>
      </p:graphicFrame>
      <p:pic>
        <p:nvPicPr>
          <p:cNvPr id="20522" name="Picture 3"/>
          <p:cNvPicPr>
            <a:picLocks noChangeAspect="1" noChangeArrowheads="1"/>
          </p:cNvPicPr>
          <p:nvPr/>
        </p:nvPicPr>
        <p:blipFill>
          <a:blip r:embed="rId2" cstate="print"/>
          <a:srcRect/>
          <a:stretch>
            <a:fillRect/>
          </a:stretch>
        </p:blipFill>
        <p:spPr bwMode="auto">
          <a:xfrm>
            <a:off x="611188" y="3106738"/>
            <a:ext cx="3960812" cy="3462337"/>
          </a:xfrm>
          <a:prstGeom prst="rect">
            <a:avLst/>
          </a:prstGeom>
          <a:noFill/>
          <a:ln w="9525">
            <a:noFill/>
            <a:miter lim="800000"/>
            <a:headEnd/>
            <a:tailEnd/>
          </a:ln>
        </p:spPr>
      </p:pic>
      <p:pic>
        <p:nvPicPr>
          <p:cNvPr id="20523" name="Picture 3"/>
          <p:cNvPicPr>
            <a:picLocks noChangeAspect="1" noChangeArrowheads="1"/>
          </p:cNvPicPr>
          <p:nvPr/>
        </p:nvPicPr>
        <p:blipFill>
          <a:blip r:embed="rId3" cstate="print"/>
          <a:srcRect/>
          <a:stretch>
            <a:fillRect/>
          </a:stretch>
        </p:blipFill>
        <p:spPr bwMode="auto">
          <a:xfrm>
            <a:off x="4932363" y="4197350"/>
            <a:ext cx="3932237" cy="2303463"/>
          </a:xfrm>
          <a:prstGeom prst="rect">
            <a:avLst/>
          </a:prstGeom>
          <a:noFill/>
          <a:ln w="9525">
            <a:noFill/>
            <a:miter lim="800000"/>
            <a:headEnd/>
            <a:tailEnd/>
          </a:ln>
        </p:spPr>
      </p:pic>
      <p:sp>
        <p:nvSpPr>
          <p:cNvPr id="9" name="Text Box 17"/>
          <p:cNvSpPr txBox="1">
            <a:spLocks noChangeArrowheads="1"/>
          </p:cNvSpPr>
          <p:nvPr/>
        </p:nvSpPr>
        <p:spPr bwMode="auto">
          <a:xfrm>
            <a:off x="323850" y="260648"/>
            <a:ext cx="5197257" cy="523220"/>
          </a:xfrm>
          <a:prstGeom prst="rect">
            <a:avLst/>
          </a:prstGeom>
          <a:noFill/>
          <a:ln w="9525">
            <a:noFill/>
            <a:miter lim="800000"/>
            <a:headEnd/>
            <a:tailEnd/>
          </a:ln>
        </p:spPr>
        <p:txBody>
          <a:bodyPr wrap="none">
            <a:spAutoFit/>
          </a:bodyPr>
          <a:lstStyle/>
          <a:p>
            <a:r>
              <a:rPr lang="en-US" altLang="zh-TW" sz="2800" b="1" i="1" dirty="0" smtClean="0">
                <a:solidFill>
                  <a:schemeClr val="tx1"/>
                </a:solidFill>
              </a:rPr>
              <a:t>Complete Megapixel Solution</a:t>
            </a:r>
            <a:endParaRPr lang="en-US" altLang="zh-TW" sz="2800" b="1" i="1"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43764" t="49811" r="13856" b="8712"/>
          <a:stretch>
            <a:fillRect/>
          </a:stretch>
        </p:blipFill>
        <p:spPr bwMode="auto">
          <a:xfrm>
            <a:off x="611560" y="1916832"/>
            <a:ext cx="8244421" cy="4536504"/>
          </a:xfrm>
          <a:prstGeom prst="rect">
            <a:avLst/>
          </a:prstGeom>
          <a:noFill/>
          <a:ln w="9525">
            <a:noFill/>
            <a:miter lim="800000"/>
            <a:headEnd/>
            <a:tailEnd/>
          </a:ln>
        </p:spPr>
      </p:pic>
      <p:sp>
        <p:nvSpPr>
          <p:cNvPr id="3" name="Text Box 17"/>
          <p:cNvSpPr txBox="1">
            <a:spLocks noChangeArrowheads="1"/>
          </p:cNvSpPr>
          <p:nvPr/>
        </p:nvSpPr>
        <p:spPr bwMode="auto">
          <a:xfrm>
            <a:off x="323850" y="260648"/>
            <a:ext cx="5155579" cy="523220"/>
          </a:xfrm>
          <a:prstGeom prst="rect">
            <a:avLst/>
          </a:prstGeom>
          <a:noFill/>
          <a:ln w="9525">
            <a:noFill/>
            <a:miter lim="800000"/>
            <a:headEnd/>
            <a:tailEnd/>
          </a:ln>
        </p:spPr>
        <p:txBody>
          <a:bodyPr wrap="none">
            <a:spAutoFit/>
          </a:bodyPr>
          <a:lstStyle/>
          <a:p>
            <a:r>
              <a:rPr lang="en-US" altLang="zh-TW" sz="2800" b="1" i="1" dirty="0" smtClean="0">
                <a:solidFill>
                  <a:schemeClr val="tx1"/>
                </a:solidFill>
              </a:rPr>
              <a:t>Smart Bandwidth Knowledge</a:t>
            </a:r>
            <a:endParaRPr lang="en-US" altLang="zh-TW" sz="2800" b="1" i="1" dirty="0">
              <a:solidFill>
                <a:schemeClr val="tx1"/>
              </a:solidFill>
            </a:endParaRPr>
          </a:p>
        </p:txBody>
      </p:sp>
      <p:sp>
        <p:nvSpPr>
          <p:cNvPr id="4" name="文字方塊 3"/>
          <p:cNvSpPr txBox="1"/>
          <p:nvPr/>
        </p:nvSpPr>
        <p:spPr>
          <a:xfrm>
            <a:off x="467544" y="1260049"/>
            <a:ext cx="8352928" cy="646331"/>
          </a:xfrm>
          <a:prstGeom prst="rect">
            <a:avLst/>
          </a:prstGeom>
          <a:noFill/>
        </p:spPr>
        <p:txBody>
          <a:bodyPr wrap="square" rtlCol="0">
            <a:spAutoFit/>
          </a:bodyPr>
          <a:lstStyle/>
          <a:p>
            <a:r>
              <a:rPr lang="en-US" altLang="zh-TW" sz="1800" dirty="0" smtClean="0">
                <a:solidFill>
                  <a:srgbClr val="0070C0"/>
                </a:solidFill>
              </a:rPr>
              <a:t>VIVOTEK megapixel surveillance solution with powerful bandwidth and CPU management capabilities.</a:t>
            </a:r>
            <a:endParaRPr lang="zh-TW" altLang="en-US" sz="1800" dirty="0">
              <a:solidFill>
                <a:srgbClr val="0070C0"/>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descr="IBH1805-2"/>
          <p:cNvPicPr>
            <a:picLocks noChangeAspect="1" noChangeArrowheads="1"/>
          </p:cNvPicPr>
          <p:nvPr/>
        </p:nvPicPr>
        <p:blipFill>
          <a:blip r:embed="rId3" cstate="screen"/>
          <a:srcRect/>
          <a:stretch>
            <a:fillRect/>
          </a:stretch>
        </p:blipFill>
        <p:spPr bwMode="auto">
          <a:xfrm>
            <a:off x="4427538" y="3740150"/>
            <a:ext cx="4716462" cy="3117850"/>
          </a:xfrm>
          <a:prstGeom prst="rect">
            <a:avLst/>
          </a:prstGeom>
          <a:noFill/>
          <a:ln w="9525">
            <a:noFill/>
            <a:miter lim="800000"/>
            <a:headEnd/>
            <a:tailEnd/>
          </a:ln>
        </p:spPr>
      </p:pic>
      <p:sp>
        <p:nvSpPr>
          <p:cNvPr id="21506" name="Text Box 57"/>
          <p:cNvSpPr txBox="1">
            <a:spLocks noChangeArrowheads="1"/>
          </p:cNvSpPr>
          <p:nvPr/>
        </p:nvSpPr>
        <p:spPr bwMode="auto">
          <a:xfrm>
            <a:off x="250825" y="388938"/>
            <a:ext cx="3487738" cy="519112"/>
          </a:xfrm>
          <a:prstGeom prst="rect">
            <a:avLst/>
          </a:prstGeom>
          <a:noFill/>
          <a:ln w="9525">
            <a:noFill/>
            <a:miter lim="800000"/>
            <a:headEnd/>
            <a:tailEnd/>
          </a:ln>
        </p:spPr>
        <p:txBody>
          <a:bodyPr wrap="none">
            <a:spAutoFit/>
          </a:bodyPr>
          <a:lstStyle/>
          <a:p>
            <a:pPr>
              <a:buClr>
                <a:srgbClr val="00B3F2"/>
              </a:buClr>
              <a:buSzPct val="80000"/>
              <a:buFont typeface="Wingdings" pitchFamily="2" charset="2"/>
              <a:buNone/>
            </a:pPr>
            <a:r>
              <a:rPr lang="en-US" altLang="zh-TW" sz="2800" b="1" i="1" dirty="0">
                <a:solidFill>
                  <a:schemeClr val="tx1"/>
                </a:solidFill>
                <a:ea typeface="SimHei" pitchFamily="2" charset="-122"/>
              </a:rPr>
              <a:t>Company Overview</a:t>
            </a:r>
          </a:p>
        </p:txBody>
      </p:sp>
      <p:sp>
        <p:nvSpPr>
          <p:cNvPr id="21507" name="TextBox 9"/>
          <p:cNvSpPr txBox="1">
            <a:spLocks noChangeArrowheads="1"/>
          </p:cNvSpPr>
          <p:nvPr/>
        </p:nvSpPr>
        <p:spPr bwMode="auto">
          <a:xfrm>
            <a:off x="323850" y="1341438"/>
            <a:ext cx="8353425" cy="3662362"/>
          </a:xfrm>
          <a:prstGeom prst="rect">
            <a:avLst/>
          </a:prstGeom>
          <a:noFill/>
          <a:ln w="9525">
            <a:noFill/>
            <a:miter lim="800000"/>
            <a:headEnd/>
            <a:tailEnd/>
          </a:ln>
        </p:spPr>
        <p:txBody>
          <a:bodyPr>
            <a:spAutoFit/>
          </a:bodyPr>
          <a:lstStyle/>
          <a:p>
            <a:r>
              <a:rPr lang="en-US" altLang="zh-TW" sz="2000" b="1">
                <a:solidFill>
                  <a:schemeClr val="tx1"/>
                </a:solidFill>
                <a:cs typeface="Arial" charset="0"/>
              </a:rPr>
              <a:t>Founded on February 8, 2000</a:t>
            </a:r>
          </a:p>
          <a:p>
            <a:endParaRPr lang="en-US" altLang="zh-TW" sz="2000">
              <a:solidFill>
                <a:schemeClr val="tx1"/>
              </a:solidFill>
              <a:cs typeface="Arial" charset="0"/>
            </a:endParaRPr>
          </a:p>
          <a:p>
            <a:pPr>
              <a:lnSpc>
                <a:spcPct val="110000"/>
              </a:lnSpc>
            </a:pPr>
            <a:r>
              <a:rPr lang="en-US" altLang="zh-TW" sz="2000" b="1">
                <a:solidFill>
                  <a:srgbClr val="333333"/>
                </a:solidFill>
                <a:cs typeface="Arial" charset="0"/>
              </a:rPr>
              <a:t>Chairman:</a:t>
            </a:r>
            <a:r>
              <a:rPr lang="en-US" altLang="zh-TW" sz="2000">
                <a:solidFill>
                  <a:schemeClr val="tx1"/>
                </a:solidFill>
                <a:cs typeface="Arial" charset="0"/>
              </a:rPr>
              <a:t> </a:t>
            </a:r>
            <a:r>
              <a:rPr lang="en-US" altLang="zh-TW" sz="2000">
                <a:solidFill>
                  <a:srgbClr val="3E7AC2"/>
                </a:solidFill>
                <a:cs typeface="Arial" charset="0"/>
              </a:rPr>
              <a:t>Owen Chen</a:t>
            </a:r>
          </a:p>
          <a:p>
            <a:pPr>
              <a:lnSpc>
                <a:spcPct val="110000"/>
              </a:lnSpc>
            </a:pPr>
            <a:r>
              <a:rPr lang="en-US" altLang="zh-TW" sz="2000" b="1">
                <a:solidFill>
                  <a:schemeClr val="tx1"/>
                </a:solidFill>
                <a:cs typeface="Arial" charset="0"/>
              </a:rPr>
              <a:t>CEO:</a:t>
            </a:r>
            <a:r>
              <a:rPr lang="en-US" altLang="zh-TW" sz="2000">
                <a:solidFill>
                  <a:schemeClr val="tx1"/>
                </a:solidFill>
                <a:cs typeface="Arial" charset="0"/>
              </a:rPr>
              <a:t> </a:t>
            </a:r>
            <a:r>
              <a:rPr lang="en-US" altLang="zh-TW" sz="2000">
                <a:solidFill>
                  <a:srgbClr val="3E7AC2"/>
                </a:solidFill>
                <a:cs typeface="Arial" charset="0"/>
              </a:rPr>
              <a:t>Eddy Lan</a:t>
            </a:r>
          </a:p>
          <a:p>
            <a:pPr>
              <a:lnSpc>
                <a:spcPct val="110000"/>
              </a:lnSpc>
            </a:pPr>
            <a:r>
              <a:rPr lang="en-US" altLang="zh-TW" sz="2000" b="1">
                <a:solidFill>
                  <a:schemeClr val="tx1"/>
                </a:solidFill>
                <a:cs typeface="Arial" charset="0"/>
              </a:rPr>
              <a:t>Capital: </a:t>
            </a:r>
            <a:r>
              <a:rPr lang="en-US" altLang="zh-TW" sz="2000">
                <a:solidFill>
                  <a:srgbClr val="3E7AC2"/>
                </a:solidFill>
                <a:cs typeface="Arial" charset="0"/>
              </a:rPr>
              <a:t>$22M USD</a:t>
            </a:r>
          </a:p>
          <a:p>
            <a:pPr>
              <a:lnSpc>
                <a:spcPct val="110000"/>
              </a:lnSpc>
            </a:pPr>
            <a:r>
              <a:rPr lang="en-US" altLang="zh-TW" sz="2000" b="1">
                <a:solidFill>
                  <a:schemeClr val="tx1"/>
                </a:solidFill>
                <a:cs typeface="Arial" charset="0"/>
              </a:rPr>
              <a:t>Address:</a:t>
            </a:r>
            <a:r>
              <a:rPr lang="en-US" altLang="zh-TW" sz="2000">
                <a:solidFill>
                  <a:schemeClr val="tx1"/>
                </a:solidFill>
                <a:cs typeface="Arial" charset="0"/>
              </a:rPr>
              <a:t> </a:t>
            </a:r>
            <a:r>
              <a:rPr lang="en-US" altLang="zh-TW" sz="2000">
                <a:solidFill>
                  <a:srgbClr val="3E7AC2"/>
                </a:solidFill>
                <a:cs typeface="Arial" charset="0"/>
              </a:rPr>
              <a:t>Chung-ho, New Taipei City, Taiwan</a:t>
            </a:r>
          </a:p>
          <a:p>
            <a:pPr>
              <a:lnSpc>
                <a:spcPct val="110000"/>
              </a:lnSpc>
            </a:pPr>
            <a:r>
              <a:rPr lang="en-US" altLang="zh-TW" sz="2000" b="1">
                <a:solidFill>
                  <a:schemeClr val="tx1"/>
                </a:solidFill>
                <a:cs typeface="Arial" charset="0"/>
              </a:rPr>
              <a:t>Branch office:</a:t>
            </a:r>
            <a:r>
              <a:rPr lang="en-US" altLang="zh-TW" sz="2000">
                <a:solidFill>
                  <a:schemeClr val="tx1"/>
                </a:solidFill>
                <a:cs typeface="Arial" charset="0"/>
              </a:rPr>
              <a:t> </a:t>
            </a:r>
            <a:r>
              <a:rPr lang="en-US" altLang="zh-TW" sz="2000">
                <a:solidFill>
                  <a:srgbClr val="3E7AC2"/>
                </a:solidFill>
                <a:cs typeface="Arial" charset="0"/>
              </a:rPr>
              <a:t>San Jose, California, USA (established in 2008)</a:t>
            </a:r>
          </a:p>
          <a:p>
            <a:pPr>
              <a:lnSpc>
                <a:spcPct val="110000"/>
              </a:lnSpc>
            </a:pPr>
            <a:r>
              <a:rPr lang="en-US" altLang="zh-TW" sz="2000" b="1">
                <a:solidFill>
                  <a:schemeClr val="tx1"/>
                </a:solidFill>
                <a:cs typeface="Arial" charset="0"/>
              </a:rPr>
              <a:t>Number of employees: </a:t>
            </a:r>
            <a:r>
              <a:rPr lang="en-US" altLang="zh-TW" sz="2000">
                <a:solidFill>
                  <a:srgbClr val="3E7AC2"/>
                </a:solidFill>
                <a:cs typeface="Arial" charset="0"/>
              </a:rPr>
              <a:t>400 (HQ); 25 (USA)</a:t>
            </a:r>
          </a:p>
          <a:p>
            <a:endParaRPr lang="en-US" altLang="zh-TW" sz="2000">
              <a:solidFill>
                <a:schemeClr val="tx1"/>
              </a:solidFill>
              <a:cs typeface="Arial" charset="0"/>
            </a:endParaRPr>
          </a:p>
          <a:p>
            <a:r>
              <a:rPr lang="en-US" altLang="zh-TW" sz="2000" b="1">
                <a:solidFill>
                  <a:schemeClr val="tx1"/>
                </a:solidFill>
                <a:cs typeface="Arial" charset="0"/>
              </a:rPr>
              <a:t>IPO: </a:t>
            </a:r>
            <a:r>
              <a:rPr lang="en-US" altLang="zh-TW" sz="2000">
                <a:solidFill>
                  <a:srgbClr val="3E7AC2"/>
                </a:solidFill>
                <a:cs typeface="Arial" charset="0"/>
              </a:rPr>
              <a:t>July 2006</a:t>
            </a:r>
          </a:p>
          <a:p>
            <a:r>
              <a:rPr lang="en-US" altLang="zh-TW" sz="2000" b="1">
                <a:solidFill>
                  <a:schemeClr val="tx1"/>
                </a:solidFill>
                <a:cs typeface="Arial" charset="0"/>
              </a:rPr>
              <a:t>Subsidiary: </a:t>
            </a:r>
            <a:r>
              <a:rPr lang="en-US" altLang="zh-TW" sz="2000">
                <a:solidFill>
                  <a:srgbClr val="3E7AC2"/>
                </a:solidFill>
                <a:cs typeface="Arial" charset="0"/>
              </a:rPr>
              <a:t>VATICS (</a:t>
            </a:r>
            <a:r>
              <a:rPr lang="en-US" altLang="zh-TW" sz="2000">
                <a:solidFill>
                  <a:srgbClr val="3E7AC2"/>
                </a:solidFill>
                <a:cs typeface="Arial" charset="0"/>
                <a:hlinkClick r:id="rId4"/>
              </a:rPr>
              <a:t>www.vatics.com</a:t>
            </a:r>
            <a:r>
              <a:rPr lang="en-US" altLang="zh-TW" sz="2000">
                <a:solidFill>
                  <a:srgbClr val="3E7AC2"/>
                </a:solidFill>
                <a:cs typeface="Arial" charset="0"/>
              </a:rPr>
              <a:t>) (established in 2007)</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561975"/>
          </a:xfrm>
        </p:spPr>
        <p:txBody>
          <a:bodyPr/>
          <a:lstStyle/>
          <a:p>
            <a:pPr eaLnBrk="1" hangingPunct="1"/>
            <a:r>
              <a:rPr lang="en-US" altLang="zh-TW" sz="2800" b="1" i="1" dirty="0" smtClean="0">
                <a:solidFill>
                  <a:schemeClr val="tx1"/>
                </a:solidFill>
                <a:latin typeface="Arial" pitchFamily="34" charset="0"/>
                <a:cs typeface="Arial" pitchFamily="34" charset="0"/>
              </a:rPr>
              <a:t>Cropping</a:t>
            </a:r>
          </a:p>
        </p:txBody>
      </p:sp>
      <p:pic>
        <p:nvPicPr>
          <p:cNvPr id="14339" name="Picture 9" descr="1-1"/>
          <p:cNvPicPr>
            <a:picLocks noChangeAspect="1" noChangeArrowheads="1"/>
          </p:cNvPicPr>
          <p:nvPr/>
        </p:nvPicPr>
        <p:blipFill>
          <a:blip r:embed="rId2" cstate="print"/>
          <a:srcRect/>
          <a:stretch>
            <a:fillRect/>
          </a:stretch>
        </p:blipFill>
        <p:spPr bwMode="auto">
          <a:xfrm>
            <a:off x="5075238" y="1485900"/>
            <a:ext cx="3600450" cy="2392363"/>
          </a:xfrm>
          <a:prstGeom prst="rect">
            <a:avLst/>
          </a:prstGeom>
          <a:noFill/>
          <a:ln w="9525">
            <a:noFill/>
            <a:miter lim="800000"/>
            <a:headEnd/>
            <a:tailEnd/>
          </a:ln>
        </p:spPr>
      </p:pic>
      <p:sp>
        <p:nvSpPr>
          <p:cNvPr id="14340" name="Rectangle 12"/>
          <p:cNvSpPr>
            <a:spLocks noChangeArrowheads="1"/>
          </p:cNvSpPr>
          <p:nvPr/>
        </p:nvSpPr>
        <p:spPr bwMode="auto">
          <a:xfrm>
            <a:off x="5003800" y="1484313"/>
            <a:ext cx="3671888" cy="1384300"/>
          </a:xfrm>
          <a:prstGeom prst="rect">
            <a:avLst/>
          </a:prstGeom>
          <a:solidFill>
            <a:schemeClr val="bg1"/>
          </a:solidFill>
          <a:ln w="3175" cap="rnd">
            <a:noFill/>
            <a:prstDash val="sysDot"/>
            <a:miter lim="800000"/>
            <a:headEnd/>
            <a:tailEnd/>
          </a:ln>
        </p:spPr>
        <p:txBody>
          <a:bodyPr wrap="none" anchor="ctr"/>
          <a:lstStyle/>
          <a:p>
            <a:endParaRPr lang="zh-TW" altLang="en-US"/>
          </a:p>
        </p:txBody>
      </p:sp>
      <p:pic>
        <p:nvPicPr>
          <p:cNvPr id="14341" name="Picture 8" descr="1-1"/>
          <p:cNvPicPr>
            <a:picLocks noChangeAspect="1" noChangeArrowheads="1"/>
          </p:cNvPicPr>
          <p:nvPr/>
        </p:nvPicPr>
        <p:blipFill>
          <a:blip r:embed="rId3" cstate="print"/>
          <a:srcRect/>
          <a:stretch>
            <a:fillRect/>
          </a:stretch>
        </p:blipFill>
        <p:spPr bwMode="auto">
          <a:xfrm>
            <a:off x="746125" y="1485900"/>
            <a:ext cx="3670300" cy="2392363"/>
          </a:xfrm>
          <a:prstGeom prst="rect">
            <a:avLst/>
          </a:prstGeom>
          <a:noFill/>
          <a:ln w="9525">
            <a:noFill/>
            <a:miter lim="800000"/>
            <a:headEnd/>
            <a:tailEnd/>
          </a:ln>
        </p:spPr>
      </p:pic>
      <p:sp>
        <p:nvSpPr>
          <p:cNvPr id="14342" name="Rectangle 11"/>
          <p:cNvSpPr>
            <a:spLocks noChangeArrowheads="1"/>
          </p:cNvSpPr>
          <p:nvPr/>
        </p:nvSpPr>
        <p:spPr bwMode="auto">
          <a:xfrm>
            <a:off x="1692275" y="1916113"/>
            <a:ext cx="1870075" cy="619125"/>
          </a:xfrm>
          <a:prstGeom prst="rect">
            <a:avLst/>
          </a:prstGeom>
          <a:noFill/>
          <a:ln w="9525">
            <a:noFill/>
            <a:miter lim="800000"/>
            <a:headEnd/>
            <a:tailEnd/>
          </a:ln>
        </p:spPr>
        <p:txBody>
          <a:bodyPr anchor="ctr"/>
          <a:lstStyle/>
          <a:p>
            <a:pPr algn="ctr"/>
            <a:r>
              <a:rPr lang="en-US" altLang="zh-TW" sz="2400" b="1">
                <a:solidFill>
                  <a:srgbClr val="FF0000"/>
                </a:solidFill>
                <a:latin typeface="Gill Sans MT" pitchFamily="34" charset="0"/>
                <a:ea typeface="標楷體" pitchFamily="65" charset="-120"/>
              </a:rPr>
              <a:t>Cropping</a:t>
            </a:r>
          </a:p>
        </p:txBody>
      </p:sp>
      <p:sp>
        <p:nvSpPr>
          <p:cNvPr id="14343" name="Rectangle 26"/>
          <p:cNvSpPr>
            <a:spLocks noChangeArrowheads="1"/>
          </p:cNvSpPr>
          <p:nvPr/>
        </p:nvSpPr>
        <p:spPr bwMode="auto">
          <a:xfrm>
            <a:off x="742950" y="1485900"/>
            <a:ext cx="3673475" cy="1366838"/>
          </a:xfrm>
          <a:prstGeom prst="rect">
            <a:avLst/>
          </a:prstGeom>
          <a:noFill/>
          <a:ln w="28575" cap="rnd">
            <a:solidFill>
              <a:srgbClr val="FF0000"/>
            </a:solidFill>
            <a:prstDash val="sysDot"/>
            <a:miter lim="800000"/>
            <a:headEnd/>
            <a:tailEnd/>
          </a:ln>
        </p:spPr>
        <p:txBody>
          <a:bodyPr wrap="none" anchor="ctr"/>
          <a:lstStyle/>
          <a:p>
            <a:endParaRPr lang="zh-TW" altLang="en-US"/>
          </a:p>
        </p:txBody>
      </p:sp>
      <p:sp>
        <p:nvSpPr>
          <p:cNvPr id="14344" name="Line 44"/>
          <p:cNvSpPr>
            <a:spLocks noChangeShapeType="1"/>
          </p:cNvSpPr>
          <p:nvPr/>
        </p:nvSpPr>
        <p:spPr bwMode="auto">
          <a:xfrm>
            <a:off x="2700338" y="5384800"/>
            <a:ext cx="554037" cy="1588"/>
          </a:xfrm>
          <a:prstGeom prst="line">
            <a:avLst/>
          </a:prstGeom>
          <a:noFill/>
          <a:ln w="101600">
            <a:solidFill>
              <a:srgbClr val="3399FF"/>
            </a:solidFill>
            <a:round/>
            <a:headEnd/>
            <a:tailEnd type="triangle" w="med" len="med"/>
          </a:ln>
        </p:spPr>
        <p:txBody>
          <a:bodyPr/>
          <a:lstStyle/>
          <a:p>
            <a:endParaRPr lang="zh-TW" altLang="en-US"/>
          </a:p>
        </p:txBody>
      </p:sp>
      <p:grpSp>
        <p:nvGrpSpPr>
          <p:cNvPr id="2" name="Group 49"/>
          <p:cNvGrpSpPr>
            <a:grpSpLocks/>
          </p:cNvGrpSpPr>
          <p:nvPr/>
        </p:nvGrpSpPr>
        <p:grpSpPr bwMode="auto">
          <a:xfrm>
            <a:off x="395288" y="4292600"/>
            <a:ext cx="2160587" cy="1419225"/>
            <a:chOff x="113" y="2894"/>
            <a:chExt cx="1361" cy="894"/>
          </a:xfrm>
        </p:grpSpPr>
        <p:pic>
          <p:nvPicPr>
            <p:cNvPr id="14362" name="Picture 39" descr="1-1"/>
            <p:cNvPicPr>
              <a:picLocks noChangeAspect="1" noChangeArrowheads="1"/>
            </p:cNvPicPr>
            <p:nvPr/>
          </p:nvPicPr>
          <p:blipFill>
            <a:blip r:embed="rId4" cstate="print"/>
            <a:srcRect/>
            <a:stretch>
              <a:fillRect/>
            </a:stretch>
          </p:blipFill>
          <p:spPr bwMode="auto">
            <a:xfrm>
              <a:off x="184" y="3001"/>
              <a:ext cx="1200" cy="787"/>
            </a:xfrm>
            <a:prstGeom prst="rect">
              <a:avLst/>
            </a:prstGeom>
            <a:noFill/>
            <a:ln w="9525">
              <a:noFill/>
              <a:miter lim="800000"/>
              <a:headEnd/>
              <a:tailEnd/>
            </a:ln>
          </p:spPr>
        </p:pic>
        <p:sp>
          <p:nvSpPr>
            <p:cNvPr id="14363" name="Rectangle 40"/>
            <p:cNvSpPr>
              <a:spLocks noChangeArrowheads="1"/>
            </p:cNvSpPr>
            <p:nvPr/>
          </p:nvSpPr>
          <p:spPr bwMode="auto">
            <a:xfrm>
              <a:off x="113" y="2894"/>
              <a:ext cx="1361" cy="455"/>
            </a:xfrm>
            <a:prstGeom prst="rect">
              <a:avLst/>
            </a:prstGeom>
            <a:solidFill>
              <a:schemeClr val="bg1"/>
            </a:solidFill>
            <a:ln w="28575" cap="rnd">
              <a:noFill/>
              <a:prstDash val="sysDot"/>
              <a:miter lim="800000"/>
              <a:headEnd/>
              <a:tailEnd/>
            </a:ln>
          </p:spPr>
          <p:txBody>
            <a:bodyPr wrap="none" anchor="ctr"/>
            <a:lstStyle/>
            <a:p>
              <a:endParaRPr lang="zh-TW" altLang="en-US"/>
            </a:p>
          </p:txBody>
        </p:sp>
      </p:grpSp>
      <p:sp>
        <p:nvSpPr>
          <p:cNvPr id="14346" name="Rectangle 41"/>
          <p:cNvSpPr>
            <a:spLocks noChangeArrowheads="1"/>
          </p:cNvSpPr>
          <p:nvPr/>
        </p:nvSpPr>
        <p:spPr bwMode="auto">
          <a:xfrm>
            <a:off x="7308850" y="5818188"/>
            <a:ext cx="1524000" cy="274637"/>
          </a:xfrm>
          <a:prstGeom prst="rect">
            <a:avLst/>
          </a:prstGeom>
          <a:noFill/>
          <a:ln w="9525">
            <a:noFill/>
            <a:miter lim="800000"/>
            <a:headEnd/>
            <a:tailEnd/>
          </a:ln>
        </p:spPr>
        <p:txBody>
          <a:bodyPr wrap="none">
            <a:spAutoFit/>
          </a:bodyPr>
          <a:lstStyle/>
          <a:p>
            <a:r>
              <a:rPr lang="en-US" altLang="zh-TW" sz="1200" b="1">
                <a:solidFill>
                  <a:srgbClr val="376B9B"/>
                </a:solidFill>
                <a:latin typeface="Gill Sans MT" pitchFamily="34" charset="0"/>
              </a:rPr>
              <a:t>Viewing &amp; Storage</a:t>
            </a:r>
          </a:p>
        </p:txBody>
      </p:sp>
      <p:sp>
        <p:nvSpPr>
          <p:cNvPr id="14347" name="Rectangle 43"/>
          <p:cNvSpPr>
            <a:spLocks noChangeArrowheads="1"/>
          </p:cNvSpPr>
          <p:nvPr/>
        </p:nvSpPr>
        <p:spPr bwMode="auto">
          <a:xfrm>
            <a:off x="2627313" y="5818188"/>
            <a:ext cx="1562100" cy="274637"/>
          </a:xfrm>
          <a:prstGeom prst="rect">
            <a:avLst/>
          </a:prstGeom>
          <a:noFill/>
          <a:ln w="9525">
            <a:noFill/>
            <a:miter lim="800000"/>
            <a:headEnd/>
            <a:tailEnd/>
          </a:ln>
        </p:spPr>
        <p:txBody>
          <a:bodyPr wrap="none">
            <a:spAutoFit/>
          </a:bodyPr>
          <a:lstStyle/>
          <a:p>
            <a:r>
              <a:rPr lang="en-US" altLang="zh-TW" sz="1200" b="1">
                <a:solidFill>
                  <a:srgbClr val="376B9B"/>
                </a:solidFill>
                <a:latin typeface="Gill Sans MT" pitchFamily="34" charset="0"/>
              </a:rPr>
              <a:t> Megapixel Camera</a:t>
            </a:r>
          </a:p>
        </p:txBody>
      </p:sp>
      <p:sp>
        <p:nvSpPr>
          <p:cNvPr id="14348" name="Text Box 37"/>
          <p:cNvSpPr txBox="1">
            <a:spLocks noChangeArrowheads="1"/>
          </p:cNvSpPr>
          <p:nvPr/>
        </p:nvSpPr>
        <p:spPr bwMode="auto">
          <a:xfrm>
            <a:off x="1782763" y="4141788"/>
            <a:ext cx="5822950" cy="366712"/>
          </a:xfrm>
          <a:prstGeom prst="rect">
            <a:avLst/>
          </a:prstGeom>
          <a:noFill/>
          <a:ln w="9525">
            <a:noFill/>
            <a:miter lim="800000"/>
            <a:headEnd/>
            <a:tailEnd/>
          </a:ln>
        </p:spPr>
        <p:txBody>
          <a:bodyPr wrap="none">
            <a:spAutoFit/>
          </a:bodyPr>
          <a:lstStyle/>
          <a:p>
            <a:r>
              <a:rPr lang="en-US" altLang="zh-TW" sz="1800">
                <a:latin typeface="Gill Sans MT" pitchFamily="34" charset="0"/>
              </a:rPr>
              <a:t>Removing unnecessary information before transmission</a:t>
            </a:r>
          </a:p>
        </p:txBody>
      </p:sp>
      <p:sp>
        <p:nvSpPr>
          <p:cNvPr id="14349" name="Rectangle 50"/>
          <p:cNvSpPr>
            <a:spLocks noChangeArrowheads="1"/>
          </p:cNvSpPr>
          <p:nvPr/>
        </p:nvSpPr>
        <p:spPr bwMode="auto">
          <a:xfrm>
            <a:off x="2627313" y="4508500"/>
            <a:ext cx="1800225" cy="1223963"/>
          </a:xfrm>
          <a:prstGeom prst="rect">
            <a:avLst/>
          </a:prstGeom>
          <a:solidFill>
            <a:schemeClr val="bg1"/>
          </a:solidFill>
          <a:ln w="9525">
            <a:solidFill>
              <a:schemeClr val="bg1"/>
            </a:solidFill>
            <a:miter lim="800000"/>
            <a:headEnd/>
            <a:tailEnd/>
          </a:ln>
        </p:spPr>
        <p:txBody>
          <a:bodyPr wrap="none" anchor="ctr"/>
          <a:lstStyle/>
          <a:p>
            <a:endParaRPr lang="zh-TW" altLang="en-US"/>
          </a:p>
        </p:txBody>
      </p:sp>
      <p:pic>
        <p:nvPicPr>
          <p:cNvPr id="14350" name="Picture 64" descr="15 Network Camera-3"/>
          <p:cNvPicPr>
            <a:picLocks noChangeAspect="1" noChangeArrowheads="1"/>
          </p:cNvPicPr>
          <p:nvPr/>
        </p:nvPicPr>
        <p:blipFill>
          <a:blip r:embed="rId5" cstate="print"/>
          <a:srcRect/>
          <a:stretch>
            <a:fillRect/>
          </a:stretch>
        </p:blipFill>
        <p:spPr bwMode="auto">
          <a:xfrm>
            <a:off x="8459788" y="5114925"/>
            <a:ext cx="576262" cy="546100"/>
          </a:xfrm>
          <a:prstGeom prst="rect">
            <a:avLst/>
          </a:prstGeom>
          <a:noFill/>
          <a:ln w="9525">
            <a:noFill/>
            <a:miter lim="800000"/>
            <a:headEnd/>
            <a:tailEnd/>
          </a:ln>
        </p:spPr>
      </p:pic>
      <p:sp>
        <p:nvSpPr>
          <p:cNvPr id="14351" name="Rectangle 65"/>
          <p:cNvSpPr>
            <a:spLocks noChangeArrowheads="1"/>
          </p:cNvSpPr>
          <p:nvPr/>
        </p:nvSpPr>
        <p:spPr bwMode="auto">
          <a:xfrm>
            <a:off x="5076825" y="5818188"/>
            <a:ext cx="827088" cy="274637"/>
          </a:xfrm>
          <a:prstGeom prst="rect">
            <a:avLst/>
          </a:prstGeom>
          <a:noFill/>
          <a:ln w="9525">
            <a:noFill/>
            <a:miter lim="800000"/>
            <a:headEnd/>
            <a:tailEnd/>
          </a:ln>
        </p:spPr>
        <p:txBody>
          <a:bodyPr wrap="none">
            <a:spAutoFit/>
          </a:bodyPr>
          <a:lstStyle/>
          <a:p>
            <a:r>
              <a:rPr lang="en-US" altLang="zh-TW" sz="1200" b="1">
                <a:solidFill>
                  <a:srgbClr val="376B9B"/>
                </a:solidFill>
                <a:latin typeface="Gill Sans MT" pitchFamily="34" charset="0"/>
              </a:rPr>
              <a:t>Transmit</a:t>
            </a:r>
          </a:p>
        </p:txBody>
      </p:sp>
      <p:pic>
        <p:nvPicPr>
          <p:cNvPr id="14352" name="Picture 66" descr="ST7501"/>
          <p:cNvPicPr>
            <a:picLocks noChangeAspect="1" noChangeArrowheads="1"/>
          </p:cNvPicPr>
          <p:nvPr/>
        </p:nvPicPr>
        <p:blipFill>
          <a:blip r:embed="rId6" cstate="print"/>
          <a:srcRect/>
          <a:stretch>
            <a:fillRect/>
          </a:stretch>
        </p:blipFill>
        <p:spPr bwMode="auto">
          <a:xfrm>
            <a:off x="7164388" y="4941888"/>
            <a:ext cx="1223962" cy="719137"/>
          </a:xfrm>
          <a:prstGeom prst="rect">
            <a:avLst/>
          </a:prstGeom>
          <a:noFill/>
          <a:ln w="9525">
            <a:noFill/>
            <a:miter lim="800000"/>
            <a:headEnd/>
            <a:tailEnd/>
          </a:ln>
        </p:spPr>
      </p:pic>
      <p:pic>
        <p:nvPicPr>
          <p:cNvPr id="14353" name="Picture 63" descr="8"/>
          <p:cNvPicPr>
            <a:picLocks noChangeAspect="1" noChangeArrowheads="1"/>
          </p:cNvPicPr>
          <p:nvPr/>
        </p:nvPicPr>
        <p:blipFill>
          <a:blip r:embed="rId7" cstate="print"/>
          <a:srcRect/>
          <a:stretch>
            <a:fillRect/>
          </a:stretch>
        </p:blipFill>
        <p:spPr bwMode="auto">
          <a:xfrm>
            <a:off x="4140200" y="4741863"/>
            <a:ext cx="3168650" cy="1135062"/>
          </a:xfrm>
          <a:prstGeom prst="rect">
            <a:avLst/>
          </a:prstGeom>
          <a:noFill/>
          <a:ln w="9525">
            <a:noFill/>
            <a:miter lim="800000"/>
            <a:headEnd/>
            <a:tailEnd/>
          </a:ln>
        </p:spPr>
      </p:pic>
      <p:sp>
        <p:nvSpPr>
          <p:cNvPr id="14354" name="Rectangle 67"/>
          <p:cNvSpPr>
            <a:spLocks noChangeArrowheads="1"/>
          </p:cNvSpPr>
          <p:nvPr/>
        </p:nvSpPr>
        <p:spPr bwMode="auto">
          <a:xfrm>
            <a:off x="777875" y="5818188"/>
            <a:ext cx="1293813" cy="274637"/>
          </a:xfrm>
          <a:prstGeom prst="rect">
            <a:avLst/>
          </a:prstGeom>
          <a:noFill/>
          <a:ln w="9525">
            <a:noFill/>
            <a:miter lim="800000"/>
            <a:headEnd/>
            <a:tailEnd/>
          </a:ln>
        </p:spPr>
        <p:txBody>
          <a:bodyPr wrap="none">
            <a:spAutoFit/>
          </a:bodyPr>
          <a:lstStyle/>
          <a:p>
            <a:r>
              <a:rPr lang="en-US" altLang="zh-TW" sz="1200" b="1">
                <a:solidFill>
                  <a:srgbClr val="376B9B"/>
                </a:solidFill>
                <a:latin typeface="Gill Sans MT" pitchFamily="34" charset="0"/>
              </a:rPr>
              <a:t>Cropped Image</a:t>
            </a:r>
          </a:p>
        </p:txBody>
      </p:sp>
      <p:grpSp>
        <p:nvGrpSpPr>
          <p:cNvPr id="3" name="Group 68"/>
          <p:cNvGrpSpPr>
            <a:grpSpLocks/>
          </p:cNvGrpSpPr>
          <p:nvPr/>
        </p:nvGrpSpPr>
        <p:grpSpPr bwMode="auto">
          <a:xfrm>
            <a:off x="1619250" y="4221163"/>
            <a:ext cx="200025" cy="174625"/>
            <a:chOff x="431" y="3158"/>
            <a:chExt cx="499" cy="454"/>
          </a:xfrm>
        </p:grpSpPr>
        <p:sp>
          <p:nvSpPr>
            <p:cNvPr id="14360" name="AutoShape 69"/>
            <p:cNvSpPr>
              <a:spLocks noChangeArrowheads="1"/>
            </p:cNvSpPr>
            <p:nvPr/>
          </p:nvSpPr>
          <p:spPr bwMode="auto">
            <a:xfrm>
              <a:off x="431" y="3158"/>
              <a:ext cx="362" cy="454"/>
            </a:xfrm>
            <a:prstGeom prst="chevron">
              <a:avLst>
                <a:gd name="adj" fmla="val 25000"/>
              </a:avLst>
            </a:prstGeom>
            <a:solidFill>
              <a:schemeClr val="tx1"/>
            </a:solidFill>
            <a:ln w="9525">
              <a:solidFill>
                <a:srgbClr val="DDDDDD"/>
              </a:solidFill>
              <a:miter lim="800000"/>
              <a:headEnd/>
              <a:tailEnd/>
            </a:ln>
          </p:spPr>
          <p:txBody>
            <a:bodyPr wrap="none" anchor="ctr"/>
            <a:lstStyle/>
            <a:p>
              <a:endParaRPr lang="zh-TW" altLang="en-US"/>
            </a:p>
          </p:txBody>
        </p:sp>
        <p:sp>
          <p:nvSpPr>
            <p:cNvPr id="14361" name="AutoShape 70"/>
            <p:cNvSpPr>
              <a:spLocks noChangeArrowheads="1"/>
            </p:cNvSpPr>
            <p:nvPr/>
          </p:nvSpPr>
          <p:spPr bwMode="auto">
            <a:xfrm>
              <a:off x="748" y="3158"/>
              <a:ext cx="182" cy="454"/>
            </a:xfrm>
            <a:prstGeom prst="chevron">
              <a:avLst>
                <a:gd name="adj" fmla="val 51097"/>
              </a:avLst>
            </a:prstGeom>
            <a:solidFill>
              <a:schemeClr val="tx1"/>
            </a:solidFill>
            <a:ln w="9525">
              <a:solidFill>
                <a:srgbClr val="DDDDDD"/>
              </a:solidFill>
              <a:miter lim="800000"/>
              <a:headEnd/>
              <a:tailEnd/>
            </a:ln>
          </p:spPr>
          <p:txBody>
            <a:bodyPr wrap="none" anchor="ctr"/>
            <a:lstStyle/>
            <a:p>
              <a:endParaRPr lang="zh-TW" altLang="en-US"/>
            </a:p>
          </p:txBody>
        </p:sp>
      </p:grpSp>
      <p:grpSp>
        <p:nvGrpSpPr>
          <p:cNvPr id="4" name="Group 71"/>
          <p:cNvGrpSpPr>
            <a:grpSpLocks/>
          </p:cNvGrpSpPr>
          <p:nvPr/>
        </p:nvGrpSpPr>
        <p:grpSpPr bwMode="auto">
          <a:xfrm>
            <a:off x="4452938" y="2493963"/>
            <a:ext cx="576262" cy="503237"/>
            <a:chOff x="431" y="3158"/>
            <a:chExt cx="499" cy="454"/>
          </a:xfrm>
        </p:grpSpPr>
        <p:sp>
          <p:nvSpPr>
            <p:cNvPr id="14358" name="AutoShape 72"/>
            <p:cNvSpPr>
              <a:spLocks noChangeArrowheads="1"/>
            </p:cNvSpPr>
            <p:nvPr/>
          </p:nvSpPr>
          <p:spPr bwMode="auto">
            <a:xfrm>
              <a:off x="431" y="3158"/>
              <a:ext cx="362" cy="454"/>
            </a:xfrm>
            <a:prstGeom prst="chevron">
              <a:avLst>
                <a:gd name="adj" fmla="val 25000"/>
              </a:avLst>
            </a:prstGeom>
            <a:solidFill>
              <a:srgbClr val="FE8002"/>
            </a:solidFill>
            <a:ln w="9525">
              <a:solidFill>
                <a:srgbClr val="FE8002"/>
              </a:solidFill>
              <a:miter lim="800000"/>
              <a:headEnd/>
              <a:tailEnd/>
            </a:ln>
          </p:spPr>
          <p:txBody>
            <a:bodyPr wrap="none" anchor="ctr"/>
            <a:lstStyle/>
            <a:p>
              <a:endParaRPr lang="zh-TW" altLang="en-US"/>
            </a:p>
          </p:txBody>
        </p:sp>
        <p:sp>
          <p:nvSpPr>
            <p:cNvPr id="14359" name="AutoShape 73"/>
            <p:cNvSpPr>
              <a:spLocks noChangeArrowheads="1"/>
            </p:cNvSpPr>
            <p:nvPr/>
          </p:nvSpPr>
          <p:spPr bwMode="auto">
            <a:xfrm>
              <a:off x="748" y="3158"/>
              <a:ext cx="182" cy="454"/>
            </a:xfrm>
            <a:prstGeom prst="chevron">
              <a:avLst>
                <a:gd name="adj" fmla="val 51097"/>
              </a:avLst>
            </a:prstGeom>
            <a:solidFill>
              <a:srgbClr val="FE8002"/>
            </a:solidFill>
            <a:ln w="9525">
              <a:solidFill>
                <a:srgbClr val="DDDDDD"/>
              </a:solidFill>
              <a:miter lim="800000"/>
              <a:headEnd/>
              <a:tailEnd/>
            </a:ln>
          </p:spPr>
          <p:txBody>
            <a:bodyPr wrap="none" anchor="ctr"/>
            <a:lstStyle/>
            <a:p>
              <a:endParaRPr lang="zh-TW" altLang="en-US"/>
            </a:p>
          </p:txBody>
        </p:sp>
      </p:grpSp>
      <p:pic>
        <p:nvPicPr>
          <p:cNvPr id="14357" name="Picture 74" descr="IP7161"/>
          <p:cNvPicPr>
            <a:picLocks noChangeAspect="1" noChangeArrowheads="1"/>
          </p:cNvPicPr>
          <p:nvPr/>
        </p:nvPicPr>
        <p:blipFill>
          <a:blip r:embed="rId8" cstate="print"/>
          <a:srcRect/>
          <a:stretch>
            <a:fillRect/>
          </a:stretch>
        </p:blipFill>
        <p:spPr bwMode="auto">
          <a:xfrm>
            <a:off x="2555875" y="4724400"/>
            <a:ext cx="1800225" cy="122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1412875"/>
            <a:ext cx="6804025" cy="3744913"/>
          </a:xfrm>
          <a:prstGeom prst="rect">
            <a:avLst/>
          </a:prstGeom>
          <a:solidFill>
            <a:srgbClr val="EAEAEA"/>
          </a:solidFill>
          <a:ln w="9525">
            <a:solidFill>
              <a:srgbClr val="EAEAEA"/>
            </a:solidFill>
            <a:miter lim="800000"/>
            <a:headEnd/>
            <a:tailEnd/>
          </a:ln>
        </p:spPr>
        <p:txBody>
          <a:bodyPr wrap="none" anchor="ctr"/>
          <a:lstStyle/>
          <a:p>
            <a:pPr algn="ctr"/>
            <a:endParaRPr lang="zh-TW" altLang="zh-TW" sz="1800"/>
          </a:p>
        </p:txBody>
      </p:sp>
      <p:pic>
        <p:nvPicPr>
          <p:cNvPr id="15363" name="Picture 3" descr="iStock_000003131055Medium"/>
          <p:cNvPicPr>
            <a:picLocks noChangeAspect="1" noChangeArrowheads="1"/>
          </p:cNvPicPr>
          <p:nvPr/>
        </p:nvPicPr>
        <p:blipFill>
          <a:blip r:embed="rId2" cstate="print"/>
          <a:srcRect/>
          <a:stretch>
            <a:fillRect/>
          </a:stretch>
        </p:blipFill>
        <p:spPr bwMode="auto">
          <a:xfrm>
            <a:off x="827088" y="1484313"/>
            <a:ext cx="5400675" cy="3597275"/>
          </a:xfrm>
          <a:prstGeom prst="rect">
            <a:avLst/>
          </a:prstGeom>
          <a:noFill/>
          <a:ln w="9525">
            <a:noFill/>
            <a:miter lim="800000"/>
            <a:headEnd/>
            <a:tailEnd/>
          </a:ln>
        </p:spPr>
      </p:pic>
      <p:sp>
        <p:nvSpPr>
          <p:cNvPr id="15364" name="Rectangle 4"/>
          <p:cNvSpPr>
            <a:spLocks noGrp="1" noChangeArrowheads="1"/>
          </p:cNvSpPr>
          <p:nvPr>
            <p:ph type="title"/>
          </p:nvPr>
        </p:nvSpPr>
        <p:spPr>
          <a:xfrm>
            <a:off x="457200" y="274638"/>
            <a:ext cx="8229600" cy="633412"/>
          </a:xfrm>
        </p:spPr>
        <p:txBody>
          <a:bodyPr/>
          <a:lstStyle/>
          <a:p>
            <a:pPr eaLnBrk="1" hangingPunct="1"/>
            <a:r>
              <a:rPr lang="en-US" altLang="zh-TW" sz="2800" b="1" i="1" dirty="0" err="1" smtClean="0">
                <a:solidFill>
                  <a:schemeClr val="tx1"/>
                </a:solidFill>
                <a:latin typeface="Arial" pitchFamily="34" charset="0"/>
                <a:cs typeface="Arial" pitchFamily="34" charset="0"/>
              </a:rPr>
              <a:t>ePTZ</a:t>
            </a:r>
            <a:endParaRPr lang="en-US" altLang="zh-TW" sz="2800" b="1" i="1" dirty="0" smtClean="0">
              <a:solidFill>
                <a:schemeClr val="tx1"/>
              </a:solidFill>
              <a:latin typeface="Arial" pitchFamily="34" charset="0"/>
              <a:cs typeface="Arial" pitchFamily="34" charset="0"/>
            </a:endParaRPr>
          </a:p>
        </p:txBody>
      </p:sp>
      <p:sp>
        <p:nvSpPr>
          <p:cNvPr id="15365" name="Rectangle 8" descr="75%"/>
          <p:cNvSpPr>
            <a:spLocks noChangeArrowheads="1"/>
          </p:cNvSpPr>
          <p:nvPr/>
        </p:nvSpPr>
        <p:spPr bwMode="auto">
          <a:xfrm>
            <a:off x="7019925" y="1412875"/>
            <a:ext cx="2051050" cy="3744913"/>
          </a:xfrm>
          <a:prstGeom prst="rect">
            <a:avLst/>
          </a:prstGeom>
          <a:pattFill prst="pct75">
            <a:fgClr>
              <a:srgbClr val="FFFFFF"/>
            </a:fgClr>
            <a:bgClr>
              <a:srgbClr val="737373"/>
            </a:bgClr>
          </a:pattFill>
          <a:ln w="9525">
            <a:solidFill>
              <a:srgbClr val="EAEAEA"/>
            </a:solidFill>
            <a:miter lim="800000"/>
            <a:headEnd/>
            <a:tailEnd/>
          </a:ln>
        </p:spPr>
        <p:txBody>
          <a:bodyPr wrap="none" anchor="ctr"/>
          <a:lstStyle/>
          <a:p>
            <a:pPr algn="ctr"/>
            <a:endParaRPr lang="zh-TW" altLang="zh-TW"/>
          </a:p>
        </p:txBody>
      </p:sp>
      <p:sp>
        <p:nvSpPr>
          <p:cNvPr id="180234" name="Rectangle 10"/>
          <p:cNvSpPr>
            <a:spLocks noChangeArrowheads="1"/>
          </p:cNvSpPr>
          <p:nvPr/>
        </p:nvSpPr>
        <p:spPr bwMode="auto">
          <a:xfrm>
            <a:off x="2555875" y="2781300"/>
            <a:ext cx="1223963" cy="1143000"/>
          </a:xfrm>
          <a:prstGeom prst="rect">
            <a:avLst/>
          </a:prstGeom>
          <a:solidFill>
            <a:srgbClr val="BBE0E3">
              <a:alpha val="0"/>
            </a:srgbClr>
          </a:solidFill>
          <a:ln w="28575">
            <a:solidFill>
              <a:srgbClr val="FF0000"/>
            </a:solidFill>
            <a:miter lim="800000"/>
            <a:headEnd/>
            <a:tailEnd/>
          </a:ln>
        </p:spPr>
        <p:txBody>
          <a:bodyPr wrap="none" anchor="ctr"/>
          <a:lstStyle/>
          <a:p>
            <a:endParaRPr lang="zh-TW" altLang="en-US"/>
          </a:p>
        </p:txBody>
      </p:sp>
      <p:sp>
        <p:nvSpPr>
          <p:cNvPr id="180236" name="Text Box 12"/>
          <p:cNvSpPr txBox="1">
            <a:spLocks noChangeArrowheads="1"/>
          </p:cNvSpPr>
          <p:nvPr/>
        </p:nvSpPr>
        <p:spPr bwMode="auto">
          <a:xfrm>
            <a:off x="2486025" y="2349500"/>
            <a:ext cx="1438275" cy="376238"/>
          </a:xfrm>
          <a:prstGeom prst="rect">
            <a:avLst/>
          </a:prstGeom>
          <a:solidFill>
            <a:srgbClr val="99CC00"/>
          </a:solidFill>
          <a:ln w="9525">
            <a:solidFill>
              <a:srgbClr val="6FDE00"/>
            </a:solidFill>
            <a:miter lim="800000"/>
            <a:headEnd/>
            <a:tailEnd/>
          </a:ln>
        </p:spPr>
        <p:txBody>
          <a:bodyPr wrap="none">
            <a:spAutoFit/>
          </a:bodyPr>
          <a:lstStyle/>
          <a:p>
            <a:r>
              <a:rPr lang="en-US" altLang="zh-TW" sz="1800">
                <a:solidFill>
                  <a:schemeClr val="bg1"/>
                </a:solidFill>
              </a:rPr>
              <a:t>ePan &amp; eTilt</a:t>
            </a:r>
          </a:p>
        </p:txBody>
      </p:sp>
      <p:sp>
        <p:nvSpPr>
          <p:cNvPr id="180237" name="Text Box 13"/>
          <p:cNvSpPr txBox="1">
            <a:spLocks noChangeArrowheads="1"/>
          </p:cNvSpPr>
          <p:nvPr/>
        </p:nvSpPr>
        <p:spPr bwMode="auto">
          <a:xfrm>
            <a:off x="2538413" y="2349500"/>
            <a:ext cx="1241425" cy="376238"/>
          </a:xfrm>
          <a:prstGeom prst="rect">
            <a:avLst/>
          </a:prstGeom>
          <a:solidFill>
            <a:srgbClr val="99CC00"/>
          </a:solidFill>
          <a:ln w="9525">
            <a:solidFill>
              <a:srgbClr val="6FDE00"/>
            </a:solidFill>
            <a:miter lim="800000"/>
            <a:headEnd/>
            <a:tailEnd/>
          </a:ln>
        </p:spPr>
        <p:txBody>
          <a:bodyPr wrap="none">
            <a:spAutoFit/>
          </a:bodyPr>
          <a:lstStyle/>
          <a:p>
            <a:r>
              <a:rPr lang="en-US" altLang="zh-TW" sz="1800">
                <a:solidFill>
                  <a:schemeClr val="bg1"/>
                </a:solidFill>
              </a:rPr>
              <a:t>eZoom +/-</a:t>
            </a:r>
          </a:p>
        </p:txBody>
      </p:sp>
      <p:grpSp>
        <p:nvGrpSpPr>
          <p:cNvPr id="2" name="Group 17"/>
          <p:cNvGrpSpPr>
            <a:grpSpLocks/>
          </p:cNvGrpSpPr>
          <p:nvPr/>
        </p:nvGrpSpPr>
        <p:grpSpPr bwMode="auto">
          <a:xfrm>
            <a:off x="2484438" y="5457825"/>
            <a:ext cx="200025" cy="174625"/>
            <a:chOff x="431" y="3158"/>
            <a:chExt cx="499" cy="454"/>
          </a:xfrm>
        </p:grpSpPr>
        <p:sp>
          <p:nvSpPr>
            <p:cNvPr id="15377" name="AutoShape 18"/>
            <p:cNvSpPr>
              <a:spLocks noChangeArrowheads="1"/>
            </p:cNvSpPr>
            <p:nvPr/>
          </p:nvSpPr>
          <p:spPr bwMode="auto">
            <a:xfrm>
              <a:off x="431" y="3158"/>
              <a:ext cx="362" cy="454"/>
            </a:xfrm>
            <a:prstGeom prst="chevron">
              <a:avLst>
                <a:gd name="adj" fmla="val 25000"/>
              </a:avLst>
            </a:prstGeom>
            <a:solidFill>
              <a:schemeClr val="tx1"/>
            </a:solidFill>
            <a:ln w="9525">
              <a:solidFill>
                <a:srgbClr val="DDDDDD"/>
              </a:solidFill>
              <a:miter lim="800000"/>
              <a:headEnd/>
              <a:tailEnd/>
            </a:ln>
          </p:spPr>
          <p:txBody>
            <a:bodyPr wrap="none" anchor="ctr"/>
            <a:lstStyle/>
            <a:p>
              <a:endParaRPr lang="zh-TW" altLang="en-US"/>
            </a:p>
          </p:txBody>
        </p:sp>
        <p:sp>
          <p:nvSpPr>
            <p:cNvPr id="15378" name="AutoShape 19"/>
            <p:cNvSpPr>
              <a:spLocks noChangeArrowheads="1"/>
            </p:cNvSpPr>
            <p:nvPr/>
          </p:nvSpPr>
          <p:spPr bwMode="auto">
            <a:xfrm>
              <a:off x="748" y="3158"/>
              <a:ext cx="182" cy="454"/>
            </a:xfrm>
            <a:prstGeom prst="chevron">
              <a:avLst>
                <a:gd name="adj" fmla="val 51097"/>
              </a:avLst>
            </a:prstGeom>
            <a:solidFill>
              <a:schemeClr val="tx1"/>
            </a:solidFill>
            <a:ln w="9525">
              <a:solidFill>
                <a:srgbClr val="DDDDDD"/>
              </a:solidFill>
              <a:miter lim="800000"/>
              <a:headEnd/>
              <a:tailEnd/>
            </a:ln>
          </p:spPr>
          <p:txBody>
            <a:bodyPr wrap="none" anchor="ctr"/>
            <a:lstStyle/>
            <a:p>
              <a:endParaRPr lang="zh-TW" altLang="en-US"/>
            </a:p>
          </p:txBody>
        </p:sp>
      </p:grpSp>
      <p:sp>
        <p:nvSpPr>
          <p:cNvPr id="15370" name="Text Box 21"/>
          <p:cNvSpPr txBox="1">
            <a:spLocks noChangeArrowheads="1"/>
          </p:cNvSpPr>
          <p:nvPr/>
        </p:nvSpPr>
        <p:spPr bwMode="auto">
          <a:xfrm>
            <a:off x="2684463" y="5367338"/>
            <a:ext cx="4438650" cy="366712"/>
          </a:xfrm>
          <a:prstGeom prst="rect">
            <a:avLst/>
          </a:prstGeom>
          <a:noFill/>
          <a:ln w="9525">
            <a:noFill/>
            <a:miter lim="800000"/>
            <a:headEnd/>
            <a:tailEnd/>
          </a:ln>
        </p:spPr>
        <p:txBody>
          <a:bodyPr wrap="none">
            <a:spAutoFit/>
          </a:bodyPr>
          <a:lstStyle/>
          <a:p>
            <a:r>
              <a:rPr lang="en-US" altLang="zh-TW" sz="1800">
                <a:latin typeface="Gill Sans MT" pitchFamily="34" charset="0"/>
              </a:rPr>
              <a:t>Megapixel resolution over VGA bandwidth</a:t>
            </a:r>
          </a:p>
        </p:txBody>
      </p:sp>
      <p:grpSp>
        <p:nvGrpSpPr>
          <p:cNvPr id="3" name="Group 32"/>
          <p:cNvGrpSpPr>
            <a:grpSpLocks/>
          </p:cNvGrpSpPr>
          <p:nvPr/>
        </p:nvGrpSpPr>
        <p:grpSpPr bwMode="auto">
          <a:xfrm>
            <a:off x="4211638" y="2133600"/>
            <a:ext cx="2884487" cy="2624138"/>
            <a:chOff x="2744" y="1162"/>
            <a:chExt cx="1817" cy="1653"/>
          </a:xfrm>
        </p:grpSpPr>
        <p:pic>
          <p:nvPicPr>
            <p:cNvPr id="15373" name="Picture 30" descr="ePTZ"/>
            <p:cNvPicPr>
              <a:picLocks noChangeAspect="1" noChangeArrowheads="1"/>
            </p:cNvPicPr>
            <p:nvPr/>
          </p:nvPicPr>
          <p:blipFill>
            <a:blip r:embed="rId3" cstate="print"/>
            <a:srcRect/>
            <a:stretch>
              <a:fillRect/>
            </a:stretch>
          </p:blipFill>
          <p:spPr bwMode="auto">
            <a:xfrm>
              <a:off x="2744" y="1162"/>
              <a:ext cx="1817" cy="1653"/>
            </a:xfrm>
            <a:prstGeom prst="rect">
              <a:avLst/>
            </a:prstGeom>
            <a:noFill/>
            <a:ln w="9525">
              <a:noFill/>
              <a:miter lim="800000"/>
              <a:headEnd/>
              <a:tailEnd/>
            </a:ln>
          </p:spPr>
        </p:pic>
        <p:sp>
          <p:nvSpPr>
            <p:cNvPr id="15374" name="Oval 31"/>
            <p:cNvSpPr>
              <a:spLocks noChangeArrowheads="1"/>
            </p:cNvSpPr>
            <p:nvPr/>
          </p:nvSpPr>
          <p:spPr bwMode="auto">
            <a:xfrm>
              <a:off x="3515" y="1979"/>
              <a:ext cx="363" cy="453"/>
            </a:xfrm>
            <a:prstGeom prst="ellipse">
              <a:avLst/>
            </a:prstGeom>
            <a:noFill/>
            <a:ln w="9525">
              <a:solidFill>
                <a:srgbClr val="FF0000"/>
              </a:solidFill>
              <a:round/>
              <a:headEnd/>
              <a:tailEnd/>
            </a:ln>
          </p:spPr>
          <p:txBody>
            <a:bodyPr wrap="none" anchor="ctr"/>
            <a:lstStyle/>
            <a:p>
              <a:endParaRPr lang="zh-TW"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4583 -0.18149 C -0.16857 -0.06899 -0.19114 0.04375 -0.14721 0.09814 C -0.10329 0.15254 0.0599 0.15069 0.11806 0.14444 C 0.17622 0.13819 0.19601 0.08449 0.2014 0.06111 C 0.20678 0.03773 0.18351 0.01388 0.15001 0.0037 C 0.1165 -0.00649 0.02501 0.00069 6.38889E-6 2.96296E-6 " pathEditMode="relative" ptsTypes="aaaaaA">
                                      <p:cBhvr>
                                        <p:cTn id="6" dur="6100" fill="hold"/>
                                        <p:tgtEl>
                                          <p:spTgt spid="180234"/>
                                        </p:tgtEl>
                                        <p:attrNameLst>
                                          <p:attrName>ppt_x</p:attrName>
                                          <p:attrName>ppt_y</p:attrName>
                                        </p:attrNameLst>
                                      </p:cBhvr>
                                    </p:animMotion>
                                  </p:childTnLst>
                                </p:cTn>
                              </p:par>
                              <p:par>
                                <p:cTn id="7" presetID="4" presetClass="entr" presetSubtype="16" fill="hold" grpId="0" nodeType="withEffect">
                                  <p:stCondLst>
                                    <p:cond delay="700"/>
                                  </p:stCondLst>
                                  <p:childTnLst>
                                    <p:set>
                                      <p:cBhvr>
                                        <p:cTn id="8" dur="1" fill="hold">
                                          <p:stCondLst>
                                            <p:cond delay="0"/>
                                          </p:stCondLst>
                                        </p:cTn>
                                        <p:tgtEl>
                                          <p:spTgt spid="180236"/>
                                        </p:tgtEl>
                                        <p:attrNameLst>
                                          <p:attrName>style.visibility</p:attrName>
                                        </p:attrNameLst>
                                      </p:cBhvr>
                                      <p:to>
                                        <p:strVal val="visible"/>
                                      </p:to>
                                    </p:set>
                                    <p:animEffect transition="in" filter="box(in)">
                                      <p:cBhvr>
                                        <p:cTn id="9" dur="500"/>
                                        <p:tgtEl>
                                          <p:spTgt spid="180236"/>
                                        </p:tgtEl>
                                      </p:cBhvr>
                                    </p:animEffect>
                                  </p:childTnLst>
                                </p:cTn>
                              </p:par>
                            </p:childTnLst>
                          </p:cTn>
                        </p:par>
                        <p:par>
                          <p:cTn id="10" fill="hold">
                            <p:stCondLst>
                              <p:cond delay="6100"/>
                            </p:stCondLst>
                            <p:childTnLst>
                              <p:par>
                                <p:cTn id="11" presetID="10" presetClass="exit" presetSubtype="0" fill="hold" grpId="1" nodeType="afterEffect">
                                  <p:stCondLst>
                                    <p:cond delay="0"/>
                                  </p:stCondLst>
                                  <p:childTnLst>
                                    <p:animEffect transition="out" filter="fade">
                                      <p:cBhvr>
                                        <p:cTn id="12" dur="4100"/>
                                        <p:tgtEl>
                                          <p:spTgt spid="180236"/>
                                        </p:tgtEl>
                                      </p:cBhvr>
                                    </p:animEffect>
                                    <p:set>
                                      <p:cBhvr>
                                        <p:cTn id="13" dur="1" fill="hold">
                                          <p:stCondLst>
                                            <p:cond delay="4099"/>
                                          </p:stCondLst>
                                        </p:cTn>
                                        <p:tgtEl>
                                          <p:spTgt spid="18023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0237"/>
                                        </p:tgtEl>
                                        <p:attrNameLst>
                                          <p:attrName>style.visibility</p:attrName>
                                        </p:attrNameLst>
                                      </p:cBhvr>
                                      <p:to>
                                        <p:strVal val="visible"/>
                                      </p:to>
                                    </p:set>
                                    <p:animEffect transition="in" filter="dissolve">
                                      <p:cBhvr>
                                        <p:cTn id="18" dur="500"/>
                                        <p:tgtEl>
                                          <p:spTgt spid="180237"/>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000"/>
                                        <p:tgtEl>
                                          <p:spTgt spid="3"/>
                                        </p:tgtEl>
                                      </p:cBhvr>
                                    </p:animEffect>
                                  </p:childTnLst>
                                </p:cTn>
                              </p:par>
                            </p:childTnLst>
                          </p:cTn>
                        </p:par>
                        <p:par>
                          <p:cTn id="22" fill="hold">
                            <p:stCondLst>
                              <p:cond delay="2000"/>
                            </p:stCondLst>
                            <p:childTnLst>
                              <p:par>
                                <p:cTn id="23" presetID="6" presetClass="emph" presetSubtype="0" accel="50000" decel="50000" fill="hold" nodeType="afterEffect">
                                  <p:stCondLst>
                                    <p:cond delay="0"/>
                                  </p:stCondLst>
                                  <p:childTnLst>
                                    <p:animScale>
                                      <p:cBhvr>
                                        <p:cTn id="24"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4" grpId="0" animBg="1"/>
      <p:bldP spid="180236" grpId="0" animBg="1"/>
      <p:bldP spid="180236" grpId="1" animBg="1"/>
      <p:bldP spid="1802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9" name="Rectangle 9"/>
          <p:cNvSpPr>
            <a:spLocks noChangeArrowheads="1"/>
          </p:cNvSpPr>
          <p:nvPr/>
        </p:nvSpPr>
        <p:spPr bwMode="auto">
          <a:xfrm>
            <a:off x="0" y="1341438"/>
            <a:ext cx="9144000" cy="3959225"/>
          </a:xfrm>
          <a:prstGeom prst="rect">
            <a:avLst/>
          </a:prstGeom>
          <a:gradFill rotWithShape="1">
            <a:gsLst>
              <a:gs pos="0">
                <a:schemeClr val="bg2">
                  <a:gamma/>
                  <a:shade val="46275"/>
                  <a:invGamma/>
                </a:schemeClr>
              </a:gs>
              <a:gs pos="100000">
                <a:schemeClr val="bg2"/>
              </a:gs>
            </a:gsLst>
            <a:lin ang="5400000" scaled="1"/>
          </a:gradFill>
          <a:ln w="9525">
            <a:solidFill>
              <a:srgbClr val="EAEAEA"/>
            </a:solidFill>
            <a:miter lim="800000"/>
            <a:headEnd/>
            <a:tailEnd/>
          </a:ln>
          <a:effectLst/>
        </p:spPr>
        <p:txBody>
          <a:bodyPr wrap="none" anchor="ctr"/>
          <a:lstStyle/>
          <a:p>
            <a:pPr algn="ctr">
              <a:defRPr/>
            </a:pPr>
            <a:endParaRPr lang="zh-TW" altLang="zh-TW" sz="1800"/>
          </a:p>
        </p:txBody>
      </p:sp>
      <p:sp>
        <p:nvSpPr>
          <p:cNvPr id="16387" name="Rectangle 2"/>
          <p:cNvSpPr>
            <a:spLocks noGrp="1" noChangeArrowheads="1"/>
          </p:cNvSpPr>
          <p:nvPr>
            <p:ph type="title"/>
          </p:nvPr>
        </p:nvSpPr>
        <p:spPr>
          <a:xfrm>
            <a:off x="457200" y="274638"/>
            <a:ext cx="8229600" cy="633412"/>
          </a:xfrm>
        </p:spPr>
        <p:txBody>
          <a:bodyPr/>
          <a:lstStyle/>
          <a:p>
            <a:pPr eaLnBrk="1" hangingPunct="1"/>
            <a:r>
              <a:rPr lang="en-US" altLang="zh-TW" sz="2800" b="1" i="1" dirty="0" smtClean="0">
                <a:solidFill>
                  <a:schemeClr val="tx1"/>
                </a:solidFill>
                <a:latin typeface="Arial" pitchFamily="34" charset="0"/>
                <a:cs typeface="Arial" pitchFamily="34" charset="0"/>
              </a:rPr>
              <a:t>H.264 Compression</a:t>
            </a:r>
          </a:p>
        </p:txBody>
      </p:sp>
      <p:sp>
        <p:nvSpPr>
          <p:cNvPr id="16388" name="Rectangle 6"/>
          <p:cNvSpPr>
            <a:spLocks noChangeArrowheads="1"/>
          </p:cNvSpPr>
          <p:nvPr/>
        </p:nvSpPr>
        <p:spPr bwMode="auto">
          <a:xfrm>
            <a:off x="0" y="3284538"/>
            <a:ext cx="1060450" cy="366712"/>
          </a:xfrm>
          <a:prstGeom prst="rect">
            <a:avLst/>
          </a:prstGeom>
          <a:noFill/>
          <a:ln w="9525">
            <a:noFill/>
            <a:miter lim="800000"/>
            <a:headEnd/>
            <a:tailEnd/>
          </a:ln>
        </p:spPr>
        <p:txBody>
          <a:bodyPr wrap="none">
            <a:spAutoFit/>
          </a:bodyPr>
          <a:lstStyle/>
          <a:p>
            <a:r>
              <a:rPr lang="en-US" altLang="zh-TW" sz="1800" b="1">
                <a:solidFill>
                  <a:schemeClr val="bg1"/>
                </a:solidFill>
              </a:rPr>
              <a:t>MPEG-4</a:t>
            </a:r>
          </a:p>
        </p:txBody>
      </p:sp>
      <p:sp>
        <p:nvSpPr>
          <p:cNvPr id="16389" name="Rectangle 7"/>
          <p:cNvSpPr>
            <a:spLocks noChangeArrowheads="1"/>
          </p:cNvSpPr>
          <p:nvPr/>
        </p:nvSpPr>
        <p:spPr bwMode="auto">
          <a:xfrm>
            <a:off x="249238" y="2414588"/>
            <a:ext cx="793750" cy="366712"/>
          </a:xfrm>
          <a:prstGeom prst="rect">
            <a:avLst/>
          </a:prstGeom>
          <a:noFill/>
          <a:ln w="9525">
            <a:noFill/>
            <a:miter lim="800000"/>
            <a:headEnd/>
            <a:tailEnd/>
          </a:ln>
        </p:spPr>
        <p:txBody>
          <a:bodyPr wrap="none">
            <a:spAutoFit/>
          </a:bodyPr>
          <a:lstStyle/>
          <a:p>
            <a:r>
              <a:rPr lang="en-US" altLang="zh-TW" sz="1800" b="1">
                <a:solidFill>
                  <a:schemeClr val="bg1"/>
                </a:solidFill>
              </a:rPr>
              <a:t>H.264</a:t>
            </a:r>
          </a:p>
        </p:txBody>
      </p:sp>
      <p:sp>
        <p:nvSpPr>
          <p:cNvPr id="16390" name="Rectangle 8"/>
          <p:cNvSpPr>
            <a:spLocks noChangeArrowheads="1"/>
          </p:cNvSpPr>
          <p:nvPr/>
        </p:nvSpPr>
        <p:spPr bwMode="auto">
          <a:xfrm>
            <a:off x="58738" y="4292600"/>
            <a:ext cx="984250" cy="366713"/>
          </a:xfrm>
          <a:prstGeom prst="rect">
            <a:avLst/>
          </a:prstGeom>
          <a:noFill/>
          <a:ln w="9525">
            <a:noFill/>
            <a:miter lim="800000"/>
            <a:headEnd/>
            <a:tailEnd/>
          </a:ln>
        </p:spPr>
        <p:txBody>
          <a:bodyPr wrap="none">
            <a:spAutoFit/>
          </a:bodyPr>
          <a:lstStyle/>
          <a:p>
            <a:r>
              <a:rPr lang="en-US" altLang="zh-TW" sz="1800" b="1">
                <a:solidFill>
                  <a:schemeClr val="bg1"/>
                </a:solidFill>
              </a:rPr>
              <a:t>MJPEG</a:t>
            </a:r>
          </a:p>
        </p:txBody>
      </p:sp>
      <p:sp>
        <p:nvSpPr>
          <p:cNvPr id="16391" name="Line 12"/>
          <p:cNvSpPr>
            <a:spLocks noChangeShapeType="1"/>
          </p:cNvSpPr>
          <p:nvPr/>
        </p:nvSpPr>
        <p:spPr bwMode="auto">
          <a:xfrm>
            <a:off x="1835150" y="1989138"/>
            <a:ext cx="3175" cy="2808287"/>
          </a:xfrm>
          <a:prstGeom prst="line">
            <a:avLst/>
          </a:prstGeom>
          <a:noFill/>
          <a:ln w="3175" cap="rnd">
            <a:solidFill>
              <a:schemeClr val="bg1"/>
            </a:solidFill>
            <a:prstDash val="sysDot"/>
            <a:round/>
            <a:headEnd/>
            <a:tailEnd/>
          </a:ln>
        </p:spPr>
        <p:txBody>
          <a:bodyPr/>
          <a:lstStyle/>
          <a:p>
            <a:endParaRPr lang="zh-TW" altLang="en-US"/>
          </a:p>
        </p:txBody>
      </p:sp>
      <p:sp>
        <p:nvSpPr>
          <p:cNvPr id="16392" name="Text Box 13"/>
          <p:cNvSpPr txBox="1">
            <a:spLocks noChangeArrowheads="1"/>
          </p:cNvSpPr>
          <p:nvPr/>
        </p:nvSpPr>
        <p:spPr bwMode="auto">
          <a:xfrm>
            <a:off x="900113" y="4791075"/>
            <a:ext cx="7753350" cy="366713"/>
          </a:xfrm>
          <a:prstGeom prst="rect">
            <a:avLst/>
          </a:prstGeom>
          <a:noFill/>
          <a:ln w="9525">
            <a:noFill/>
            <a:miter lim="800000"/>
            <a:headEnd/>
            <a:tailEnd/>
          </a:ln>
        </p:spPr>
        <p:txBody>
          <a:bodyPr wrap="none">
            <a:spAutoFit/>
          </a:bodyPr>
          <a:lstStyle/>
          <a:p>
            <a:r>
              <a:rPr lang="en-US" altLang="zh-TW" sz="1800">
                <a:solidFill>
                  <a:schemeClr val="bg1"/>
                </a:solidFill>
              </a:rPr>
              <a:t>0          1          2                                               20                                 100%</a:t>
            </a:r>
          </a:p>
        </p:txBody>
      </p:sp>
      <p:sp>
        <p:nvSpPr>
          <p:cNvPr id="16393" name="Line 14"/>
          <p:cNvSpPr>
            <a:spLocks noChangeShapeType="1"/>
          </p:cNvSpPr>
          <p:nvPr/>
        </p:nvSpPr>
        <p:spPr bwMode="auto">
          <a:xfrm>
            <a:off x="2593975" y="1989138"/>
            <a:ext cx="3175" cy="2808287"/>
          </a:xfrm>
          <a:prstGeom prst="line">
            <a:avLst/>
          </a:prstGeom>
          <a:noFill/>
          <a:ln w="3175" cap="rnd">
            <a:solidFill>
              <a:schemeClr val="bg1"/>
            </a:solidFill>
            <a:prstDash val="sysDot"/>
            <a:round/>
            <a:headEnd/>
            <a:tailEnd/>
          </a:ln>
        </p:spPr>
        <p:txBody>
          <a:bodyPr/>
          <a:lstStyle/>
          <a:p>
            <a:endParaRPr lang="zh-TW" altLang="en-US"/>
          </a:p>
        </p:txBody>
      </p:sp>
      <p:sp>
        <p:nvSpPr>
          <p:cNvPr id="16394" name="Line 17"/>
          <p:cNvSpPr>
            <a:spLocks noChangeShapeType="1"/>
          </p:cNvSpPr>
          <p:nvPr/>
        </p:nvSpPr>
        <p:spPr bwMode="auto">
          <a:xfrm>
            <a:off x="5780088" y="1989138"/>
            <a:ext cx="3175" cy="2808287"/>
          </a:xfrm>
          <a:prstGeom prst="line">
            <a:avLst/>
          </a:prstGeom>
          <a:noFill/>
          <a:ln w="3175" cap="rnd">
            <a:solidFill>
              <a:schemeClr val="bg1"/>
            </a:solidFill>
            <a:prstDash val="sysDot"/>
            <a:round/>
            <a:headEnd/>
            <a:tailEnd/>
          </a:ln>
        </p:spPr>
        <p:txBody>
          <a:bodyPr/>
          <a:lstStyle/>
          <a:p>
            <a:endParaRPr lang="zh-TW" altLang="en-US"/>
          </a:p>
        </p:txBody>
      </p:sp>
      <p:sp>
        <p:nvSpPr>
          <p:cNvPr id="16395" name="Rectangle 19"/>
          <p:cNvSpPr>
            <a:spLocks noChangeArrowheads="1"/>
          </p:cNvSpPr>
          <p:nvPr/>
        </p:nvSpPr>
        <p:spPr bwMode="auto">
          <a:xfrm>
            <a:off x="1055688" y="3271838"/>
            <a:ext cx="1538287" cy="431800"/>
          </a:xfrm>
          <a:prstGeom prst="rect">
            <a:avLst/>
          </a:prstGeom>
          <a:gradFill rotWithShape="1">
            <a:gsLst>
              <a:gs pos="0">
                <a:schemeClr val="folHlink"/>
              </a:gs>
              <a:gs pos="100000">
                <a:srgbClr val="709105"/>
              </a:gs>
            </a:gsLst>
            <a:lin ang="5400000" scaled="1"/>
          </a:gradFill>
          <a:ln w="9525">
            <a:noFill/>
            <a:miter lim="800000"/>
            <a:headEnd/>
            <a:tailEnd/>
          </a:ln>
        </p:spPr>
        <p:txBody>
          <a:bodyPr wrap="none" anchor="ctr"/>
          <a:lstStyle/>
          <a:p>
            <a:endParaRPr lang="zh-TW" altLang="en-US"/>
          </a:p>
        </p:txBody>
      </p:sp>
      <p:sp>
        <p:nvSpPr>
          <p:cNvPr id="16396" name="Rectangle 20"/>
          <p:cNvSpPr>
            <a:spLocks noChangeArrowheads="1"/>
          </p:cNvSpPr>
          <p:nvPr/>
        </p:nvSpPr>
        <p:spPr bwMode="auto">
          <a:xfrm>
            <a:off x="1055688" y="2289175"/>
            <a:ext cx="766762" cy="431800"/>
          </a:xfrm>
          <a:prstGeom prst="rect">
            <a:avLst/>
          </a:prstGeom>
          <a:gradFill rotWithShape="1">
            <a:gsLst>
              <a:gs pos="0">
                <a:srgbClr val="5E94C6"/>
              </a:gs>
              <a:gs pos="100000">
                <a:srgbClr val="376B9B"/>
              </a:gs>
            </a:gsLst>
            <a:lin ang="5400000" scaled="1"/>
          </a:gradFill>
          <a:ln w="9525">
            <a:noFill/>
            <a:miter lim="800000"/>
            <a:headEnd/>
            <a:tailEnd/>
          </a:ln>
        </p:spPr>
        <p:txBody>
          <a:bodyPr wrap="none" anchor="ctr"/>
          <a:lstStyle/>
          <a:p>
            <a:endParaRPr lang="zh-TW" altLang="en-US"/>
          </a:p>
        </p:txBody>
      </p:sp>
      <p:sp>
        <p:nvSpPr>
          <p:cNvPr id="16397" name="Rectangle 21"/>
          <p:cNvSpPr>
            <a:spLocks noChangeArrowheads="1"/>
          </p:cNvSpPr>
          <p:nvPr/>
        </p:nvSpPr>
        <p:spPr bwMode="auto">
          <a:xfrm>
            <a:off x="2771775" y="4868863"/>
            <a:ext cx="2736850" cy="215900"/>
          </a:xfrm>
          <a:prstGeom prst="rect">
            <a:avLst/>
          </a:prstGeom>
          <a:gradFill rotWithShape="1">
            <a:gsLst>
              <a:gs pos="0">
                <a:schemeClr val="bg1"/>
              </a:gs>
              <a:gs pos="100000">
                <a:schemeClr val="bg2"/>
              </a:gs>
            </a:gsLst>
            <a:lin ang="0" scaled="1"/>
          </a:gradFill>
          <a:ln w="9525">
            <a:noFill/>
            <a:miter lim="800000"/>
            <a:headEnd/>
            <a:tailEnd/>
          </a:ln>
        </p:spPr>
        <p:txBody>
          <a:bodyPr wrap="none" anchor="ctr"/>
          <a:lstStyle/>
          <a:p>
            <a:endParaRPr lang="zh-TW" altLang="en-US"/>
          </a:p>
        </p:txBody>
      </p:sp>
      <p:sp>
        <p:nvSpPr>
          <p:cNvPr id="16398" name="Rectangle 22"/>
          <p:cNvSpPr>
            <a:spLocks noChangeArrowheads="1"/>
          </p:cNvSpPr>
          <p:nvPr/>
        </p:nvSpPr>
        <p:spPr bwMode="auto">
          <a:xfrm>
            <a:off x="5940425" y="4868863"/>
            <a:ext cx="1152525" cy="215900"/>
          </a:xfrm>
          <a:prstGeom prst="rect">
            <a:avLst/>
          </a:prstGeom>
          <a:gradFill rotWithShape="1">
            <a:gsLst>
              <a:gs pos="0">
                <a:schemeClr val="bg1"/>
              </a:gs>
              <a:gs pos="100000">
                <a:schemeClr val="bg2"/>
              </a:gs>
            </a:gsLst>
            <a:lin ang="0" scaled="1"/>
          </a:gradFill>
          <a:ln w="9525">
            <a:noFill/>
            <a:miter lim="800000"/>
            <a:headEnd/>
            <a:tailEnd/>
          </a:ln>
        </p:spPr>
        <p:txBody>
          <a:bodyPr wrap="none" anchor="ctr"/>
          <a:lstStyle/>
          <a:p>
            <a:pPr algn="ctr"/>
            <a:endParaRPr lang="zh-TW" altLang="zh-TW"/>
          </a:p>
        </p:txBody>
      </p:sp>
      <p:sp>
        <p:nvSpPr>
          <p:cNvPr id="16399" name="Text Box 23"/>
          <p:cNvSpPr txBox="1">
            <a:spLocks noChangeArrowheads="1"/>
          </p:cNvSpPr>
          <p:nvPr/>
        </p:nvSpPr>
        <p:spPr bwMode="auto">
          <a:xfrm>
            <a:off x="107950" y="1628775"/>
            <a:ext cx="2546350" cy="366713"/>
          </a:xfrm>
          <a:prstGeom prst="rect">
            <a:avLst/>
          </a:prstGeom>
          <a:noFill/>
          <a:ln w="9525">
            <a:noFill/>
            <a:miter lim="800000"/>
            <a:headEnd/>
            <a:tailEnd/>
          </a:ln>
        </p:spPr>
        <p:txBody>
          <a:bodyPr wrap="none">
            <a:spAutoFit/>
          </a:bodyPr>
          <a:lstStyle/>
          <a:p>
            <a:r>
              <a:rPr lang="en-US" altLang="zh-TW" sz="1800" b="1">
                <a:solidFill>
                  <a:schemeClr val="bg1"/>
                </a:solidFill>
              </a:rPr>
              <a:t>Compressed File Size</a:t>
            </a:r>
          </a:p>
        </p:txBody>
      </p:sp>
      <p:sp>
        <p:nvSpPr>
          <p:cNvPr id="16400" name="Text Box 24"/>
          <p:cNvSpPr txBox="1">
            <a:spLocks noChangeArrowheads="1"/>
          </p:cNvSpPr>
          <p:nvPr/>
        </p:nvSpPr>
        <p:spPr bwMode="auto">
          <a:xfrm>
            <a:off x="1825625" y="2297113"/>
            <a:ext cx="514350" cy="366712"/>
          </a:xfrm>
          <a:prstGeom prst="rect">
            <a:avLst/>
          </a:prstGeom>
          <a:noFill/>
          <a:ln w="9525">
            <a:noFill/>
            <a:miter lim="800000"/>
            <a:headEnd/>
            <a:tailEnd/>
          </a:ln>
        </p:spPr>
        <p:txBody>
          <a:bodyPr wrap="none">
            <a:spAutoFit/>
          </a:bodyPr>
          <a:lstStyle/>
          <a:p>
            <a:r>
              <a:rPr lang="en-US" altLang="zh-TW" sz="1800" b="1">
                <a:solidFill>
                  <a:schemeClr val="bg1"/>
                </a:solidFill>
              </a:rPr>
              <a:t>1%</a:t>
            </a:r>
          </a:p>
        </p:txBody>
      </p:sp>
      <p:sp>
        <p:nvSpPr>
          <p:cNvPr id="16401" name="Text Box 25"/>
          <p:cNvSpPr txBox="1">
            <a:spLocks noChangeArrowheads="1"/>
          </p:cNvSpPr>
          <p:nvPr/>
        </p:nvSpPr>
        <p:spPr bwMode="auto">
          <a:xfrm>
            <a:off x="2617788" y="3284538"/>
            <a:ext cx="514350" cy="366712"/>
          </a:xfrm>
          <a:prstGeom prst="rect">
            <a:avLst/>
          </a:prstGeom>
          <a:noFill/>
          <a:ln w="9525">
            <a:noFill/>
            <a:miter lim="800000"/>
            <a:headEnd/>
            <a:tailEnd/>
          </a:ln>
        </p:spPr>
        <p:txBody>
          <a:bodyPr wrap="none">
            <a:spAutoFit/>
          </a:bodyPr>
          <a:lstStyle/>
          <a:p>
            <a:r>
              <a:rPr lang="en-US" altLang="zh-TW" sz="1800" b="1">
                <a:solidFill>
                  <a:schemeClr val="bg1"/>
                </a:solidFill>
              </a:rPr>
              <a:t>2%</a:t>
            </a:r>
          </a:p>
        </p:txBody>
      </p:sp>
      <p:sp>
        <p:nvSpPr>
          <p:cNvPr id="16402" name="Text Box 26"/>
          <p:cNvSpPr txBox="1">
            <a:spLocks noChangeArrowheads="1"/>
          </p:cNvSpPr>
          <p:nvPr/>
        </p:nvSpPr>
        <p:spPr bwMode="auto">
          <a:xfrm>
            <a:off x="5940425" y="4148138"/>
            <a:ext cx="641350" cy="366712"/>
          </a:xfrm>
          <a:prstGeom prst="rect">
            <a:avLst/>
          </a:prstGeom>
          <a:noFill/>
          <a:ln w="9525">
            <a:noFill/>
            <a:miter lim="800000"/>
            <a:headEnd/>
            <a:tailEnd/>
          </a:ln>
        </p:spPr>
        <p:txBody>
          <a:bodyPr wrap="none">
            <a:spAutoFit/>
          </a:bodyPr>
          <a:lstStyle/>
          <a:p>
            <a:r>
              <a:rPr lang="en-US" altLang="zh-TW" sz="1800" b="1">
                <a:solidFill>
                  <a:schemeClr val="bg1"/>
                </a:solidFill>
              </a:rPr>
              <a:t>20%</a:t>
            </a:r>
          </a:p>
        </p:txBody>
      </p:sp>
      <p:sp>
        <p:nvSpPr>
          <p:cNvPr id="16403" name="Text Box 29"/>
          <p:cNvSpPr txBox="1">
            <a:spLocks noChangeArrowheads="1"/>
          </p:cNvSpPr>
          <p:nvPr/>
        </p:nvSpPr>
        <p:spPr bwMode="auto">
          <a:xfrm>
            <a:off x="6446838" y="476250"/>
            <a:ext cx="1365250" cy="366713"/>
          </a:xfrm>
          <a:prstGeom prst="rect">
            <a:avLst/>
          </a:prstGeom>
          <a:noFill/>
          <a:ln w="9525">
            <a:noFill/>
            <a:miter lim="800000"/>
            <a:headEnd/>
            <a:tailEnd/>
          </a:ln>
        </p:spPr>
        <p:txBody>
          <a:bodyPr wrap="none">
            <a:spAutoFit/>
          </a:bodyPr>
          <a:lstStyle/>
          <a:p>
            <a:r>
              <a:rPr lang="en-US" altLang="zh-TW" sz="1800">
                <a:latin typeface="Gill Sans MT" pitchFamily="34" charset="0"/>
              </a:rPr>
              <a:t>by File Size</a:t>
            </a:r>
          </a:p>
        </p:txBody>
      </p:sp>
      <p:grpSp>
        <p:nvGrpSpPr>
          <p:cNvPr id="2" name="Group 30"/>
          <p:cNvGrpSpPr>
            <a:grpSpLocks/>
          </p:cNvGrpSpPr>
          <p:nvPr/>
        </p:nvGrpSpPr>
        <p:grpSpPr bwMode="auto">
          <a:xfrm>
            <a:off x="1619250" y="5516563"/>
            <a:ext cx="6276975" cy="366712"/>
            <a:chOff x="1020" y="3743"/>
            <a:chExt cx="3954" cy="231"/>
          </a:xfrm>
        </p:grpSpPr>
        <p:grpSp>
          <p:nvGrpSpPr>
            <p:cNvPr id="3" name="Group 31"/>
            <p:cNvGrpSpPr>
              <a:grpSpLocks/>
            </p:cNvGrpSpPr>
            <p:nvPr/>
          </p:nvGrpSpPr>
          <p:grpSpPr bwMode="auto">
            <a:xfrm>
              <a:off x="1020" y="3800"/>
              <a:ext cx="126" cy="110"/>
              <a:chOff x="431" y="3158"/>
              <a:chExt cx="499" cy="454"/>
            </a:xfrm>
          </p:grpSpPr>
          <p:sp>
            <p:nvSpPr>
              <p:cNvPr id="16413" name="AutoShape 32"/>
              <p:cNvSpPr>
                <a:spLocks noChangeArrowheads="1"/>
              </p:cNvSpPr>
              <p:nvPr/>
            </p:nvSpPr>
            <p:spPr bwMode="auto">
              <a:xfrm>
                <a:off x="431" y="3158"/>
                <a:ext cx="362" cy="454"/>
              </a:xfrm>
              <a:prstGeom prst="chevron">
                <a:avLst>
                  <a:gd name="adj" fmla="val 25000"/>
                </a:avLst>
              </a:prstGeom>
              <a:solidFill>
                <a:schemeClr val="tx1"/>
              </a:solidFill>
              <a:ln w="9525">
                <a:solidFill>
                  <a:srgbClr val="DDDDDD"/>
                </a:solidFill>
                <a:miter lim="800000"/>
                <a:headEnd/>
                <a:tailEnd/>
              </a:ln>
            </p:spPr>
            <p:txBody>
              <a:bodyPr wrap="none" anchor="ctr"/>
              <a:lstStyle/>
              <a:p>
                <a:endParaRPr lang="zh-TW" altLang="en-US"/>
              </a:p>
            </p:txBody>
          </p:sp>
          <p:sp>
            <p:nvSpPr>
              <p:cNvPr id="16414" name="AutoShape 33"/>
              <p:cNvSpPr>
                <a:spLocks noChangeArrowheads="1"/>
              </p:cNvSpPr>
              <p:nvPr/>
            </p:nvSpPr>
            <p:spPr bwMode="auto">
              <a:xfrm>
                <a:off x="748" y="3158"/>
                <a:ext cx="182" cy="454"/>
              </a:xfrm>
              <a:prstGeom prst="chevron">
                <a:avLst>
                  <a:gd name="adj" fmla="val 51097"/>
                </a:avLst>
              </a:prstGeom>
              <a:solidFill>
                <a:schemeClr val="tx1"/>
              </a:solidFill>
              <a:ln w="9525">
                <a:solidFill>
                  <a:srgbClr val="DDDDDD"/>
                </a:solidFill>
                <a:miter lim="800000"/>
                <a:headEnd/>
                <a:tailEnd/>
              </a:ln>
            </p:spPr>
            <p:txBody>
              <a:bodyPr wrap="none" anchor="ctr"/>
              <a:lstStyle/>
              <a:p>
                <a:endParaRPr lang="zh-TW" altLang="en-US"/>
              </a:p>
            </p:txBody>
          </p:sp>
        </p:grpSp>
        <p:sp>
          <p:nvSpPr>
            <p:cNvPr id="16412" name="Text Box 34"/>
            <p:cNvSpPr txBox="1">
              <a:spLocks noChangeArrowheads="1"/>
            </p:cNvSpPr>
            <p:nvPr/>
          </p:nvSpPr>
          <p:spPr bwMode="auto">
            <a:xfrm>
              <a:off x="1146" y="3743"/>
              <a:ext cx="3828" cy="231"/>
            </a:xfrm>
            <a:prstGeom prst="rect">
              <a:avLst/>
            </a:prstGeom>
            <a:noFill/>
            <a:ln w="9525">
              <a:noFill/>
              <a:miter lim="800000"/>
              <a:headEnd/>
              <a:tailEnd/>
            </a:ln>
          </p:spPr>
          <p:txBody>
            <a:bodyPr wrap="none">
              <a:spAutoFit/>
            </a:bodyPr>
            <a:lstStyle/>
            <a:p>
              <a:r>
                <a:rPr lang="en-US" altLang="zh-TW" sz="1800">
                  <a:latin typeface="Gill Sans MT" pitchFamily="34" charset="0"/>
                </a:rPr>
                <a:t>H.264 provides with smaller bandwidth at the same quality</a:t>
              </a:r>
            </a:p>
          </p:txBody>
        </p:sp>
      </p:grpSp>
      <p:sp>
        <p:nvSpPr>
          <p:cNvPr id="16405" name="Line 35"/>
          <p:cNvSpPr>
            <a:spLocks noChangeShapeType="1"/>
          </p:cNvSpPr>
          <p:nvPr/>
        </p:nvSpPr>
        <p:spPr bwMode="auto">
          <a:xfrm>
            <a:off x="3348038" y="1989138"/>
            <a:ext cx="3175" cy="2808287"/>
          </a:xfrm>
          <a:prstGeom prst="line">
            <a:avLst/>
          </a:prstGeom>
          <a:noFill/>
          <a:ln w="3175" cap="rnd">
            <a:solidFill>
              <a:schemeClr val="bg1"/>
            </a:solidFill>
            <a:prstDash val="sysDot"/>
            <a:round/>
            <a:headEnd/>
            <a:tailEnd/>
          </a:ln>
        </p:spPr>
        <p:txBody>
          <a:bodyPr/>
          <a:lstStyle/>
          <a:p>
            <a:endParaRPr lang="zh-TW" altLang="en-US"/>
          </a:p>
        </p:txBody>
      </p:sp>
      <p:sp>
        <p:nvSpPr>
          <p:cNvPr id="16406" name="Line 36"/>
          <p:cNvSpPr>
            <a:spLocks noChangeShapeType="1"/>
          </p:cNvSpPr>
          <p:nvPr/>
        </p:nvSpPr>
        <p:spPr bwMode="auto">
          <a:xfrm>
            <a:off x="4137025" y="1989138"/>
            <a:ext cx="3175" cy="2808287"/>
          </a:xfrm>
          <a:prstGeom prst="line">
            <a:avLst/>
          </a:prstGeom>
          <a:noFill/>
          <a:ln w="3175" cap="rnd">
            <a:solidFill>
              <a:schemeClr val="bg1"/>
            </a:solidFill>
            <a:prstDash val="sysDot"/>
            <a:round/>
            <a:headEnd/>
            <a:tailEnd/>
          </a:ln>
        </p:spPr>
        <p:txBody>
          <a:bodyPr/>
          <a:lstStyle/>
          <a:p>
            <a:endParaRPr lang="zh-TW" altLang="en-US"/>
          </a:p>
        </p:txBody>
      </p:sp>
      <p:sp>
        <p:nvSpPr>
          <p:cNvPr id="16407" name="Line 37"/>
          <p:cNvSpPr>
            <a:spLocks noChangeShapeType="1"/>
          </p:cNvSpPr>
          <p:nvPr/>
        </p:nvSpPr>
        <p:spPr bwMode="auto">
          <a:xfrm>
            <a:off x="4929188" y="1989138"/>
            <a:ext cx="3175" cy="2808287"/>
          </a:xfrm>
          <a:prstGeom prst="line">
            <a:avLst/>
          </a:prstGeom>
          <a:noFill/>
          <a:ln w="3175" cap="rnd">
            <a:solidFill>
              <a:schemeClr val="bg1"/>
            </a:solidFill>
            <a:prstDash val="sysDot"/>
            <a:round/>
            <a:headEnd/>
            <a:tailEnd/>
          </a:ln>
        </p:spPr>
        <p:txBody>
          <a:bodyPr/>
          <a:lstStyle/>
          <a:p>
            <a:endParaRPr lang="zh-TW" altLang="en-US"/>
          </a:p>
        </p:txBody>
      </p:sp>
      <p:sp>
        <p:nvSpPr>
          <p:cNvPr id="16408" name="Rectangle 18"/>
          <p:cNvSpPr>
            <a:spLocks noChangeArrowheads="1"/>
          </p:cNvSpPr>
          <p:nvPr/>
        </p:nvSpPr>
        <p:spPr bwMode="auto">
          <a:xfrm>
            <a:off x="1055688" y="4149725"/>
            <a:ext cx="4740275" cy="431800"/>
          </a:xfrm>
          <a:prstGeom prst="rect">
            <a:avLst/>
          </a:prstGeom>
          <a:gradFill rotWithShape="1">
            <a:gsLst>
              <a:gs pos="0">
                <a:srgbClr val="F9B263"/>
              </a:gs>
              <a:gs pos="100000">
                <a:srgbClr val="DE5A00"/>
              </a:gs>
            </a:gsLst>
            <a:path path="shape">
              <a:fillToRect l="50000" t="50000" r="50000" b="50000"/>
            </a:path>
          </a:gradFill>
          <a:ln w="9525">
            <a:noFill/>
            <a:miter lim="800000"/>
            <a:headEnd/>
            <a:tailEnd/>
          </a:ln>
        </p:spPr>
        <p:txBody>
          <a:bodyPr wrap="none" anchor="ctr"/>
          <a:lstStyle/>
          <a:p>
            <a:endParaRPr lang="zh-TW" altLang="en-US"/>
          </a:p>
        </p:txBody>
      </p:sp>
      <p:sp>
        <p:nvSpPr>
          <p:cNvPr id="16409" name="Line 11"/>
          <p:cNvSpPr>
            <a:spLocks noChangeShapeType="1"/>
          </p:cNvSpPr>
          <p:nvPr/>
        </p:nvSpPr>
        <p:spPr bwMode="auto">
          <a:xfrm>
            <a:off x="1042988" y="1989138"/>
            <a:ext cx="3175" cy="2808287"/>
          </a:xfrm>
          <a:prstGeom prst="line">
            <a:avLst/>
          </a:prstGeom>
          <a:noFill/>
          <a:ln w="28575">
            <a:solidFill>
              <a:schemeClr val="bg1"/>
            </a:solidFill>
            <a:round/>
            <a:headEnd/>
            <a:tailEnd/>
          </a:ln>
        </p:spPr>
        <p:txBody>
          <a:bodyPr/>
          <a:lstStyle/>
          <a:p>
            <a:endParaRPr lang="zh-TW" altLang="en-US"/>
          </a:p>
        </p:txBody>
      </p:sp>
      <p:sp>
        <p:nvSpPr>
          <p:cNvPr id="16410" name="Line 39"/>
          <p:cNvSpPr>
            <a:spLocks noChangeShapeType="1"/>
          </p:cNvSpPr>
          <p:nvPr/>
        </p:nvSpPr>
        <p:spPr bwMode="auto">
          <a:xfrm>
            <a:off x="8240713" y="1989138"/>
            <a:ext cx="3175" cy="2808287"/>
          </a:xfrm>
          <a:prstGeom prst="line">
            <a:avLst/>
          </a:prstGeom>
          <a:noFill/>
          <a:ln w="3175" cap="rnd">
            <a:solidFill>
              <a:schemeClr val="bg1"/>
            </a:solidFill>
            <a:prstDash val="sysDot"/>
            <a:round/>
            <a:headEnd/>
            <a:tailEnd/>
          </a:ln>
        </p:spPr>
        <p:txBody>
          <a:bodyPr/>
          <a:lstStyle/>
          <a:p>
            <a:endParaRPr lang="zh-TW"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633412"/>
          </a:xfrm>
        </p:spPr>
        <p:txBody>
          <a:bodyPr/>
          <a:lstStyle/>
          <a:p>
            <a:pPr eaLnBrk="1" hangingPunct="1"/>
            <a:r>
              <a:rPr lang="en-US" altLang="zh-TW" sz="2800" b="1" i="1" dirty="0" smtClean="0">
                <a:solidFill>
                  <a:schemeClr val="tx1"/>
                </a:solidFill>
                <a:latin typeface="Arial" pitchFamily="34" charset="0"/>
                <a:cs typeface="Arial" pitchFamily="34" charset="0"/>
              </a:rPr>
              <a:t>On-board Storage</a:t>
            </a:r>
          </a:p>
        </p:txBody>
      </p:sp>
      <p:sp>
        <p:nvSpPr>
          <p:cNvPr id="18435" name="Rectangle 3"/>
          <p:cNvSpPr>
            <a:spLocks noChangeArrowheads="1"/>
          </p:cNvSpPr>
          <p:nvPr/>
        </p:nvSpPr>
        <p:spPr bwMode="auto">
          <a:xfrm>
            <a:off x="0" y="1557338"/>
            <a:ext cx="9144000" cy="4176712"/>
          </a:xfrm>
          <a:prstGeom prst="rect">
            <a:avLst/>
          </a:prstGeom>
          <a:gradFill rotWithShape="1">
            <a:gsLst>
              <a:gs pos="0">
                <a:srgbClr val="EAEAEA"/>
              </a:gs>
              <a:gs pos="100000">
                <a:srgbClr val="6C6C6C"/>
              </a:gs>
            </a:gsLst>
            <a:lin ang="5400000" scaled="1"/>
          </a:gradFill>
          <a:ln w="9525">
            <a:solidFill>
              <a:srgbClr val="EAEAEA"/>
            </a:solidFill>
            <a:miter lim="800000"/>
            <a:headEnd/>
            <a:tailEnd/>
          </a:ln>
        </p:spPr>
        <p:txBody>
          <a:bodyPr wrap="none" anchor="ctr"/>
          <a:lstStyle/>
          <a:p>
            <a:pPr algn="ctr"/>
            <a:endParaRPr lang="zh-TW" altLang="zh-TW" sz="1800"/>
          </a:p>
        </p:txBody>
      </p:sp>
      <p:sp>
        <p:nvSpPr>
          <p:cNvPr id="18436" name="Text Box 36"/>
          <p:cNvSpPr txBox="1">
            <a:spLocks noChangeArrowheads="1"/>
          </p:cNvSpPr>
          <p:nvPr/>
        </p:nvSpPr>
        <p:spPr bwMode="auto">
          <a:xfrm>
            <a:off x="0" y="1484313"/>
            <a:ext cx="9144000" cy="366712"/>
          </a:xfrm>
          <a:prstGeom prst="rect">
            <a:avLst/>
          </a:prstGeom>
          <a:gradFill rotWithShape="1">
            <a:gsLst>
              <a:gs pos="0">
                <a:schemeClr val="bg2"/>
              </a:gs>
              <a:gs pos="100000">
                <a:schemeClr val="bg1"/>
              </a:gs>
            </a:gsLst>
            <a:lin ang="0" scaled="1"/>
          </a:gradFill>
          <a:ln w="9525">
            <a:noFill/>
            <a:miter lim="800000"/>
            <a:headEnd/>
            <a:tailEnd/>
          </a:ln>
        </p:spPr>
        <p:txBody>
          <a:bodyPr>
            <a:spAutoFit/>
          </a:bodyPr>
          <a:lstStyle/>
          <a:p>
            <a:r>
              <a:rPr lang="en-US" altLang="zh-TW" sz="1800"/>
              <a:t>Generic scenario with remote storage  </a:t>
            </a:r>
          </a:p>
        </p:txBody>
      </p:sp>
      <p:sp>
        <p:nvSpPr>
          <p:cNvPr id="18437" name="Text Box 37"/>
          <p:cNvSpPr txBox="1">
            <a:spLocks noChangeArrowheads="1"/>
          </p:cNvSpPr>
          <p:nvPr/>
        </p:nvSpPr>
        <p:spPr bwMode="auto">
          <a:xfrm>
            <a:off x="0" y="3349625"/>
            <a:ext cx="9144000" cy="366713"/>
          </a:xfrm>
          <a:prstGeom prst="rect">
            <a:avLst/>
          </a:prstGeom>
          <a:gradFill rotWithShape="1">
            <a:gsLst>
              <a:gs pos="0">
                <a:schemeClr val="bg2"/>
              </a:gs>
              <a:gs pos="100000">
                <a:schemeClr val="bg1"/>
              </a:gs>
            </a:gsLst>
            <a:lin ang="0" scaled="1"/>
          </a:gradFill>
          <a:ln w="9525">
            <a:noFill/>
            <a:miter lim="800000"/>
            <a:headEnd/>
            <a:tailEnd/>
          </a:ln>
        </p:spPr>
        <p:txBody>
          <a:bodyPr>
            <a:spAutoFit/>
          </a:bodyPr>
          <a:lstStyle/>
          <a:p>
            <a:r>
              <a:rPr lang="en-US" altLang="zh-TW" sz="1800"/>
              <a:t>Advanced scenario with on-board storage  </a:t>
            </a:r>
          </a:p>
        </p:txBody>
      </p:sp>
      <p:sp>
        <p:nvSpPr>
          <p:cNvPr id="18438" name="Text Box 46"/>
          <p:cNvSpPr txBox="1">
            <a:spLocks noChangeArrowheads="1"/>
          </p:cNvSpPr>
          <p:nvPr/>
        </p:nvSpPr>
        <p:spPr bwMode="auto">
          <a:xfrm>
            <a:off x="1476375" y="2960688"/>
            <a:ext cx="1143000" cy="336550"/>
          </a:xfrm>
          <a:prstGeom prst="rect">
            <a:avLst/>
          </a:prstGeom>
          <a:noFill/>
          <a:ln w="9525">
            <a:noFill/>
            <a:miter lim="800000"/>
            <a:headEnd/>
            <a:tailEnd/>
          </a:ln>
        </p:spPr>
        <p:txBody>
          <a:bodyPr wrap="none">
            <a:spAutoFit/>
          </a:bodyPr>
          <a:lstStyle/>
          <a:p>
            <a:r>
              <a:rPr lang="en-US" altLang="zh-TW" sz="1600" b="1">
                <a:solidFill>
                  <a:schemeClr val="bg1"/>
                </a:solidFill>
              </a:rPr>
              <a:t>Capturing</a:t>
            </a:r>
          </a:p>
        </p:txBody>
      </p:sp>
      <p:sp>
        <p:nvSpPr>
          <p:cNvPr id="18439" name="Text Box 47"/>
          <p:cNvSpPr txBox="1">
            <a:spLocks noChangeArrowheads="1"/>
          </p:cNvSpPr>
          <p:nvPr/>
        </p:nvSpPr>
        <p:spPr bwMode="auto">
          <a:xfrm>
            <a:off x="4278313" y="3019425"/>
            <a:ext cx="1416050" cy="336550"/>
          </a:xfrm>
          <a:prstGeom prst="rect">
            <a:avLst/>
          </a:prstGeom>
          <a:noFill/>
          <a:ln w="9525">
            <a:noFill/>
            <a:miter lim="800000"/>
            <a:headEnd/>
            <a:tailEnd/>
          </a:ln>
        </p:spPr>
        <p:txBody>
          <a:bodyPr wrap="none">
            <a:spAutoFit/>
          </a:bodyPr>
          <a:lstStyle/>
          <a:p>
            <a:r>
              <a:rPr lang="en-US" altLang="zh-TW" sz="1600" b="1">
                <a:solidFill>
                  <a:schemeClr val="bg1"/>
                </a:solidFill>
              </a:rPr>
              <a:t>Transmitting</a:t>
            </a:r>
          </a:p>
        </p:txBody>
      </p:sp>
      <p:pic>
        <p:nvPicPr>
          <p:cNvPr id="18440" name="Picture 57" descr="15 Network Camera-3"/>
          <p:cNvPicPr>
            <a:picLocks noChangeAspect="1" noChangeArrowheads="1"/>
          </p:cNvPicPr>
          <p:nvPr/>
        </p:nvPicPr>
        <p:blipFill>
          <a:blip r:embed="rId2" cstate="print"/>
          <a:srcRect/>
          <a:stretch>
            <a:fillRect/>
          </a:stretch>
        </p:blipFill>
        <p:spPr bwMode="auto">
          <a:xfrm>
            <a:off x="7221538" y="4365625"/>
            <a:ext cx="806450" cy="258763"/>
          </a:xfrm>
          <a:prstGeom prst="rect">
            <a:avLst/>
          </a:prstGeom>
          <a:noFill/>
          <a:ln w="9525">
            <a:noFill/>
            <a:miter lim="800000"/>
            <a:headEnd/>
            <a:tailEnd/>
          </a:ln>
        </p:spPr>
      </p:pic>
      <p:sp>
        <p:nvSpPr>
          <p:cNvPr id="18441" name="Text Box 60"/>
          <p:cNvSpPr txBox="1">
            <a:spLocks noChangeArrowheads="1"/>
          </p:cNvSpPr>
          <p:nvPr/>
        </p:nvSpPr>
        <p:spPr bwMode="auto">
          <a:xfrm>
            <a:off x="827088" y="4964113"/>
            <a:ext cx="1143000" cy="336550"/>
          </a:xfrm>
          <a:prstGeom prst="rect">
            <a:avLst/>
          </a:prstGeom>
          <a:noFill/>
          <a:ln w="9525">
            <a:noFill/>
            <a:miter lim="800000"/>
            <a:headEnd/>
            <a:tailEnd/>
          </a:ln>
        </p:spPr>
        <p:txBody>
          <a:bodyPr wrap="none">
            <a:spAutoFit/>
          </a:bodyPr>
          <a:lstStyle/>
          <a:p>
            <a:r>
              <a:rPr lang="en-US" altLang="zh-TW" sz="1600" b="1">
                <a:solidFill>
                  <a:schemeClr val="bg1"/>
                </a:solidFill>
              </a:rPr>
              <a:t>Capturing</a:t>
            </a:r>
          </a:p>
        </p:txBody>
      </p:sp>
      <p:sp>
        <p:nvSpPr>
          <p:cNvPr id="18442" name="Text Box 63"/>
          <p:cNvSpPr txBox="1">
            <a:spLocks noChangeArrowheads="1"/>
          </p:cNvSpPr>
          <p:nvPr/>
        </p:nvSpPr>
        <p:spPr bwMode="auto">
          <a:xfrm>
            <a:off x="7164388" y="4797425"/>
            <a:ext cx="1008062" cy="336550"/>
          </a:xfrm>
          <a:prstGeom prst="rect">
            <a:avLst/>
          </a:prstGeom>
          <a:noFill/>
          <a:ln w="9525">
            <a:noFill/>
            <a:miter lim="800000"/>
            <a:headEnd/>
            <a:tailEnd/>
          </a:ln>
        </p:spPr>
        <p:txBody>
          <a:bodyPr>
            <a:spAutoFit/>
          </a:bodyPr>
          <a:lstStyle/>
          <a:p>
            <a:r>
              <a:rPr lang="en-US" altLang="zh-TW" sz="1600" b="1">
                <a:solidFill>
                  <a:schemeClr val="bg1"/>
                </a:solidFill>
              </a:rPr>
              <a:t>Storage</a:t>
            </a:r>
          </a:p>
        </p:txBody>
      </p:sp>
      <p:sp>
        <p:nvSpPr>
          <p:cNvPr id="18443" name="AutoShape 64"/>
          <p:cNvSpPr>
            <a:spLocks noChangeArrowheads="1"/>
          </p:cNvSpPr>
          <p:nvPr/>
        </p:nvSpPr>
        <p:spPr bwMode="auto">
          <a:xfrm>
            <a:off x="2039938" y="4441825"/>
            <a:ext cx="287337" cy="287338"/>
          </a:xfrm>
          <a:prstGeom prst="plus">
            <a:avLst>
              <a:gd name="adj" fmla="val 29282"/>
            </a:avLst>
          </a:prstGeom>
          <a:gradFill rotWithShape="1">
            <a:gsLst>
              <a:gs pos="0">
                <a:srgbClr val="F1B00F"/>
              </a:gs>
              <a:gs pos="100000">
                <a:srgbClr val="FF6600"/>
              </a:gs>
            </a:gsLst>
            <a:lin ang="5400000" scaled="1"/>
          </a:gradFill>
          <a:ln w="9525">
            <a:noFill/>
            <a:miter lim="800000"/>
            <a:headEnd/>
            <a:tailEnd/>
          </a:ln>
        </p:spPr>
        <p:txBody>
          <a:bodyPr wrap="none" anchor="ctr"/>
          <a:lstStyle/>
          <a:p>
            <a:endParaRPr lang="zh-TW" altLang="en-US"/>
          </a:p>
        </p:txBody>
      </p:sp>
      <p:grpSp>
        <p:nvGrpSpPr>
          <p:cNvPr id="2" name="Group 66"/>
          <p:cNvGrpSpPr>
            <a:grpSpLocks/>
          </p:cNvGrpSpPr>
          <p:nvPr/>
        </p:nvGrpSpPr>
        <p:grpSpPr bwMode="auto">
          <a:xfrm>
            <a:off x="7086600" y="2052638"/>
            <a:ext cx="1087438" cy="1319212"/>
            <a:chOff x="3334" y="1480"/>
            <a:chExt cx="509" cy="618"/>
          </a:xfrm>
        </p:grpSpPr>
        <p:pic>
          <p:nvPicPr>
            <p:cNvPr id="18454" name="Picture 67" descr="15 Network Camera-3"/>
            <p:cNvPicPr>
              <a:picLocks noChangeAspect="1" noChangeArrowheads="1"/>
            </p:cNvPicPr>
            <p:nvPr/>
          </p:nvPicPr>
          <p:blipFill>
            <a:blip r:embed="rId3" cstate="print"/>
            <a:srcRect/>
            <a:stretch>
              <a:fillRect/>
            </a:stretch>
          </p:blipFill>
          <p:spPr bwMode="auto">
            <a:xfrm>
              <a:off x="3334" y="1480"/>
              <a:ext cx="508" cy="481"/>
            </a:xfrm>
            <a:prstGeom prst="rect">
              <a:avLst/>
            </a:prstGeom>
            <a:noFill/>
            <a:ln w="9525">
              <a:noFill/>
              <a:miter lim="800000"/>
              <a:headEnd/>
              <a:tailEnd/>
            </a:ln>
          </p:spPr>
        </p:pic>
        <p:sp>
          <p:nvSpPr>
            <p:cNvPr id="18455" name="Text Box 68"/>
            <p:cNvSpPr txBox="1">
              <a:spLocks noChangeArrowheads="1"/>
            </p:cNvSpPr>
            <p:nvPr/>
          </p:nvSpPr>
          <p:spPr bwMode="auto">
            <a:xfrm>
              <a:off x="3404" y="1940"/>
              <a:ext cx="439" cy="158"/>
            </a:xfrm>
            <a:prstGeom prst="rect">
              <a:avLst/>
            </a:prstGeom>
            <a:noFill/>
            <a:ln w="9525">
              <a:noFill/>
              <a:miter lim="800000"/>
              <a:headEnd/>
              <a:tailEnd/>
            </a:ln>
          </p:spPr>
          <p:txBody>
            <a:bodyPr wrap="none">
              <a:spAutoFit/>
            </a:bodyPr>
            <a:lstStyle/>
            <a:p>
              <a:r>
                <a:rPr lang="en-US" altLang="zh-TW" sz="1600" b="1">
                  <a:solidFill>
                    <a:schemeClr val="bg1"/>
                  </a:solidFill>
                </a:rPr>
                <a:t>Storage</a:t>
              </a:r>
            </a:p>
          </p:txBody>
        </p:sp>
      </p:grpSp>
      <p:sp>
        <p:nvSpPr>
          <p:cNvPr id="185413" name="Rectangle 69"/>
          <p:cNvSpPr>
            <a:spLocks noChangeArrowheads="1"/>
          </p:cNvSpPr>
          <p:nvPr/>
        </p:nvSpPr>
        <p:spPr bwMode="auto">
          <a:xfrm>
            <a:off x="468313" y="3860800"/>
            <a:ext cx="2865437" cy="1655763"/>
          </a:xfrm>
          <a:prstGeom prst="rect">
            <a:avLst/>
          </a:prstGeom>
          <a:noFill/>
          <a:ln w="9525">
            <a:solidFill>
              <a:srgbClr val="FE8002"/>
            </a:solidFill>
            <a:prstDash val="dash"/>
            <a:miter lim="800000"/>
            <a:headEnd/>
            <a:tailEnd/>
          </a:ln>
        </p:spPr>
        <p:txBody>
          <a:bodyPr wrap="none" anchor="ctr"/>
          <a:lstStyle/>
          <a:p>
            <a:endParaRPr lang="zh-TW" altLang="en-US"/>
          </a:p>
        </p:txBody>
      </p:sp>
      <p:sp>
        <p:nvSpPr>
          <p:cNvPr id="185424" name="Line 80"/>
          <p:cNvSpPr>
            <a:spLocks noChangeShapeType="1"/>
          </p:cNvSpPr>
          <p:nvPr/>
        </p:nvSpPr>
        <p:spPr bwMode="auto">
          <a:xfrm flipH="1">
            <a:off x="3405188" y="3068638"/>
            <a:ext cx="3889375" cy="936625"/>
          </a:xfrm>
          <a:prstGeom prst="line">
            <a:avLst/>
          </a:prstGeom>
          <a:noFill/>
          <a:ln w="76200">
            <a:solidFill>
              <a:srgbClr val="3366CC"/>
            </a:solidFill>
            <a:prstDash val="sysDot"/>
            <a:round/>
            <a:headEnd/>
            <a:tailEnd type="triangle" w="med" len="med"/>
          </a:ln>
        </p:spPr>
        <p:txBody>
          <a:bodyPr/>
          <a:lstStyle/>
          <a:p>
            <a:endParaRPr lang="zh-TW" altLang="en-US"/>
          </a:p>
        </p:txBody>
      </p:sp>
      <p:pic>
        <p:nvPicPr>
          <p:cNvPr id="185427" name="Picture 83" descr="sdxc"/>
          <p:cNvPicPr>
            <a:picLocks noChangeAspect="1" noChangeArrowheads="1"/>
          </p:cNvPicPr>
          <p:nvPr/>
        </p:nvPicPr>
        <p:blipFill>
          <a:blip r:embed="rId4" cstate="print"/>
          <a:srcRect/>
          <a:stretch>
            <a:fillRect/>
          </a:stretch>
        </p:blipFill>
        <p:spPr bwMode="auto">
          <a:xfrm>
            <a:off x="2470150" y="4076700"/>
            <a:ext cx="701675" cy="935038"/>
          </a:xfrm>
          <a:prstGeom prst="rect">
            <a:avLst/>
          </a:prstGeom>
          <a:noFill/>
          <a:ln w="9525">
            <a:noFill/>
            <a:miter lim="800000"/>
            <a:headEnd/>
            <a:tailEnd/>
          </a:ln>
        </p:spPr>
      </p:pic>
      <p:sp>
        <p:nvSpPr>
          <p:cNvPr id="18448" name="Text Box 84"/>
          <p:cNvSpPr txBox="1">
            <a:spLocks noChangeArrowheads="1"/>
          </p:cNvSpPr>
          <p:nvPr/>
        </p:nvSpPr>
        <p:spPr bwMode="auto">
          <a:xfrm>
            <a:off x="4327525" y="4748213"/>
            <a:ext cx="1416050" cy="336550"/>
          </a:xfrm>
          <a:prstGeom prst="rect">
            <a:avLst/>
          </a:prstGeom>
          <a:noFill/>
          <a:ln w="9525">
            <a:noFill/>
            <a:miter lim="800000"/>
            <a:headEnd/>
            <a:tailEnd/>
          </a:ln>
        </p:spPr>
        <p:txBody>
          <a:bodyPr wrap="none">
            <a:spAutoFit/>
          </a:bodyPr>
          <a:lstStyle/>
          <a:p>
            <a:r>
              <a:rPr lang="en-US" altLang="zh-TW" sz="1600" b="1">
                <a:solidFill>
                  <a:schemeClr val="bg1"/>
                </a:solidFill>
              </a:rPr>
              <a:t>Transmitting</a:t>
            </a:r>
          </a:p>
        </p:txBody>
      </p:sp>
      <p:sp>
        <p:nvSpPr>
          <p:cNvPr id="18449" name="Text Box 86"/>
          <p:cNvSpPr txBox="1">
            <a:spLocks noChangeArrowheads="1"/>
          </p:cNvSpPr>
          <p:nvPr/>
        </p:nvSpPr>
        <p:spPr bwMode="auto">
          <a:xfrm>
            <a:off x="2122488" y="4964113"/>
            <a:ext cx="1296987" cy="581025"/>
          </a:xfrm>
          <a:prstGeom prst="rect">
            <a:avLst/>
          </a:prstGeom>
          <a:noFill/>
          <a:ln w="9525">
            <a:noFill/>
            <a:miter lim="800000"/>
            <a:headEnd/>
            <a:tailEnd/>
          </a:ln>
        </p:spPr>
        <p:txBody>
          <a:bodyPr>
            <a:spAutoFit/>
          </a:bodyPr>
          <a:lstStyle/>
          <a:p>
            <a:pPr algn="ctr"/>
            <a:r>
              <a:rPr lang="en-US" altLang="zh-TW" sz="1600" b="1">
                <a:solidFill>
                  <a:schemeClr val="bg1"/>
                </a:solidFill>
              </a:rPr>
              <a:t>On-board</a:t>
            </a:r>
          </a:p>
          <a:p>
            <a:pPr algn="ctr"/>
            <a:r>
              <a:rPr lang="en-US" altLang="zh-TW" sz="1600" b="1">
                <a:solidFill>
                  <a:schemeClr val="bg1"/>
                </a:solidFill>
              </a:rPr>
              <a:t>Storage</a:t>
            </a:r>
          </a:p>
        </p:txBody>
      </p:sp>
      <p:sp>
        <p:nvSpPr>
          <p:cNvPr id="18450" name="AutoShape 87"/>
          <p:cNvSpPr>
            <a:spLocks noChangeArrowheads="1"/>
          </p:cNvSpPr>
          <p:nvPr/>
        </p:nvSpPr>
        <p:spPr bwMode="auto">
          <a:xfrm>
            <a:off x="3492500" y="4437063"/>
            <a:ext cx="3600450" cy="215900"/>
          </a:xfrm>
          <a:prstGeom prst="rightArrow">
            <a:avLst>
              <a:gd name="adj1" fmla="val 58824"/>
              <a:gd name="adj2" fmla="val 152173"/>
            </a:avLst>
          </a:prstGeom>
          <a:solidFill>
            <a:schemeClr val="folHlink"/>
          </a:solidFill>
          <a:ln w="9525">
            <a:solidFill>
              <a:schemeClr val="tx1"/>
            </a:solidFill>
            <a:miter lim="800000"/>
            <a:headEnd/>
            <a:tailEnd/>
          </a:ln>
        </p:spPr>
        <p:txBody>
          <a:bodyPr wrap="none" anchor="ctr"/>
          <a:lstStyle/>
          <a:p>
            <a:endParaRPr lang="zh-TW" altLang="en-US"/>
          </a:p>
        </p:txBody>
      </p:sp>
      <p:sp>
        <p:nvSpPr>
          <p:cNvPr id="18451" name="AutoShape 88"/>
          <p:cNvSpPr>
            <a:spLocks noChangeArrowheads="1"/>
          </p:cNvSpPr>
          <p:nvPr/>
        </p:nvSpPr>
        <p:spPr bwMode="auto">
          <a:xfrm>
            <a:off x="2916238" y="2060575"/>
            <a:ext cx="4103687" cy="1081088"/>
          </a:xfrm>
          <a:prstGeom prst="rightArrow">
            <a:avLst>
              <a:gd name="adj1" fmla="val 44491"/>
              <a:gd name="adj2" fmla="val 84283"/>
            </a:avLst>
          </a:prstGeom>
          <a:solidFill>
            <a:srgbClr val="FEAD5C"/>
          </a:solidFill>
          <a:ln w="38100">
            <a:solidFill>
              <a:srgbClr val="BB5E01"/>
            </a:solidFill>
            <a:miter lim="800000"/>
            <a:headEnd/>
            <a:tailEnd/>
          </a:ln>
        </p:spPr>
        <p:txBody>
          <a:bodyPr wrap="none" anchor="ctr"/>
          <a:lstStyle/>
          <a:p>
            <a:endParaRPr lang="zh-TW" altLang="en-US"/>
          </a:p>
        </p:txBody>
      </p:sp>
      <p:pic>
        <p:nvPicPr>
          <p:cNvPr id="18452" name="Picture 89" descr="IP7161"/>
          <p:cNvPicPr>
            <a:picLocks noChangeAspect="1" noChangeArrowheads="1"/>
          </p:cNvPicPr>
          <p:nvPr/>
        </p:nvPicPr>
        <p:blipFill>
          <a:blip r:embed="rId5" cstate="print"/>
          <a:srcRect/>
          <a:stretch>
            <a:fillRect/>
          </a:stretch>
        </p:blipFill>
        <p:spPr bwMode="auto">
          <a:xfrm>
            <a:off x="1185863" y="1990725"/>
            <a:ext cx="1585912" cy="1077913"/>
          </a:xfrm>
          <a:prstGeom prst="rect">
            <a:avLst/>
          </a:prstGeom>
          <a:noFill/>
          <a:ln w="9525">
            <a:noFill/>
            <a:miter lim="800000"/>
            <a:headEnd/>
            <a:tailEnd/>
          </a:ln>
        </p:spPr>
      </p:pic>
      <p:pic>
        <p:nvPicPr>
          <p:cNvPr id="18453" name="Picture 90" descr="IP7161"/>
          <p:cNvPicPr>
            <a:picLocks noChangeAspect="1" noChangeArrowheads="1"/>
          </p:cNvPicPr>
          <p:nvPr/>
        </p:nvPicPr>
        <p:blipFill>
          <a:blip r:embed="rId5" cstate="print"/>
          <a:srcRect/>
          <a:stretch>
            <a:fillRect/>
          </a:stretch>
        </p:blipFill>
        <p:spPr bwMode="auto">
          <a:xfrm>
            <a:off x="468313" y="3935413"/>
            <a:ext cx="1585912" cy="1077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5424"/>
                                        </p:tgtEl>
                                        <p:attrNameLst>
                                          <p:attrName>style.visibility</p:attrName>
                                        </p:attrNameLst>
                                      </p:cBhvr>
                                      <p:to>
                                        <p:strVal val="visible"/>
                                      </p:to>
                                    </p:set>
                                    <p:animEffect transition="in" filter="checkerboard(across)">
                                      <p:cBhvr>
                                        <p:cTn id="7" dur="1000"/>
                                        <p:tgtEl>
                                          <p:spTgt spid="185424"/>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85413"/>
                                        </p:tgtEl>
                                        <p:attrNameLst>
                                          <p:attrName>style.visibility</p:attrName>
                                        </p:attrNameLst>
                                      </p:cBhvr>
                                      <p:to>
                                        <p:strVal val="visible"/>
                                      </p:to>
                                    </p:set>
                                    <p:anim calcmode="lin" valueType="num">
                                      <p:cBhvr>
                                        <p:cTn id="10" dur="1000" fill="hold"/>
                                        <p:tgtEl>
                                          <p:spTgt spid="185413"/>
                                        </p:tgtEl>
                                        <p:attrNameLst>
                                          <p:attrName>ppt_w</p:attrName>
                                        </p:attrNameLst>
                                      </p:cBhvr>
                                      <p:tavLst>
                                        <p:tav tm="0">
                                          <p:val>
                                            <p:strVal val="#ppt_w*0.70"/>
                                          </p:val>
                                        </p:tav>
                                        <p:tav tm="100000">
                                          <p:val>
                                            <p:strVal val="#ppt_w"/>
                                          </p:val>
                                        </p:tav>
                                      </p:tavLst>
                                    </p:anim>
                                    <p:anim calcmode="lin" valueType="num">
                                      <p:cBhvr>
                                        <p:cTn id="11" dur="1000" fill="hold"/>
                                        <p:tgtEl>
                                          <p:spTgt spid="185413"/>
                                        </p:tgtEl>
                                        <p:attrNameLst>
                                          <p:attrName>ppt_h</p:attrName>
                                        </p:attrNameLst>
                                      </p:cBhvr>
                                      <p:tavLst>
                                        <p:tav tm="0">
                                          <p:val>
                                            <p:strVal val="#ppt_h"/>
                                          </p:val>
                                        </p:tav>
                                        <p:tav tm="100000">
                                          <p:val>
                                            <p:strVal val="#ppt_h"/>
                                          </p:val>
                                        </p:tav>
                                      </p:tavLst>
                                    </p:anim>
                                    <p:animEffect transition="in" filter="fade">
                                      <p:cBhvr>
                                        <p:cTn id="12" dur="1000"/>
                                        <p:tgtEl>
                                          <p:spTgt spid="185413"/>
                                        </p:tgtEl>
                                      </p:cBhvr>
                                    </p:animEffect>
                                  </p:childTnLst>
                                </p:cTn>
                              </p:par>
                              <p:par>
                                <p:cTn id="13" presetID="10" presetClass="entr" presetSubtype="0" fill="hold" nodeType="withEffect">
                                  <p:stCondLst>
                                    <p:cond delay="0"/>
                                  </p:stCondLst>
                                  <p:childTnLst>
                                    <p:set>
                                      <p:cBhvr>
                                        <p:cTn id="14" dur="1" fill="hold">
                                          <p:stCondLst>
                                            <p:cond delay="0"/>
                                          </p:stCondLst>
                                        </p:cTn>
                                        <p:tgtEl>
                                          <p:spTgt spid="185427"/>
                                        </p:tgtEl>
                                        <p:attrNameLst>
                                          <p:attrName>style.visibility</p:attrName>
                                        </p:attrNameLst>
                                      </p:cBhvr>
                                      <p:to>
                                        <p:strVal val="visible"/>
                                      </p:to>
                                    </p:set>
                                    <p:animEffect transition="in" filter="fade">
                                      <p:cBhvr>
                                        <p:cTn id="15" dur="2000"/>
                                        <p:tgtEl>
                                          <p:spTgt spid="185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413" grpId="0" animBg="1"/>
      <p:bldP spid="1854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60350"/>
            <a:ext cx="8229600" cy="504825"/>
          </a:xfrm>
        </p:spPr>
        <p:txBody>
          <a:bodyPr/>
          <a:lstStyle/>
          <a:p>
            <a:pPr eaLnBrk="1" hangingPunct="1"/>
            <a:r>
              <a:rPr lang="en-US" altLang="zh-TW" sz="2800" b="1" i="1" dirty="0" smtClean="0">
                <a:solidFill>
                  <a:schemeClr val="tx1"/>
                </a:solidFill>
                <a:latin typeface="Arial" pitchFamily="34" charset="0"/>
                <a:cs typeface="Arial" pitchFamily="34" charset="0"/>
              </a:rPr>
              <a:t>Activity Adaptive Streaming</a:t>
            </a:r>
          </a:p>
        </p:txBody>
      </p:sp>
      <p:sp>
        <p:nvSpPr>
          <p:cNvPr id="19459" name="Text Box 3"/>
          <p:cNvSpPr txBox="1">
            <a:spLocks noChangeArrowheads="1"/>
          </p:cNvSpPr>
          <p:nvPr/>
        </p:nvSpPr>
        <p:spPr bwMode="auto">
          <a:xfrm>
            <a:off x="3860800" y="2636838"/>
            <a:ext cx="639763" cy="366712"/>
          </a:xfrm>
          <a:prstGeom prst="rect">
            <a:avLst/>
          </a:prstGeom>
          <a:noFill/>
          <a:ln w="9525">
            <a:noFill/>
            <a:miter lim="800000"/>
            <a:headEnd/>
            <a:tailEnd/>
          </a:ln>
        </p:spPr>
        <p:txBody>
          <a:bodyPr wrap="none">
            <a:spAutoFit/>
          </a:bodyPr>
          <a:lstStyle/>
          <a:p>
            <a:r>
              <a:rPr lang="en-US" altLang="zh-TW" sz="1800" b="1">
                <a:latin typeface="Gill Sans MT" pitchFamily="34" charset="0"/>
              </a:rPr>
              <a:t>Low</a:t>
            </a:r>
          </a:p>
        </p:txBody>
      </p:sp>
      <p:sp>
        <p:nvSpPr>
          <p:cNvPr id="19460" name="Text Box 4"/>
          <p:cNvSpPr txBox="1">
            <a:spLocks noChangeArrowheads="1"/>
          </p:cNvSpPr>
          <p:nvPr/>
        </p:nvSpPr>
        <p:spPr bwMode="auto">
          <a:xfrm>
            <a:off x="1227138" y="2636838"/>
            <a:ext cx="692150" cy="366712"/>
          </a:xfrm>
          <a:prstGeom prst="rect">
            <a:avLst/>
          </a:prstGeom>
          <a:noFill/>
          <a:ln w="9525">
            <a:noFill/>
            <a:miter lim="800000"/>
            <a:headEnd/>
            <a:tailEnd/>
          </a:ln>
        </p:spPr>
        <p:txBody>
          <a:bodyPr wrap="none">
            <a:spAutoFit/>
          </a:bodyPr>
          <a:lstStyle/>
          <a:p>
            <a:r>
              <a:rPr lang="en-US" altLang="zh-TW" sz="1800" b="1">
                <a:solidFill>
                  <a:srgbClr val="FF3300"/>
                </a:solidFill>
                <a:latin typeface="Gill Sans MT" pitchFamily="34" charset="0"/>
              </a:rPr>
              <a:t>High</a:t>
            </a:r>
          </a:p>
        </p:txBody>
      </p:sp>
      <p:sp>
        <p:nvSpPr>
          <p:cNvPr id="19461" name="Rectangle 5"/>
          <p:cNvSpPr>
            <a:spLocks noChangeArrowheads="1"/>
          </p:cNvSpPr>
          <p:nvPr/>
        </p:nvSpPr>
        <p:spPr bwMode="auto">
          <a:xfrm>
            <a:off x="479425" y="1125538"/>
            <a:ext cx="8031163" cy="2808287"/>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462" name="Line 6"/>
          <p:cNvSpPr>
            <a:spLocks noChangeShapeType="1"/>
          </p:cNvSpPr>
          <p:nvPr/>
        </p:nvSpPr>
        <p:spPr bwMode="auto">
          <a:xfrm flipV="1">
            <a:off x="490538" y="3717925"/>
            <a:ext cx="8031162" cy="0"/>
          </a:xfrm>
          <a:prstGeom prst="line">
            <a:avLst/>
          </a:prstGeom>
          <a:noFill/>
          <a:ln w="38100">
            <a:solidFill>
              <a:schemeClr val="bg2"/>
            </a:solidFill>
            <a:round/>
            <a:headEnd/>
            <a:tailEnd/>
          </a:ln>
        </p:spPr>
        <p:txBody>
          <a:bodyPr/>
          <a:lstStyle/>
          <a:p>
            <a:endParaRPr lang="zh-TW" altLang="en-US"/>
          </a:p>
        </p:txBody>
      </p:sp>
      <p:sp>
        <p:nvSpPr>
          <p:cNvPr id="19463" name="Rectangle 7"/>
          <p:cNvSpPr>
            <a:spLocks noChangeArrowheads="1"/>
          </p:cNvSpPr>
          <p:nvPr/>
        </p:nvSpPr>
        <p:spPr bwMode="auto">
          <a:xfrm>
            <a:off x="3454400" y="1484313"/>
            <a:ext cx="1411288" cy="2233612"/>
          </a:xfrm>
          <a:prstGeom prst="rect">
            <a:avLst/>
          </a:prstGeom>
          <a:noFill/>
          <a:ln w="28575">
            <a:solidFill>
              <a:schemeClr val="bg2"/>
            </a:solidFill>
            <a:miter lim="800000"/>
            <a:headEnd/>
            <a:tailEnd/>
          </a:ln>
        </p:spPr>
        <p:txBody>
          <a:bodyPr wrap="none" anchor="ctr"/>
          <a:lstStyle/>
          <a:p>
            <a:endParaRPr lang="zh-TW" altLang="en-US"/>
          </a:p>
        </p:txBody>
      </p:sp>
      <p:sp>
        <p:nvSpPr>
          <p:cNvPr id="19464" name="Rectangle 8"/>
          <p:cNvSpPr>
            <a:spLocks noChangeArrowheads="1"/>
          </p:cNvSpPr>
          <p:nvPr/>
        </p:nvSpPr>
        <p:spPr bwMode="auto">
          <a:xfrm>
            <a:off x="3530600" y="1557338"/>
            <a:ext cx="1252538" cy="2152650"/>
          </a:xfrm>
          <a:prstGeom prst="rect">
            <a:avLst/>
          </a:prstGeom>
          <a:noFill/>
          <a:ln w="28575">
            <a:solidFill>
              <a:schemeClr val="bg2"/>
            </a:solidFill>
            <a:miter lim="800000"/>
            <a:headEnd/>
            <a:tailEnd/>
          </a:ln>
        </p:spPr>
        <p:txBody>
          <a:bodyPr wrap="none" anchor="ctr"/>
          <a:lstStyle/>
          <a:p>
            <a:endParaRPr lang="zh-TW" altLang="en-US"/>
          </a:p>
        </p:txBody>
      </p:sp>
      <p:sp>
        <p:nvSpPr>
          <p:cNvPr id="19465" name="Oval 9"/>
          <p:cNvSpPr>
            <a:spLocks noChangeArrowheads="1"/>
          </p:cNvSpPr>
          <p:nvPr/>
        </p:nvSpPr>
        <p:spPr bwMode="auto">
          <a:xfrm>
            <a:off x="4529138" y="2489200"/>
            <a:ext cx="147637" cy="147638"/>
          </a:xfrm>
          <a:prstGeom prst="ellipse">
            <a:avLst/>
          </a:prstGeom>
          <a:noFill/>
          <a:ln w="38100">
            <a:solidFill>
              <a:schemeClr val="bg2"/>
            </a:solidFill>
            <a:round/>
            <a:headEnd/>
            <a:tailEnd/>
          </a:ln>
        </p:spPr>
        <p:txBody>
          <a:bodyPr wrap="none" anchor="ctr"/>
          <a:lstStyle/>
          <a:p>
            <a:endParaRPr lang="zh-TW" altLang="en-US"/>
          </a:p>
        </p:txBody>
      </p:sp>
      <p:sp>
        <p:nvSpPr>
          <p:cNvPr id="19466" name="Line 10"/>
          <p:cNvSpPr>
            <a:spLocks noChangeShapeType="1"/>
          </p:cNvSpPr>
          <p:nvPr/>
        </p:nvSpPr>
        <p:spPr bwMode="auto">
          <a:xfrm>
            <a:off x="490538" y="4149725"/>
            <a:ext cx="0" cy="792163"/>
          </a:xfrm>
          <a:prstGeom prst="line">
            <a:avLst/>
          </a:prstGeom>
          <a:noFill/>
          <a:ln w="9525">
            <a:solidFill>
              <a:schemeClr val="tx1"/>
            </a:solidFill>
            <a:round/>
            <a:headEnd/>
            <a:tailEnd/>
          </a:ln>
        </p:spPr>
        <p:txBody>
          <a:bodyPr/>
          <a:lstStyle/>
          <a:p>
            <a:endParaRPr lang="zh-TW" altLang="en-US"/>
          </a:p>
        </p:txBody>
      </p:sp>
      <p:sp>
        <p:nvSpPr>
          <p:cNvPr id="19467" name="Line 11"/>
          <p:cNvSpPr>
            <a:spLocks noChangeShapeType="1"/>
          </p:cNvSpPr>
          <p:nvPr/>
        </p:nvSpPr>
        <p:spPr bwMode="auto">
          <a:xfrm>
            <a:off x="490538" y="4941888"/>
            <a:ext cx="8104187" cy="0"/>
          </a:xfrm>
          <a:prstGeom prst="line">
            <a:avLst/>
          </a:prstGeom>
          <a:noFill/>
          <a:ln w="9525">
            <a:solidFill>
              <a:schemeClr val="tx1"/>
            </a:solidFill>
            <a:round/>
            <a:headEnd/>
            <a:tailEnd/>
          </a:ln>
        </p:spPr>
        <p:txBody>
          <a:bodyPr/>
          <a:lstStyle/>
          <a:p>
            <a:endParaRPr lang="zh-TW" altLang="en-US"/>
          </a:p>
        </p:txBody>
      </p:sp>
      <p:sp>
        <p:nvSpPr>
          <p:cNvPr id="19468" name="Line 12"/>
          <p:cNvSpPr>
            <a:spLocks noChangeShapeType="1"/>
          </p:cNvSpPr>
          <p:nvPr/>
        </p:nvSpPr>
        <p:spPr bwMode="auto">
          <a:xfrm>
            <a:off x="490538" y="4868863"/>
            <a:ext cx="1936750" cy="1587"/>
          </a:xfrm>
          <a:prstGeom prst="line">
            <a:avLst/>
          </a:prstGeom>
          <a:noFill/>
          <a:ln w="28575">
            <a:solidFill>
              <a:schemeClr val="tx1"/>
            </a:solidFill>
            <a:round/>
            <a:headEnd/>
            <a:tailEnd/>
          </a:ln>
        </p:spPr>
        <p:txBody>
          <a:bodyPr/>
          <a:lstStyle/>
          <a:p>
            <a:endParaRPr lang="zh-TW" altLang="en-US"/>
          </a:p>
        </p:txBody>
      </p:sp>
      <p:sp>
        <p:nvSpPr>
          <p:cNvPr id="19469" name="Rectangle 13"/>
          <p:cNvSpPr>
            <a:spLocks noChangeArrowheads="1"/>
          </p:cNvSpPr>
          <p:nvPr/>
        </p:nvSpPr>
        <p:spPr bwMode="auto">
          <a:xfrm>
            <a:off x="490538" y="5167313"/>
            <a:ext cx="646112" cy="541337"/>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470" name="Rectangle 14"/>
          <p:cNvSpPr>
            <a:spLocks noChangeArrowheads="1"/>
          </p:cNvSpPr>
          <p:nvPr/>
        </p:nvSpPr>
        <p:spPr bwMode="auto">
          <a:xfrm>
            <a:off x="728663" y="5295900"/>
            <a:ext cx="219075" cy="341313"/>
          </a:xfrm>
          <a:prstGeom prst="rect">
            <a:avLst/>
          </a:prstGeom>
          <a:noFill/>
          <a:ln w="28575">
            <a:solidFill>
              <a:schemeClr val="bg2"/>
            </a:solidFill>
            <a:miter lim="800000"/>
            <a:headEnd/>
            <a:tailEnd/>
          </a:ln>
        </p:spPr>
        <p:txBody>
          <a:bodyPr wrap="none" anchor="ctr"/>
          <a:lstStyle/>
          <a:p>
            <a:endParaRPr lang="zh-TW" altLang="en-US"/>
          </a:p>
        </p:txBody>
      </p:sp>
      <p:sp>
        <p:nvSpPr>
          <p:cNvPr id="19471" name="Oval 15"/>
          <p:cNvSpPr>
            <a:spLocks noChangeArrowheads="1"/>
          </p:cNvSpPr>
          <p:nvPr/>
        </p:nvSpPr>
        <p:spPr bwMode="auto">
          <a:xfrm>
            <a:off x="841375" y="5454650"/>
            <a:ext cx="69850" cy="69850"/>
          </a:xfrm>
          <a:prstGeom prst="ellipse">
            <a:avLst/>
          </a:prstGeom>
          <a:noFill/>
          <a:ln w="38100">
            <a:solidFill>
              <a:schemeClr val="bg2"/>
            </a:solidFill>
            <a:round/>
            <a:headEnd/>
            <a:tailEnd/>
          </a:ln>
        </p:spPr>
        <p:txBody>
          <a:bodyPr wrap="none" anchor="ctr"/>
          <a:lstStyle/>
          <a:p>
            <a:endParaRPr lang="zh-TW" altLang="en-US"/>
          </a:p>
        </p:txBody>
      </p:sp>
      <p:sp>
        <p:nvSpPr>
          <p:cNvPr id="19472" name="Line 16"/>
          <p:cNvSpPr>
            <a:spLocks noChangeShapeType="1"/>
          </p:cNvSpPr>
          <p:nvPr/>
        </p:nvSpPr>
        <p:spPr bwMode="auto">
          <a:xfrm>
            <a:off x="2427288" y="4222750"/>
            <a:ext cx="0" cy="650875"/>
          </a:xfrm>
          <a:prstGeom prst="line">
            <a:avLst/>
          </a:prstGeom>
          <a:noFill/>
          <a:ln w="28575">
            <a:solidFill>
              <a:srgbClr val="FF0000"/>
            </a:solidFill>
            <a:round/>
            <a:headEnd/>
            <a:tailEnd/>
          </a:ln>
        </p:spPr>
        <p:txBody>
          <a:bodyPr/>
          <a:lstStyle/>
          <a:p>
            <a:endParaRPr lang="zh-TW" altLang="en-US"/>
          </a:p>
        </p:txBody>
      </p:sp>
      <p:sp>
        <p:nvSpPr>
          <p:cNvPr id="19473" name="Line 17"/>
          <p:cNvSpPr>
            <a:spLocks noChangeShapeType="1"/>
          </p:cNvSpPr>
          <p:nvPr/>
        </p:nvSpPr>
        <p:spPr bwMode="auto">
          <a:xfrm flipV="1">
            <a:off x="2422525" y="4222750"/>
            <a:ext cx="3448050" cy="9525"/>
          </a:xfrm>
          <a:prstGeom prst="line">
            <a:avLst/>
          </a:prstGeom>
          <a:noFill/>
          <a:ln w="28575">
            <a:solidFill>
              <a:srgbClr val="FF0000"/>
            </a:solidFill>
            <a:round/>
            <a:headEnd/>
            <a:tailEnd/>
          </a:ln>
        </p:spPr>
        <p:txBody>
          <a:bodyPr/>
          <a:lstStyle/>
          <a:p>
            <a:endParaRPr lang="zh-TW" altLang="en-US"/>
          </a:p>
        </p:txBody>
      </p:sp>
      <p:sp>
        <p:nvSpPr>
          <p:cNvPr id="19474" name="Rectangle 18"/>
          <p:cNvSpPr>
            <a:spLocks noChangeArrowheads="1"/>
          </p:cNvSpPr>
          <p:nvPr/>
        </p:nvSpPr>
        <p:spPr bwMode="auto">
          <a:xfrm>
            <a:off x="1196975" y="5170488"/>
            <a:ext cx="646113" cy="541337"/>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475" name="Rectangle 19"/>
          <p:cNvSpPr>
            <a:spLocks noChangeArrowheads="1"/>
          </p:cNvSpPr>
          <p:nvPr/>
        </p:nvSpPr>
        <p:spPr bwMode="auto">
          <a:xfrm>
            <a:off x="1435100" y="5299075"/>
            <a:ext cx="219075" cy="341313"/>
          </a:xfrm>
          <a:prstGeom prst="rect">
            <a:avLst/>
          </a:prstGeom>
          <a:noFill/>
          <a:ln w="28575">
            <a:solidFill>
              <a:schemeClr val="bg2"/>
            </a:solidFill>
            <a:miter lim="800000"/>
            <a:headEnd/>
            <a:tailEnd/>
          </a:ln>
        </p:spPr>
        <p:txBody>
          <a:bodyPr wrap="none" anchor="ctr"/>
          <a:lstStyle/>
          <a:p>
            <a:endParaRPr lang="zh-TW" altLang="en-US"/>
          </a:p>
        </p:txBody>
      </p:sp>
      <p:sp>
        <p:nvSpPr>
          <p:cNvPr id="19476" name="Oval 20"/>
          <p:cNvSpPr>
            <a:spLocks noChangeArrowheads="1"/>
          </p:cNvSpPr>
          <p:nvPr/>
        </p:nvSpPr>
        <p:spPr bwMode="auto">
          <a:xfrm>
            <a:off x="1549400" y="5457825"/>
            <a:ext cx="68263" cy="69850"/>
          </a:xfrm>
          <a:prstGeom prst="ellipse">
            <a:avLst/>
          </a:prstGeom>
          <a:noFill/>
          <a:ln w="38100">
            <a:solidFill>
              <a:schemeClr val="bg2"/>
            </a:solidFill>
            <a:round/>
            <a:headEnd/>
            <a:tailEnd/>
          </a:ln>
        </p:spPr>
        <p:txBody>
          <a:bodyPr wrap="none" anchor="ctr"/>
          <a:lstStyle/>
          <a:p>
            <a:endParaRPr lang="zh-TW" altLang="en-US"/>
          </a:p>
        </p:txBody>
      </p:sp>
      <p:sp>
        <p:nvSpPr>
          <p:cNvPr id="19477" name="Rectangle 21"/>
          <p:cNvSpPr>
            <a:spLocks noChangeArrowheads="1"/>
          </p:cNvSpPr>
          <p:nvPr/>
        </p:nvSpPr>
        <p:spPr bwMode="auto">
          <a:xfrm>
            <a:off x="1901825" y="5170488"/>
            <a:ext cx="644525" cy="541337"/>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478" name="Rectangle 22"/>
          <p:cNvSpPr>
            <a:spLocks noChangeArrowheads="1"/>
          </p:cNvSpPr>
          <p:nvPr/>
        </p:nvSpPr>
        <p:spPr bwMode="auto">
          <a:xfrm>
            <a:off x="2138363" y="5286375"/>
            <a:ext cx="219075" cy="341313"/>
          </a:xfrm>
          <a:prstGeom prst="rect">
            <a:avLst/>
          </a:prstGeom>
          <a:noFill/>
          <a:ln w="28575">
            <a:solidFill>
              <a:schemeClr val="bg2"/>
            </a:solidFill>
            <a:miter lim="800000"/>
            <a:headEnd/>
            <a:tailEnd/>
          </a:ln>
        </p:spPr>
        <p:txBody>
          <a:bodyPr wrap="none" anchor="ctr"/>
          <a:lstStyle/>
          <a:p>
            <a:endParaRPr lang="zh-TW" altLang="en-US"/>
          </a:p>
        </p:txBody>
      </p:sp>
      <p:sp>
        <p:nvSpPr>
          <p:cNvPr id="19479" name="Oval 23"/>
          <p:cNvSpPr>
            <a:spLocks noChangeArrowheads="1"/>
          </p:cNvSpPr>
          <p:nvPr/>
        </p:nvSpPr>
        <p:spPr bwMode="auto">
          <a:xfrm>
            <a:off x="2252663" y="5445125"/>
            <a:ext cx="68262" cy="69850"/>
          </a:xfrm>
          <a:prstGeom prst="ellipse">
            <a:avLst/>
          </a:prstGeom>
          <a:noFill/>
          <a:ln w="38100">
            <a:solidFill>
              <a:schemeClr val="bg2"/>
            </a:solidFill>
            <a:round/>
            <a:headEnd/>
            <a:tailEnd/>
          </a:ln>
        </p:spPr>
        <p:txBody>
          <a:bodyPr wrap="none" anchor="ctr"/>
          <a:lstStyle/>
          <a:p>
            <a:endParaRPr lang="zh-TW" altLang="en-US"/>
          </a:p>
        </p:txBody>
      </p:sp>
      <p:sp>
        <p:nvSpPr>
          <p:cNvPr id="19480" name="Rectangle 24"/>
          <p:cNvSpPr>
            <a:spLocks noChangeArrowheads="1"/>
          </p:cNvSpPr>
          <p:nvPr/>
        </p:nvSpPr>
        <p:spPr bwMode="auto">
          <a:xfrm>
            <a:off x="2644775" y="5154613"/>
            <a:ext cx="644525" cy="541337"/>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481" name="Rectangle 25"/>
          <p:cNvSpPr>
            <a:spLocks noChangeArrowheads="1"/>
          </p:cNvSpPr>
          <p:nvPr/>
        </p:nvSpPr>
        <p:spPr bwMode="auto">
          <a:xfrm>
            <a:off x="2881313" y="5283200"/>
            <a:ext cx="219075" cy="341313"/>
          </a:xfrm>
          <a:prstGeom prst="rect">
            <a:avLst/>
          </a:prstGeom>
          <a:noFill/>
          <a:ln w="28575">
            <a:solidFill>
              <a:schemeClr val="bg2"/>
            </a:solidFill>
            <a:miter lim="800000"/>
            <a:headEnd/>
            <a:tailEnd/>
          </a:ln>
        </p:spPr>
        <p:txBody>
          <a:bodyPr wrap="none" anchor="ctr"/>
          <a:lstStyle/>
          <a:p>
            <a:endParaRPr lang="zh-TW" altLang="en-US"/>
          </a:p>
        </p:txBody>
      </p:sp>
      <p:sp>
        <p:nvSpPr>
          <p:cNvPr id="19482" name="Oval 26"/>
          <p:cNvSpPr>
            <a:spLocks noChangeArrowheads="1"/>
          </p:cNvSpPr>
          <p:nvPr/>
        </p:nvSpPr>
        <p:spPr bwMode="auto">
          <a:xfrm>
            <a:off x="2995613" y="5441950"/>
            <a:ext cx="69850" cy="69850"/>
          </a:xfrm>
          <a:prstGeom prst="ellipse">
            <a:avLst/>
          </a:prstGeom>
          <a:noFill/>
          <a:ln w="38100">
            <a:solidFill>
              <a:schemeClr val="bg2"/>
            </a:solidFill>
            <a:round/>
            <a:headEnd/>
            <a:tailEnd/>
          </a:ln>
        </p:spPr>
        <p:txBody>
          <a:bodyPr wrap="none" anchor="ctr"/>
          <a:lstStyle/>
          <a:p>
            <a:endParaRPr lang="zh-TW" altLang="en-US"/>
          </a:p>
        </p:txBody>
      </p:sp>
      <p:sp>
        <p:nvSpPr>
          <p:cNvPr id="19483" name="Rectangle 27"/>
          <p:cNvSpPr>
            <a:spLocks noChangeArrowheads="1"/>
          </p:cNvSpPr>
          <p:nvPr/>
        </p:nvSpPr>
        <p:spPr bwMode="auto">
          <a:xfrm>
            <a:off x="2859088" y="5157788"/>
            <a:ext cx="644525" cy="541337"/>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484" name="Line 28"/>
          <p:cNvSpPr>
            <a:spLocks noChangeShapeType="1"/>
          </p:cNvSpPr>
          <p:nvPr/>
        </p:nvSpPr>
        <p:spPr bwMode="auto">
          <a:xfrm flipV="1">
            <a:off x="503238" y="3717925"/>
            <a:ext cx="8031162" cy="0"/>
          </a:xfrm>
          <a:prstGeom prst="line">
            <a:avLst/>
          </a:prstGeom>
          <a:noFill/>
          <a:ln w="38100">
            <a:solidFill>
              <a:schemeClr val="bg2"/>
            </a:solidFill>
            <a:round/>
            <a:headEnd/>
            <a:tailEnd/>
          </a:ln>
        </p:spPr>
        <p:txBody>
          <a:bodyPr/>
          <a:lstStyle/>
          <a:p>
            <a:endParaRPr lang="zh-TW" altLang="en-US"/>
          </a:p>
        </p:txBody>
      </p:sp>
      <p:sp>
        <p:nvSpPr>
          <p:cNvPr id="19485" name="Rectangle 29"/>
          <p:cNvSpPr>
            <a:spLocks noChangeArrowheads="1"/>
          </p:cNvSpPr>
          <p:nvPr/>
        </p:nvSpPr>
        <p:spPr bwMode="auto">
          <a:xfrm>
            <a:off x="3467100" y="1484313"/>
            <a:ext cx="1411288" cy="2233612"/>
          </a:xfrm>
          <a:prstGeom prst="rect">
            <a:avLst/>
          </a:prstGeom>
          <a:noFill/>
          <a:ln w="28575">
            <a:solidFill>
              <a:schemeClr val="bg2"/>
            </a:solidFill>
            <a:miter lim="800000"/>
            <a:headEnd/>
            <a:tailEnd/>
          </a:ln>
        </p:spPr>
        <p:txBody>
          <a:bodyPr wrap="none" anchor="ctr"/>
          <a:lstStyle/>
          <a:p>
            <a:endParaRPr lang="zh-TW" altLang="en-US"/>
          </a:p>
        </p:txBody>
      </p:sp>
      <p:sp>
        <p:nvSpPr>
          <p:cNvPr id="19486" name="Rectangle 30"/>
          <p:cNvSpPr>
            <a:spLocks noChangeArrowheads="1"/>
          </p:cNvSpPr>
          <p:nvPr/>
        </p:nvSpPr>
        <p:spPr bwMode="auto">
          <a:xfrm>
            <a:off x="3543300" y="1557338"/>
            <a:ext cx="1252538" cy="2152650"/>
          </a:xfrm>
          <a:prstGeom prst="rect">
            <a:avLst/>
          </a:prstGeom>
          <a:noFill/>
          <a:ln w="28575">
            <a:solidFill>
              <a:schemeClr val="bg2"/>
            </a:solidFill>
            <a:miter lim="800000"/>
            <a:headEnd/>
            <a:tailEnd/>
          </a:ln>
        </p:spPr>
        <p:txBody>
          <a:bodyPr wrap="none" anchor="ctr"/>
          <a:lstStyle/>
          <a:p>
            <a:endParaRPr lang="zh-TW" altLang="en-US"/>
          </a:p>
        </p:txBody>
      </p:sp>
      <p:sp>
        <p:nvSpPr>
          <p:cNvPr id="19487" name="Oval 31"/>
          <p:cNvSpPr>
            <a:spLocks noChangeArrowheads="1"/>
          </p:cNvSpPr>
          <p:nvPr/>
        </p:nvSpPr>
        <p:spPr bwMode="auto">
          <a:xfrm>
            <a:off x="4541838" y="2489200"/>
            <a:ext cx="147637" cy="147638"/>
          </a:xfrm>
          <a:prstGeom prst="ellipse">
            <a:avLst/>
          </a:prstGeom>
          <a:noFill/>
          <a:ln w="38100">
            <a:solidFill>
              <a:schemeClr val="bg2"/>
            </a:solidFill>
            <a:round/>
            <a:headEnd/>
            <a:tailEnd/>
          </a:ln>
        </p:spPr>
        <p:txBody>
          <a:bodyPr wrap="none" anchor="ctr"/>
          <a:lstStyle/>
          <a:p>
            <a:endParaRPr lang="zh-TW" altLang="en-US"/>
          </a:p>
        </p:txBody>
      </p:sp>
      <p:sp>
        <p:nvSpPr>
          <p:cNvPr id="19488" name="Line 32"/>
          <p:cNvSpPr>
            <a:spLocks noChangeShapeType="1"/>
          </p:cNvSpPr>
          <p:nvPr/>
        </p:nvSpPr>
        <p:spPr bwMode="auto">
          <a:xfrm>
            <a:off x="503238" y="4149725"/>
            <a:ext cx="0" cy="792163"/>
          </a:xfrm>
          <a:prstGeom prst="line">
            <a:avLst/>
          </a:prstGeom>
          <a:noFill/>
          <a:ln w="9525">
            <a:solidFill>
              <a:schemeClr val="tx1"/>
            </a:solidFill>
            <a:round/>
            <a:headEnd/>
            <a:tailEnd/>
          </a:ln>
        </p:spPr>
        <p:txBody>
          <a:bodyPr/>
          <a:lstStyle/>
          <a:p>
            <a:endParaRPr lang="zh-TW" altLang="en-US"/>
          </a:p>
        </p:txBody>
      </p:sp>
      <p:sp>
        <p:nvSpPr>
          <p:cNvPr id="19489" name="Line 33"/>
          <p:cNvSpPr>
            <a:spLocks noChangeShapeType="1"/>
          </p:cNvSpPr>
          <p:nvPr/>
        </p:nvSpPr>
        <p:spPr bwMode="auto">
          <a:xfrm>
            <a:off x="503238" y="4941888"/>
            <a:ext cx="8104187" cy="0"/>
          </a:xfrm>
          <a:prstGeom prst="line">
            <a:avLst/>
          </a:prstGeom>
          <a:noFill/>
          <a:ln w="9525">
            <a:solidFill>
              <a:schemeClr val="tx1"/>
            </a:solidFill>
            <a:round/>
            <a:headEnd/>
            <a:tailEnd/>
          </a:ln>
        </p:spPr>
        <p:txBody>
          <a:bodyPr/>
          <a:lstStyle/>
          <a:p>
            <a:endParaRPr lang="zh-TW" altLang="en-US"/>
          </a:p>
        </p:txBody>
      </p:sp>
      <p:sp>
        <p:nvSpPr>
          <p:cNvPr id="19490" name="Text Box 34"/>
          <p:cNvSpPr txBox="1">
            <a:spLocks noChangeArrowheads="1"/>
          </p:cNvSpPr>
          <p:nvPr/>
        </p:nvSpPr>
        <p:spPr bwMode="auto">
          <a:xfrm rot="5400000">
            <a:off x="-129381" y="4348956"/>
            <a:ext cx="965200" cy="274638"/>
          </a:xfrm>
          <a:prstGeom prst="rect">
            <a:avLst/>
          </a:prstGeom>
          <a:noFill/>
          <a:ln w="9525">
            <a:noFill/>
            <a:miter lim="800000"/>
            <a:headEnd/>
            <a:tailEnd/>
          </a:ln>
        </p:spPr>
        <p:txBody>
          <a:bodyPr wrap="none">
            <a:spAutoFit/>
          </a:bodyPr>
          <a:lstStyle/>
          <a:p>
            <a:r>
              <a:rPr lang="en-US" altLang="zh-TW" sz="1200" b="1"/>
              <a:t>Bandwidth</a:t>
            </a:r>
          </a:p>
        </p:txBody>
      </p:sp>
      <p:sp>
        <p:nvSpPr>
          <p:cNvPr id="19491" name="Line 35"/>
          <p:cNvSpPr>
            <a:spLocks noChangeShapeType="1"/>
          </p:cNvSpPr>
          <p:nvPr/>
        </p:nvSpPr>
        <p:spPr bwMode="auto">
          <a:xfrm>
            <a:off x="503238" y="4868863"/>
            <a:ext cx="717550" cy="0"/>
          </a:xfrm>
          <a:prstGeom prst="line">
            <a:avLst/>
          </a:prstGeom>
          <a:noFill/>
          <a:ln w="28575">
            <a:solidFill>
              <a:schemeClr val="tx1"/>
            </a:solidFill>
            <a:round/>
            <a:headEnd/>
            <a:tailEnd/>
          </a:ln>
        </p:spPr>
        <p:txBody>
          <a:bodyPr/>
          <a:lstStyle/>
          <a:p>
            <a:endParaRPr lang="zh-TW" altLang="en-US"/>
          </a:p>
        </p:txBody>
      </p:sp>
      <p:sp>
        <p:nvSpPr>
          <p:cNvPr id="19492" name="Rectangle 36"/>
          <p:cNvSpPr>
            <a:spLocks noChangeArrowheads="1"/>
          </p:cNvSpPr>
          <p:nvPr/>
        </p:nvSpPr>
        <p:spPr bwMode="auto">
          <a:xfrm>
            <a:off x="492125" y="5159375"/>
            <a:ext cx="646113"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493" name="Rectangle 37"/>
          <p:cNvSpPr>
            <a:spLocks noChangeArrowheads="1"/>
          </p:cNvSpPr>
          <p:nvPr/>
        </p:nvSpPr>
        <p:spPr bwMode="auto">
          <a:xfrm>
            <a:off x="741363" y="5295900"/>
            <a:ext cx="219075" cy="341313"/>
          </a:xfrm>
          <a:prstGeom prst="rect">
            <a:avLst/>
          </a:prstGeom>
          <a:noFill/>
          <a:ln w="28575">
            <a:solidFill>
              <a:schemeClr val="bg2"/>
            </a:solidFill>
            <a:miter lim="800000"/>
            <a:headEnd/>
            <a:tailEnd/>
          </a:ln>
        </p:spPr>
        <p:txBody>
          <a:bodyPr wrap="none" anchor="ctr"/>
          <a:lstStyle/>
          <a:p>
            <a:endParaRPr lang="zh-TW" altLang="en-US"/>
          </a:p>
        </p:txBody>
      </p:sp>
      <p:sp>
        <p:nvSpPr>
          <p:cNvPr id="19494" name="Oval 38"/>
          <p:cNvSpPr>
            <a:spLocks noChangeArrowheads="1"/>
          </p:cNvSpPr>
          <p:nvPr/>
        </p:nvSpPr>
        <p:spPr bwMode="auto">
          <a:xfrm>
            <a:off x="854075" y="5454650"/>
            <a:ext cx="69850" cy="69850"/>
          </a:xfrm>
          <a:prstGeom prst="ellipse">
            <a:avLst/>
          </a:prstGeom>
          <a:noFill/>
          <a:ln w="38100">
            <a:solidFill>
              <a:schemeClr val="bg2"/>
            </a:solidFill>
            <a:round/>
            <a:headEnd/>
            <a:tailEnd/>
          </a:ln>
        </p:spPr>
        <p:txBody>
          <a:bodyPr wrap="none" anchor="ctr"/>
          <a:lstStyle/>
          <a:p>
            <a:endParaRPr lang="zh-TW" altLang="en-US"/>
          </a:p>
        </p:txBody>
      </p:sp>
      <p:sp>
        <p:nvSpPr>
          <p:cNvPr id="19495" name="Text Box 39"/>
          <p:cNvSpPr txBox="1">
            <a:spLocks noChangeArrowheads="1"/>
          </p:cNvSpPr>
          <p:nvPr/>
        </p:nvSpPr>
        <p:spPr bwMode="auto">
          <a:xfrm rot="5400000">
            <a:off x="21431" y="5349082"/>
            <a:ext cx="639763" cy="273050"/>
          </a:xfrm>
          <a:prstGeom prst="rect">
            <a:avLst/>
          </a:prstGeom>
          <a:noFill/>
          <a:ln w="9525">
            <a:noFill/>
            <a:miter lim="800000"/>
            <a:headEnd/>
            <a:tailEnd/>
          </a:ln>
        </p:spPr>
        <p:txBody>
          <a:bodyPr wrap="none">
            <a:spAutoFit/>
          </a:bodyPr>
          <a:lstStyle/>
          <a:p>
            <a:r>
              <a:rPr lang="en-US" altLang="zh-TW" sz="1200" b="1"/>
              <a:t>Frame</a:t>
            </a:r>
          </a:p>
        </p:txBody>
      </p:sp>
      <p:sp>
        <p:nvSpPr>
          <p:cNvPr id="19496" name="Text Box 41"/>
          <p:cNvSpPr txBox="1">
            <a:spLocks noChangeArrowheads="1"/>
          </p:cNvSpPr>
          <p:nvPr/>
        </p:nvSpPr>
        <p:spPr bwMode="auto">
          <a:xfrm rot="5400000">
            <a:off x="21431" y="5349082"/>
            <a:ext cx="639763" cy="273050"/>
          </a:xfrm>
          <a:prstGeom prst="rect">
            <a:avLst/>
          </a:prstGeom>
          <a:noFill/>
          <a:ln w="9525">
            <a:noFill/>
            <a:miter lim="800000"/>
            <a:headEnd/>
            <a:tailEnd/>
          </a:ln>
        </p:spPr>
        <p:txBody>
          <a:bodyPr wrap="none">
            <a:spAutoFit/>
          </a:bodyPr>
          <a:lstStyle/>
          <a:p>
            <a:r>
              <a:rPr lang="en-US" altLang="zh-TW" sz="1200" b="1"/>
              <a:t>Frame</a:t>
            </a:r>
          </a:p>
        </p:txBody>
      </p:sp>
      <p:pic>
        <p:nvPicPr>
          <p:cNvPr id="19497" name="Picture 42" descr="MAN-3"/>
          <p:cNvPicPr>
            <a:picLocks noChangeAspect="1" noChangeArrowheads="1"/>
          </p:cNvPicPr>
          <p:nvPr/>
        </p:nvPicPr>
        <p:blipFill>
          <a:blip r:embed="rId2" cstate="print"/>
          <a:srcRect/>
          <a:stretch>
            <a:fillRect/>
          </a:stretch>
        </p:blipFill>
        <p:spPr bwMode="auto">
          <a:xfrm>
            <a:off x="7369175" y="2278063"/>
            <a:ext cx="1163638" cy="1741487"/>
          </a:xfrm>
          <a:prstGeom prst="rect">
            <a:avLst/>
          </a:prstGeom>
          <a:noFill/>
          <a:ln w="9525">
            <a:noFill/>
            <a:miter lim="800000"/>
            <a:headEnd/>
            <a:tailEnd/>
          </a:ln>
        </p:spPr>
      </p:pic>
      <p:sp>
        <p:nvSpPr>
          <p:cNvPr id="19498" name="Line 43"/>
          <p:cNvSpPr>
            <a:spLocks noChangeShapeType="1"/>
          </p:cNvSpPr>
          <p:nvPr/>
        </p:nvSpPr>
        <p:spPr bwMode="auto">
          <a:xfrm>
            <a:off x="2992438" y="4222750"/>
            <a:ext cx="0" cy="650875"/>
          </a:xfrm>
          <a:prstGeom prst="line">
            <a:avLst/>
          </a:prstGeom>
          <a:noFill/>
          <a:ln w="28575">
            <a:solidFill>
              <a:schemeClr val="tx1"/>
            </a:solidFill>
            <a:prstDash val="sysDot"/>
            <a:round/>
            <a:headEnd/>
            <a:tailEnd/>
          </a:ln>
        </p:spPr>
        <p:txBody>
          <a:bodyPr/>
          <a:lstStyle/>
          <a:p>
            <a:endParaRPr lang="zh-TW" altLang="en-US"/>
          </a:p>
        </p:txBody>
      </p:sp>
      <p:sp>
        <p:nvSpPr>
          <p:cNvPr id="19499" name="Line 44"/>
          <p:cNvSpPr>
            <a:spLocks noChangeShapeType="1"/>
          </p:cNvSpPr>
          <p:nvPr/>
        </p:nvSpPr>
        <p:spPr bwMode="auto">
          <a:xfrm>
            <a:off x="5861050" y="4222750"/>
            <a:ext cx="0" cy="650875"/>
          </a:xfrm>
          <a:prstGeom prst="line">
            <a:avLst/>
          </a:prstGeom>
          <a:noFill/>
          <a:ln w="28575">
            <a:solidFill>
              <a:srgbClr val="FF0000"/>
            </a:solidFill>
            <a:round/>
            <a:headEnd/>
            <a:tailEnd/>
          </a:ln>
        </p:spPr>
        <p:txBody>
          <a:bodyPr/>
          <a:lstStyle/>
          <a:p>
            <a:endParaRPr lang="zh-TW" altLang="en-US"/>
          </a:p>
        </p:txBody>
      </p:sp>
      <p:sp>
        <p:nvSpPr>
          <p:cNvPr id="19500" name="Line 45"/>
          <p:cNvSpPr>
            <a:spLocks noChangeShapeType="1"/>
          </p:cNvSpPr>
          <p:nvPr/>
        </p:nvSpPr>
        <p:spPr bwMode="auto">
          <a:xfrm>
            <a:off x="5368925" y="4222750"/>
            <a:ext cx="0" cy="650875"/>
          </a:xfrm>
          <a:prstGeom prst="line">
            <a:avLst/>
          </a:prstGeom>
          <a:noFill/>
          <a:ln w="28575">
            <a:solidFill>
              <a:schemeClr val="tx1"/>
            </a:solidFill>
            <a:prstDash val="sysDot"/>
            <a:round/>
            <a:headEnd/>
            <a:tailEnd/>
          </a:ln>
        </p:spPr>
        <p:txBody>
          <a:bodyPr/>
          <a:lstStyle/>
          <a:p>
            <a:endParaRPr lang="zh-TW" altLang="en-US"/>
          </a:p>
        </p:txBody>
      </p:sp>
      <p:sp>
        <p:nvSpPr>
          <p:cNvPr id="19501" name="Rectangle 46"/>
          <p:cNvSpPr>
            <a:spLocks noChangeArrowheads="1"/>
          </p:cNvSpPr>
          <p:nvPr/>
        </p:nvSpPr>
        <p:spPr bwMode="auto">
          <a:xfrm>
            <a:off x="3074988" y="5159375"/>
            <a:ext cx="644525"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02" name="Rectangle 47"/>
          <p:cNvSpPr>
            <a:spLocks noChangeArrowheads="1"/>
          </p:cNvSpPr>
          <p:nvPr/>
        </p:nvSpPr>
        <p:spPr bwMode="auto">
          <a:xfrm>
            <a:off x="3289300" y="5159375"/>
            <a:ext cx="644525"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03" name="Rectangle 48"/>
          <p:cNvSpPr>
            <a:spLocks noChangeArrowheads="1"/>
          </p:cNvSpPr>
          <p:nvPr/>
        </p:nvSpPr>
        <p:spPr bwMode="auto">
          <a:xfrm>
            <a:off x="3503613" y="5159375"/>
            <a:ext cx="646112"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04" name="Rectangle 49"/>
          <p:cNvSpPr>
            <a:spLocks noChangeArrowheads="1"/>
          </p:cNvSpPr>
          <p:nvPr/>
        </p:nvSpPr>
        <p:spPr bwMode="auto">
          <a:xfrm>
            <a:off x="3719513" y="5159375"/>
            <a:ext cx="644525"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05" name="Rectangle 50"/>
          <p:cNvSpPr>
            <a:spLocks noChangeArrowheads="1"/>
          </p:cNvSpPr>
          <p:nvPr/>
        </p:nvSpPr>
        <p:spPr bwMode="auto">
          <a:xfrm>
            <a:off x="3933825" y="5159375"/>
            <a:ext cx="646113"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06" name="Rectangle 51"/>
          <p:cNvSpPr>
            <a:spLocks noChangeArrowheads="1"/>
          </p:cNvSpPr>
          <p:nvPr/>
        </p:nvSpPr>
        <p:spPr bwMode="auto">
          <a:xfrm>
            <a:off x="4149725" y="5159375"/>
            <a:ext cx="644525"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07" name="Rectangle 52"/>
          <p:cNvSpPr>
            <a:spLocks noChangeArrowheads="1"/>
          </p:cNvSpPr>
          <p:nvPr/>
        </p:nvSpPr>
        <p:spPr bwMode="auto">
          <a:xfrm>
            <a:off x="4364038" y="5159375"/>
            <a:ext cx="644525"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08" name="Rectangle 53"/>
          <p:cNvSpPr>
            <a:spLocks noChangeArrowheads="1"/>
          </p:cNvSpPr>
          <p:nvPr/>
        </p:nvSpPr>
        <p:spPr bwMode="auto">
          <a:xfrm>
            <a:off x="4579938" y="5159375"/>
            <a:ext cx="644525"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09" name="Rectangle 54"/>
          <p:cNvSpPr>
            <a:spLocks noChangeArrowheads="1"/>
          </p:cNvSpPr>
          <p:nvPr/>
        </p:nvSpPr>
        <p:spPr bwMode="auto">
          <a:xfrm>
            <a:off x="4794250" y="5159375"/>
            <a:ext cx="644525"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10" name="Rectangle 55"/>
          <p:cNvSpPr>
            <a:spLocks noChangeArrowheads="1"/>
          </p:cNvSpPr>
          <p:nvPr/>
        </p:nvSpPr>
        <p:spPr bwMode="auto">
          <a:xfrm>
            <a:off x="5008563" y="5159375"/>
            <a:ext cx="646112"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11" name="Rectangle 56"/>
          <p:cNvSpPr>
            <a:spLocks noChangeArrowheads="1"/>
          </p:cNvSpPr>
          <p:nvPr/>
        </p:nvSpPr>
        <p:spPr bwMode="auto">
          <a:xfrm>
            <a:off x="5224463" y="5159375"/>
            <a:ext cx="644525"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12" name="Rectangle 57"/>
          <p:cNvSpPr>
            <a:spLocks noChangeArrowheads="1"/>
          </p:cNvSpPr>
          <p:nvPr/>
        </p:nvSpPr>
        <p:spPr bwMode="auto">
          <a:xfrm>
            <a:off x="5461000" y="5287963"/>
            <a:ext cx="220663" cy="341312"/>
          </a:xfrm>
          <a:prstGeom prst="rect">
            <a:avLst/>
          </a:prstGeom>
          <a:noFill/>
          <a:ln w="28575">
            <a:solidFill>
              <a:schemeClr val="bg2"/>
            </a:solidFill>
            <a:miter lim="800000"/>
            <a:headEnd/>
            <a:tailEnd/>
          </a:ln>
        </p:spPr>
        <p:txBody>
          <a:bodyPr wrap="none" anchor="ctr"/>
          <a:lstStyle/>
          <a:p>
            <a:endParaRPr lang="zh-TW" altLang="en-US"/>
          </a:p>
        </p:txBody>
      </p:sp>
      <p:sp>
        <p:nvSpPr>
          <p:cNvPr id="19513" name="Oval 58"/>
          <p:cNvSpPr>
            <a:spLocks noChangeArrowheads="1"/>
          </p:cNvSpPr>
          <p:nvPr/>
        </p:nvSpPr>
        <p:spPr bwMode="auto">
          <a:xfrm>
            <a:off x="5575300" y="5446713"/>
            <a:ext cx="69850" cy="69850"/>
          </a:xfrm>
          <a:prstGeom prst="ellipse">
            <a:avLst/>
          </a:prstGeom>
          <a:noFill/>
          <a:ln w="38100">
            <a:solidFill>
              <a:schemeClr val="bg2"/>
            </a:solidFill>
            <a:round/>
            <a:headEnd/>
            <a:tailEnd/>
          </a:ln>
        </p:spPr>
        <p:txBody>
          <a:bodyPr wrap="none" anchor="ctr"/>
          <a:lstStyle/>
          <a:p>
            <a:endParaRPr lang="zh-TW" altLang="en-US"/>
          </a:p>
        </p:txBody>
      </p:sp>
      <p:sp>
        <p:nvSpPr>
          <p:cNvPr id="19514" name="Rectangle 59"/>
          <p:cNvSpPr>
            <a:spLocks noChangeArrowheads="1"/>
          </p:cNvSpPr>
          <p:nvPr/>
        </p:nvSpPr>
        <p:spPr bwMode="auto">
          <a:xfrm>
            <a:off x="5438775" y="5159375"/>
            <a:ext cx="646113"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15" name="Rectangle 60"/>
          <p:cNvSpPr>
            <a:spLocks noChangeArrowheads="1"/>
          </p:cNvSpPr>
          <p:nvPr/>
        </p:nvSpPr>
        <p:spPr bwMode="auto">
          <a:xfrm>
            <a:off x="5676900" y="5287963"/>
            <a:ext cx="219075" cy="341312"/>
          </a:xfrm>
          <a:prstGeom prst="rect">
            <a:avLst/>
          </a:prstGeom>
          <a:noFill/>
          <a:ln w="28575">
            <a:solidFill>
              <a:schemeClr val="bg2"/>
            </a:solidFill>
            <a:miter lim="800000"/>
            <a:headEnd/>
            <a:tailEnd/>
          </a:ln>
        </p:spPr>
        <p:txBody>
          <a:bodyPr wrap="none" anchor="ctr"/>
          <a:lstStyle/>
          <a:p>
            <a:endParaRPr lang="zh-TW" altLang="en-US"/>
          </a:p>
        </p:txBody>
      </p:sp>
      <p:sp>
        <p:nvSpPr>
          <p:cNvPr id="19516" name="Oval 61"/>
          <p:cNvSpPr>
            <a:spLocks noChangeArrowheads="1"/>
          </p:cNvSpPr>
          <p:nvPr/>
        </p:nvSpPr>
        <p:spPr bwMode="auto">
          <a:xfrm>
            <a:off x="5789613" y="5446713"/>
            <a:ext cx="69850" cy="69850"/>
          </a:xfrm>
          <a:prstGeom prst="ellipse">
            <a:avLst/>
          </a:prstGeom>
          <a:noFill/>
          <a:ln w="38100">
            <a:solidFill>
              <a:schemeClr val="bg2"/>
            </a:solidFill>
            <a:round/>
            <a:headEnd/>
            <a:tailEnd/>
          </a:ln>
        </p:spPr>
        <p:txBody>
          <a:bodyPr wrap="none" anchor="ctr"/>
          <a:lstStyle/>
          <a:p>
            <a:endParaRPr lang="zh-TW" altLang="en-US"/>
          </a:p>
        </p:txBody>
      </p:sp>
      <p:sp>
        <p:nvSpPr>
          <p:cNvPr id="19517" name="Line 62"/>
          <p:cNvSpPr>
            <a:spLocks noChangeShapeType="1"/>
          </p:cNvSpPr>
          <p:nvPr/>
        </p:nvSpPr>
        <p:spPr bwMode="auto">
          <a:xfrm>
            <a:off x="5856288" y="4870450"/>
            <a:ext cx="2597150" cy="0"/>
          </a:xfrm>
          <a:prstGeom prst="line">
            <a:avLst/>
          </a:prstGeom>
          <a:noFill/>
          <a:ln w="28575">
            <a:solidFill>
              <a:schemeClr val="tx1"/>
            </a:solidFill>
            <a:round/>
            <a:headEnd/>
            <a:tailEnd/>
          </a:ln>
        </p:spPr>
        <p:txBody>
          <a:bodyPr/>
          <a:lstStyle/>
          <a:p>
            <a:endParaRPr lang="zh-TW" altLang="en-US"/>
          </a:p>
        </p:txBody>
      </p:sp>
      <p:sp>
        <p:nvSpPr>
          <p:cNvPr id="19518" name="Rectangle 63"/>
          <p:cNvSpPr>
            <a:spLocks noChangeArrowheads="1"/>
          </p:cNvSpPr>
          <p:nvPr/>
        </p:nvSpPr>
        <p:spPr bwMode="auto">
          <a:xfrm>
            <a:off x="6172200" y="5287963"/>
            <a:ext cx="220663" cy="341312"/>
          </a:xfrm>
          <a:prstGeom prst="rect">
            <a:avLst/>
          </a:prstGeom>
          <a:noFill/>
          <a:ln w="28575">
            <a:solidFill>
              <a:schemeClr val="bg2"/>
            </a:solidFill>
            <a:miter lim="800000"/>
            <a:headEnd/>
            <a:tailEnd/>
          </a:ln>
        </p:spPr>
        <p:txBody>
          <a:bodyPr wrap="none" anchor="ctr"/>
          <a:lstStyle/>
          <a:p>
            <a:endParaRPr lang="zh-TW" altLang="en-US"/>
          </a:p>
        </p:txBody>
      </p:sp>
      <p:sp>
        <p:nvSpPr>
          <p:cNvPr id="19519" name="Oval 64"/>
          <p:cNvSpPr>
            <a:spLocks noChangeArrowheads="1"/>
          </p:cNvSpPr>
          <p:nvPr/>
        </p:nvSpPr>
        <p:spPr bwMode="auto">
          <a:xfrm>
            <a:off x="6286500" y="5446713"/>
            <a:ext cx="69850" cy="69850"/>
          </a:xfrm>
          <a:prstGeom prst="ellipse">
            <a:avLst/>
          </a:prstGeom>
          <a:noFill/>
          <a:ln w="38100">
            <a:solidFill>
              <a:schemeClr val="bg2"/>
            </a:solidFill>
            <a:round/>
            <a:headEnd/>
            <a:tailEnd/>
          </a:ln>
        </p:spPr>
        <p:txBody>
          <a:bodyPr wrap="none" anchor="ctr"/>
          <a:lstStyle/>
          <a:p>
            <a:endParaRPr lang="zh-TW" altLang="en-US"/>
          </a:p>
        </p:txBody>
      </p:sp>
      <p:sp>
        <p:nvSpPr>
          <p:cNvPr id="19520" name="Rectangle 65"/>
          <p:cNvSpPr>
            <a:spLocks noChangeArrowheads="1"/>
          </p:cNvSpPr>
          <p:nvPr/>
        </p:nvSpPr>
        <p:spPr bwMode="auto">
          <a:xfrm>
            <a:off x="6151563" y="5159375"/>
            <a:ext cx="644525"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21" name="Rectangle 66"/>
          <p:cNvSpPr>
            <a:spLocks noChangeArrowheads="1"/>
          </p:cNvSpPr>
          <p:nvPr/>
        </p:nvSpPr>
        <p:spPr bwMode="auto">
          <a:xfrm>
            <a:off x="6388100" y="5287963"/>
            <a:ext cx="219075" cy="341312"/>
          </a:xfrm>
          <a:prstGeom prst="rect">
            <a:avLst/>
          </a:prstGeom>
          <a:noFill/>
          <a:ln w="28575">
            <a:solidFill>
              <a:schemeClr val="bg2"/>
            </a:solidFill>
            <a:miter lim="800000"/>
            <a:headEnd/>
            <a:tailEnd/>
          </a:ln>
        </p:spPr>
        <p:txBody>
          <a:bodyPr wrap="none" anchor="ctr"/>
          <a:lstStyle/>
          <a:p>
            <a:endParaRPr lang="zh-TW" altLang="en-US"/>
          </a:p>
        </p:txBody>
      </p:sp>
      <p:sp>
        <p:nvSpPr>
          <p:cNvPr id="19522" name="Oval 67"/>
          <p:cNvSpPr>
            <a:spLocks noChangeArrowheads="1"/>
          </p:cNvSpPr>
          <p:nvPr/>
        </p:nvSpPr>
        <p:spPr bwMode="auto">
          <a:xfrm>
            <a:off x="6502400" y="5446713"/>
            <a:ext cx="68263" cy="69850"/>
          </a:xfrm>
          <a:prstGeom prst="ellipse">
            <a:avLst/>
          </a:prstGeom>
          <a:noFill/>
          <a:ln w="38100">
            <a:solidFill>
              <a:schemeClr val="bg2"/>
            </a:solidFill>
            <a:round/>
            <a:headEnd/>
            <a:tailEnd/>
          </a:ln>
        </p:spPr>
        <p:txBody>
          <a:bodyPr wrap="none" anchor="ctr"/>
          <a:lstStyle/>
          <a:p>
            <a:endParaRPr lang="zh-TW" altLang="en-US"/>
          </a:p>
        </p:txBody>
      </p:sp>
      <p:sp>
        <p:nvSpPr>
          <p:cNvPr id="19523" name="Rectangle 68"/>
          <p:cNvSpPr>
            <a:spLocks noChangeArrowheads="1"/>
          </p:cNvSpPr>
          <p:nvPr/>
        </p:nvSpPr>
        <p:spPr bwMode="auto">
          <a:xfrm>
            <a:off x="6891338" y="5287963"/>
            <a:ext cx="219075" cy="341312"/>
          </a:xfrm>
          <a:prstGeom prst="rect">
            <a:avLst/>
          </a:prstGeom>
          <a:noFill/>
          <a:ln w="28575">
            <a:solidFill>
              <a:schemeClr val="bg2"/>
            </a:solidFill>
            <a:miter lim="800000"/>
            <a:headEnd/>
            <a:tailEnd/>
          </a:ln>
        </p:spPr>
        <p:txBody>
          <a:bodyPr wrap="none" anchor="ctr"/>
          <a:lstStyle/>
          <a:p>
            <a:endParaRPr lang="zh-TW" altLang="en-US"/>
          </a:p>
        </p:txBody>
      </p:sp>
      <p:sp>
        <p:nvSpPr>
          <p:cNvPr id="19524" name="Oval 69"/>
          <p:cNvSpPr>
            <a:spLocks noChangeArrowheads="1"/>
          </p:cNvSpPr>
          <p:nvPr/>
        </p:nvSpPr>
        <p:spPr bwMode="auto">
          <a:xfrm>
            <a:off x="7004050" y="5446713"/>
            <a:ext cx="69850" cy="69850"/>
          </a:xfrm>
          <a:prstGeom prst="ellipse">
            <a:avLst/>
          </a:prstGeom>
          <a:noFill/>
          <a:ln w="38100">
            <a:solidFill>
              <a:schemeClr val="bg2"/>
            </a:solidFill>
            <a:round/>
            <a:headEnd/>
            <a:tailEnd/>
          </a:ln>
        </p:spPr>
        <p:txBody>
          <a:bodyPr wrap="none" anchor="ctr"/>
          <a:lstStyle/>
          <a:p>
            <a:endParaRPr lang="zh-TW" altLang="en-US"/>
          </a:p>
        </p:txBody>
      </p:sp>
      <p:sp>
        <p:nvSpPr>
          <p:cNvPr id="19525" name="Rectangle 70"/>
          <p:cNvSpPr>
            <a:spLocks noChangeArrowheads="1"/>
          </p:cNvSpPr>
          <p:nvPr/>
        </p:nvSpPr>
        <p:spPr bwMode="auto">
          <a:xfrm>
            <a:off x="6869113" y="5159375"/>
            <a:ext cx="644525"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26" name="Rectangle 71"/>
          <p:cNvSpPr>
            <a:spLocks noChangeArrowheads="1"/>
          </p:cNvSpPr>
          <p:nvPr/>
        </p:nvSpPr>
        <p:spPr bwMode="auto">
          <a:xfrm>
            <a:off x="7105650" y="5287963"/>
            <a:ext cx="219075" cy="341312"/>
          </a:xfrm>
          <a:prstGeom prst="rect">
            <a:avLst/>
          </a:prstGeom>
          <a:noFill/>
          <a:ln w="28575">
            <a:solidFill>
              <a:schemeClr val="bg2"/>
            </a:solidFill>
            <a:miter lim="800000"/>
            <a:headEnd/>
            <a:tailEnd/>
          </a:ln>
        </p:spPr>
        <p:txBody>
          <a:bodyPr wrap="none" anchor="ctr"/>
          <a:lstStyle/>
          <a:p>
            <a:endParaRPr lang="zh-TW" altLang="en-US"/>
          </a:p>
        </p:txBody>
      </p:sp>
      <p:sp>
        <p:nvSpPr>
          <p:cNvPr id="19527" name="Oval 72"/>
          <p:cNvSpPr>
            <a:spLocks noChangeArrowheads="1"/>
          </p:cNvSpPr>
          <p:nvPr/>
        </p:nvSpPr>
        <p:spPr bwMode="auto">
          <a:xfrm>
            <a:off x="7219950" y="5446713"/>
            <a:ext cx="69850" cy="69850"/>
          </a:xfrm>
          <a:prstGeom prst="ellipse">
            <a:avLst/>
          </a:prstGeom>
          <a:noFill/>
          <a:ln w="38100">
            <a:solidFill>
              <a:schemeClr val="bg2"/>
            </a:solidFill>
            <a:round/>
            <a:headEnd/>
            <a:tailEnd/>
          </a:ln>
        </p:spPr>
        <p:txBody>
          <a:bodyPr wrap="none" anchor="ctr"/>
          <a:lstStyle/>
          <a:p>
            <a:endParaRPr lang="zh-TW" altLang="en-US"/>
          </a:p>
        </p:txBody>
      </p:sp>
      <p:sp>
        <p:nvSpPr>
          <p:cNvPr id="19528" name="Rectangle 73"/>
          <p:cNvSpPr>
            <a:spLocks noChangeArrowheads="1"/>
          </p:cNvSpPr>
          <p:nvPr/>
        </p:nvSpPr>
        <p:spPr bwMode="auto">
          <a:xfrm>
            <a:off x="7607300" y="5287963"/>
            <a:ext cx="219075" cy="341312"/>
          </a:xfrm>
          <a:prstGeom prst="rect">
            <a:avLst/>
          </a:prstGeom>
          <a:noFill/>
          <a:ln w="28575">
            <a:solidFill>
              <a:schemeClr val="bg2"/>
            </a:solidFill>
            <a:miter lim="800000"/>
            <a:headEnd/>
            <a:tailEnd/>
          </a:ln>
        </p:spPr>
        <p:txBody>
          <a:bodyPr wrap="none" anchor="ctr"/>
          <a:lstStyle/>
          <a:p>
            <a:endParaRPr lang="zh-TW" altLang="en-US"/>
          </a:p>
        </p:txBody>
      </p:sp>
      <p:sp>
        <p:nvSpPr>
          <p:cNvPr id="19529" name="Oval 74"/>
          <p:cNvSpPr>
            <a:spLocks noChangeArrowheads="1"/>
          </p:cNvSpPr>
          <p:nvPr/>
        </p:nvSpPr>
        <p:spPr bwMode="auto">
          <a:xfrm>
            <a:off x="7720013" y="5446713"/>
            <a:ext cx="69850" cy="69850"/>
          </a:xfrm>
          <a:prstGeom prst="ellipse">
            <a:avLst/>
          </a:prstGeom>
          <a:noFill/>
          <a:ln w="38100">
            <a:solidFill>
              <a:schemeClr val="bg2"/>
            </a:solidFill>
            <a:round/>
            <a:headEnd/>
            <a:tailEnd/>
          </a:ln>
        </p:spPr>
        <p:txBody>
          <a:bodyPr wrap="none" anchor="ctr"/>
          <a:lstStyle/>
          <a:p>
            <a:endParaRPr lang="zh-TW" altLang="en-US"/>
          </a:p>
        </p:txBody>
      </p:sp>
      <p:sp>
        <p:nvSpPr>
          <p:cNvPr id="19530" name="Rectangle 75"/>
          <p:cNvSpPr>
            <a:spLocks noChangeArrowheads="1"/>
          </p:cNvSpPr>
          <p:nvPr/>
        </p:nvSpPr>
        <p:spPr bwMode="auto">
          <a:xfrm>
            <a:off x="7585075" y="5159375"/>
            <a:ext cx="644525" cy="541338"/>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31" name="Rectangle 76"/>
          <p:cNvSpPr>
            <a:spLocks noChangeArrowheads="1"/>
          </p:cNvSpPr>
          <p:nvPr/>
        </p:nvSpPr>
        <p:spPr bwMode="auto">
          <a:xfrm>
            <a:off x="7821613" y="5287963"/>
            <a:ext cx="220662" cy="341312"/>
          </a:xfrm>
          <a:prstGeom prst="rect">
            <a:avLst/>
          </a:prstGeom>
          <a:noFill/>
          <a:ln w="28575">
            <a:solidFill>
              <a:schemeClr val="bg2"/>
            </a:solidFill>
            <a:miter lim="800000"/>
            <a:headEnd/>
            <a:tailEnd/>
          </a:ln>
        </p:spPr>
        <p:txBody>
          <a:bodyPr wrap="none" anchor="ctr"/>
          <a:lstStyle/>
          <a:p>
            <a:endParaRPr lang="zh-TW" altLang="en-US"/>
          </a:p>
        </p:txBody>
      </p:sp>
      <p:sp>
        <p:nvSpPr>
          <p:cNvPr id="19532" name="Oval 77"/>
          <p:cNvSpPr>
            <a:spLocks noChangeArrowheads="1"/>
          </p:cNvSpPr>
          <p:nvPr/>
        </p:nvSpPr>
        <p:spPr bwMode="auto">
          <a:xfrm>
            <a:off x="7935913" y="5446713"/>
            <a:ext cx="69850" cy="69850"/>
          </a:xfrm>
          <a:prstGeom prst="ellipse">
            <a:avLst/>
          </a:prstGeom>
          <a:noFill/>
          <a:ln w="38100">
            <a:solidFill>
              <a:schemeClr val="bg2"/>
            </a:solidFill>
            <a:round/>
            <a:headEnd/>
            <a:tailEnd/>
          </a:ln>
        </p:spPr>
        <p:txBody>
          <a:bodyPr wrap="none" anchor="ctr"/>
          <a:lstStyle/>
          <a:p>
            <a:endParaRPr lang="zh-TW" altLang="en-US"/>
          </a:p>
        </p:txBody>
      </p:sp>
      <p:pic>
        <p:nvPicPr>
          <p:cNvPr id="19533" name="Picture 78" descr="MAN-3"/>
          <p:cNvPicPr>
            <a:picLocks noChangeAspect="1" noChangeArrowheads="1"/>
          </p:cNvPicPr>
          <p:nvPr/>
        </p:nvPicPr>
        <p:blipFill>
          <a:blip r:embed="rId3" cstate="print"/>
          <a:srcRect/>
          <a:stretch>
            <a:fillRect/>
          </a:stretch>
        </p:blipFill>
        <p:spPr bwMode="auto">
          <a:xfrm>
            <a:off x="8097838" y="5432425"/>
            <a:ext cx="201612" cy="301625"/>
          </a:xfrm>
          <a:prstGeom prst="rect">
            <a:avLst/>
          </a:prstGeom>
          <a:noFill/>
          <a:ln w="9525">
            <a:noFill/>
            <a:miter lim="800000"/>
            <a:headEnd/>
            <a:tailEnd/>
          </a:ln>
        </p:spPr>
      </p:pic>
      <p:pic>
        <p:nvPicPr>
          <p:cNvPr id="19534" name="Picture 79" descr="MAN-3"/>
          <p:cNvPicPr>
            <a:picLocks noChangeAspect="1" noChangeArrowheads="1"/>
          </p:cNvPicPr>
          <p:nvPr/>
        </p:nvPicPr>
        <p:blipFill>
          <a:blip r:embed="rId3" cstate="print"/>
          <a:srcRect/>
          <a:stretch>
            <a:fillRect/>
          </a:stretch>
        </p:blipFill>
        <p:spPr bwMode="auto">
          <a:xfrm>
            <a:off x="7415213" y="5400675"/>
            <a:ext cx="201612" cy="301625"/>
          </a:xfrm>
          <a:prstGeom prst="rect">
            <a:avLst/>
          </a:prstGeom>
          <a:noFill/>
          <a:ln w="9525">
            <a:noFill/>
            <a:miter lim="800000"/>
            <a:headEnd/>
            <a:tailEnd/>
          </a:ln>
        </p:spPr>
      </p:pic>
      <p:pic>
        <p:nvPicPr>
          <p:cNvPr id="19535" name="Picture 80" descr="MAN-3"/>
          <p:cNvPicPr>
            <a:picLocks noChangeAspect="1" noChangeArrowheads="1"/>
          </p:cNvPicPr>
          <p:nvPr/>
        </p:nvPicPr>
        <p:blipFill>
          <a:blip r:embed="rId3" cstate="print"/>
          <a:srcRect/>
          <a:stretch>
            <a:fillRect/>
          </a:stretch>
        </p:blipFill>
        <p:spPr bwMode="auto">
          <a:xfrm>
            <a:off x="6672263" y="5408613"/>
            <a:ext cx="201612" cy="301625"/>
          </a:xfrm>
          <a:prstGeom prst="rect">
            <a:avLst/>
          </a:prstGeom>
          <a:noFill/>
          <a:ln w="9525">
            <a:noFill/>
            <a:miter lim="800000"/>
            <a:headEnd/>
            <a:tailEnd/>
          </a:ln>
        </p:spPr>
      </p:pic>
      <p:grpSp>
        <p:nvGrpSpPr>
          <p:cNvPr id="2" name="Group 81"/>
          <p:cNvGrpSpPr>
            <a:grpSpLocks/>
          </p:cNvGrpSpPr>
          <p:nvPr/>
        </p:nvGrpSpPr>
        <p:grpSpPr bwMode="auto">
          <a:xfrm>
            <a:off x="204788" y="1052513"/>
            <a:ext cx="8437562" cy="4824412"/>
            <a:chOff x="249" y="527"/>
            <a:chExt cx="5315" cy="3039"/>
          </a:xfrm>
        </p:grpSpPr>
        <p:sp>
          <p:nvSpPr>
            <p:cNvPr id="19611" name="Rectangle 82"/>
            <p:cNvSpPr>
              <a:spLocks noChangeArrowheads="1"/>
            </p:cNvSpPr>
            <p:nvPr/>
          </p:nvSpPr>
          <p:spPr bwMode="auto">
            <a:xfrm>
              <a:off x="295" y="527"/>
              <a:ext cx="5261" cy="3039"/>
            </a:xfrm>
            <a:prstGeom prst="rect">
              <a:avLst/>
            </a:prstGeom>
            <a:solidFill>
              <a:schemeClr val="bg1"/>
            </a:solidFill>
            <a:ln w="9525">
              <a:noFill/>
              <a:miter lim="800000"/>
              <a:headEnd/>
              <a:tailEnd/>
            </a:ln>
          </p:spPr>
          <p:txBody>
            <a:bodyPr wrap="none" anchor="ctr"/>
            <a:lstStyle/>
            <a:p>
              <a:endParaRPr lang="zh-TW" altLang="en-US"/>
            </a:p>
          </p:txBody>
        </p:sp>
        <p:grpSp>
          <p:nvGrpSpPr>
            <p:cNvPr id="3" name="Group 83"/>
            <p:cNvGrpSpPr>
              <a:grpSpLocks/>
            </p:cNvGrpSpPr>
            <p:nvPr/>
          </p:nvGrpSpPr>
          <p:grpSpPr bwMode="auto">
            <a:xfrm>
              <a:off x="249" y="572"/>
              <a:ext cx="5315" cy="2948"/>
              <a:chOff x="385" y="572"/>
              <a:chExt cx="5315" cy="2948"/>
            </a:xfrm>
          </p:grpSpPr>
          <p:sp>
            <p:nvSpPr>
              <p:cNvPr id="19613" name="Text Box 84"/>
              <p:cNvSpPr txBox="1">
                <a:spLocks noChangeArrowheads="1"/>
              </p:cNvSpPr>
              <p:nvPr/>
            </p:nvSpPr>
            <p:spPr bwMode="auto">
              <a:xfrm>
                <a:off x="2698" y="1524"/>
                <a:ext cx="404" cy="231"/>
              </a:xfrm>
              <a:prstGeom prst="rect">
                <a:avLst/>
              </a:prstGeom>
              <a:noFill/>
              <a:ln w="9525">
                <a:noFill/>
                <a:miter lim="800000"/>
                <a:headEnd/>
                <a:tailEnd/>
              </a:ln>
            </p:spPr>
            <p:txBody>
              <a:bodyPr wrap="none">
                <a:spAutoFit/>
              </a:bodyPr>
              <a:lstStyle/>
              <a:p>
                <a:r>
                  <a:rPr lang="en-US" altLang="zh-TW" sz="1800" b="1">
                    <a:latin typeface="Gill Sans MT" pitchFamily="34" charset="0"/>
                  </a:rPr>
                  <a:t>Low</a:t>
                </a:r>
              </a:p>
            </p:txBody>
          </p:sp>
          <p:sp>
            <p:nvSpPr>
              <p:cNvPr id="19614" name="Text Box 85"/>
              <p:cNvSpPr txBox="1">
                <a:spLocks noChangeArrowheads="1"/>
              </p:cNvSpPr>
              <p:nvPr/>
            </p:nvSpPr>
            <p:spPr bwMode="auto">
              <a:xfrm>
                <a:off x="1032" y="1524"/>
                <a:ext cx="435" cy="231"/>
              </a:xfrm>
              <a:prstGeom prst="rect">
                <a:avLst/>
              </a:prstGeom>
              <a:noFill/>
              <a:ln w="9525">
                <a:noFill/>
                <a:miter lim="800000"/>
                <a:headEnd/>
                <a:tailEnd/>
              </a:ln>
            </p:spPr>
            <p:txBody>
              <a:bodyPr wrap="none">
                <a:spAutoFit/>
              </a:bodyPr>
              <a:lstStyle/>
              <a:p>
                <a:r>
                  <a:rPr lang="en-US" altLang="zh-TW" sz="1800" b="1">
                    <a:solidFill>
                      <a:srgbClr val="FF3300"/>
                    </a:solidFill>
                    <a:latin typeface="Gill Sans MT" pitchFamily="34" charset="0"/>
                  </a:rPr>
                  <a:t>High</a:t>
                </a:r>
              </a:p>
            </p:txBody>
          </p:sp>
          <p:sp>
            <p:nvSpPr>
              <p:cNvPr id="19615" name="Rectangle 86"/>
              <p:cNvSpPr>
                <a:spLocks noChangeArrowheads="1"/>
              </p:cNvSpPr>
              <p:nvPr/>
            </p:nvSpPr>
            <p:spPr bwMode="auto">
              <a:xfrm>
                <a:off x="559" y="572"/>
                <a:ext cx="5080" cy="1769"/>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16" name="Line 87"/>
              <p:cNvSpPr>
                <a:spLocks noChangeShapeType="1"/>
              </p:cNvSpPr>
              <p:nvPr/>
            </p:nvSpPr>
            <p:spPr bwMode="auto">
              <a:xfrm flipV="1">
                <a:off x="566" y="2205"/>
                <a:ext cx="5080" cy="0"/>
              </a:xfrm>
              <a:prstGeom prst="line">
                <a:avLst/>
              </a:prstGeom>
              <a:noFill/>
              <a:ln w="38100">
                <a:solidFill>
                  <a:schemeClr val="bg2"/>
                </a:solidFill>
                <a:round/>
                <a:headEnd/>
                <a:tailEnd/>
              </a:ln>
            </p:spPr>
            <p:txBody>
              <a:bodyPr/>
              <a:lstStyle/>
              <a:p>
                <a:endParaRPr lang="zh-TW" altLang="en-US"/>
              </a:p>
            </p:txBody>
          </p:sp>
          <p:sp>
            <p:nvSpPr>
              <p:cNvPr id="19617" name="Rectangle 88"/>
              <p:cNvSpPr>
                <a:spLocks noChangeArrowheads="1"/>
              </p:cNvSpPr>
              <p:nvPr/>
            </p:nvSpPr>
            <p:spPr bwMode="auto">
              <a:xfrm>
                <a:off x="2440" y="798"/>
                <a:ext cx="893" cy="1407"/>
              </a:xfrm>
              <a:prstGeom prst="rect">
                <a:avLst/>
              </a:prstGeom>
              <a:noFill/>
              <a:ln w="28575">
                <a:solidFill>
                  <a:schemeClr val="bg2"/>
                </a:solidFill>
                <a:miter lim="800000"/>
                <a:headEnd/>
                <a:tailEnd/>
              </a:ln>
            </p:spPr>
            <p:txBody>
              <a:bodyPr wrap="none" anchor="ctr"/>
              <a:lstStyle/>
              <a:p>
                <a:endParaRPr lang="zh-TW" altLang="en-US"/>
              </a:p>
            </p:txBody>
          </p:sp>
          <p:sp>
            <p:nvSpPr>
              <p:cNvPr id="19618" name="Rectangle 89"/>
              <p:cNvSpPr>
                <a:spLocks noChangeArrowheads="1"/>
              </p:cNvSpPr>
              <p:nvPr/>
            </p:nvSpPr>
            <p:spPr bwMode="auto">
              <a:xfrm>
                <a:off x="2489" y="844"/>
                <a:ext cx="792" cy="1356"/>
              </a:xfrm>
              <a:prstGeom prst="rect">
                <a:avLst/>
              </a:prstGeom>
              <a:noFill/>
              <a:ln w="28575">
                <a:solidFill>
                  <a:schemeClr val="bg2"/>
                </a:solidFill>
                <a:miter lim="800000"/>
                <a:headEnd/>
                <a:tailEnd/>
              </a:ln>
            </p:spPr>
            <p:txBody>
              <a:bodyPr wrap="none" anchor="ctr"/>
              <a:lstStyle/>
              <a:p>
                <a:endParaRPr lang="zh-TW" altLang="en-US"/>
              </a:p>
            </p:txBody>
          </p:sp>
          <p:sp>
            <p:nvSpPr>
              <p:cNvPr id="19619" name="Oval 90"/>
              <p:cNvSpPr>
                <a:spLocks noChangeArrowheads="1"/>
              </p:cNvSpPr>
              <p:nvPr/>
            </p:nvSpPr>
            <p:spPr bwMode="auto">
              <a:xfrm>
                <a:off x="3120" y="1431"/>
                <a:ext cx="94" cy="93"/>
              </a:xfrm>
              <a:prstGeom prst="ellipse">
                <a:avLst/>
              </a:prstGeom>
              <a:noFill/>
              <a:ln w="38100">
                <a:solidFill>
                  <a:schemeClr val="bg2"/>
                </a:solidFill>
                <a:round/>
                <a:headEnd/>
                <a:tailEnd/>
              </a:ln>
            </p:spPr>
            <p:txBody>
              <a:bodyPr wrap="none" anchor="ctr"/>
              <a:lstStyle/>
              <a:p>
                <a:endParaRPr lang="zh-TW" altLang="en-US"/>
              </a:p>
            </p:txBody>
          </p:sp>
          <p:sp>
            <p:nvSpPr>
              <p:cNvPr id="19620" name="Line 91"/>
              <p:cNvSpPr>
                <a:spLocks noChangeShapeType="1"/>
              </p:cNvSpPr>
              <p:nvPr/>
            </p:nvSpPr>
            <p:spPr bwMode="auto">
              <a:xfrm>
                <a:off x="566" y="2477"/>
                <a:ext cx="0" cy="499"/>
              </a:xfrm>
              <a:prstGeom prst="line">
                <a:avLst/>
              </a:prstGeom>
              <a:noFill/>
              <a:ln w="9525">
                <a:solidFill>
                  <a:schemeClr val="tx1"/>
                </a:solidFill>
                <a:round/>
                <a:headEnd/>
                <a:tailEnd/>
              </a:ln>
            </p:spPr>
            <p:txBody>
              <a:bodyPr/>
              <a:lstStyle/>
              <a:p>
                <a:endParaRPr lang="zh-TW" altLang="en-US"/>
              </a:p>
            </p:txBody>
          </p:sp>
          <p:sp>
            <p:nvSpPr>
              <p:cNvPr id="19621" name="Line 92"/>
              <p:cNvSpPr>
                <a:spLocks noChangeShapeType="1"/>
              </p:cNvSpPr>
              <p:nvPr/>
            </p:nvSpPr>
            <p:spPr bwMode="auto">
              <a:xfrm>
                <a:off x="566" y="2976"/>
                <a:ext cx="5126" cy="0"/>
              </a:xfrm>
              <a:prstGeom prst="line">
                <a:avLst/>
              </a:prstGeom>
              <a:noFill/>
              <a:ln w="9525">
                <a:solidFill>
                  <a:schemeClr val="tx1"/>
                </a:solidFill>
                <a:round/>
                <a:headEnd/>
                <a:tailEnd/>
              </a:ln>
            </p:spPr>
            <p:txBody>
              <a:bodyPr/>
              <a:lstStyle/>
              <a:p>
                <a:endParaRPr lang="zh-TW" altLang="en-US"/>
              </a:p>
            </p:txBody>
          </p:sp>
          <p:sp>
            <p:nvSpPr>
              <p:cNvPr id="19622" name="Line 93"/>
              <p:cNvSpPr>
                <a:spLocks noChangeShapeType="1"/>
              </p:cNvSpPr>
              <p:nvPr/>
            </p:nvSpPr>
            <p:spPr bwMode="auto">
              <a:xfrm>
                <a:off x="566" y="2930"/>
                <a:ext cx="1225" cy="1"/>
              </a:xfrm>
              <a:prstGeom prst="line">
                <a:avLst/>
              </a:prstGeom>
              <a:noFill/>
              <a:ln w="28575">
                <a:solidFill>
                  <a:schemeClr val="tx1"/>
                </a:solidFill>
                <a:round/>
                <a:headEnd/>
                <a:tailEnd/>
              </a:ln>
            </p:spPr>
            <p:txBody>
              <a:bodyPr/>
              <a:lstStyle/>
              <a:p>
                <a:endParaRPr lang="zh-TW" altLang="en-US"/>
              </a:p>
            </p:txBody>
          </p:sp>
          <p:sp>
            <p:nvSpPr>
              <p:cNvPr id="19623" name="Rectangle 94"/>
              <p:cNvSpPr>
                <a:spLocks noChangeArrowheads="1"/>
              </p:cNvSpPr>
              <p:nvPr/>
            </p:nvSpPr>
            <p:spPr bwMode="auto">
              <a:xfrm>
                <a:off x="566" y="3118"/>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24" name="Rectangle 95"/>
              <p:cNvSpPr>
                <a:spLocks noChangeArrowheads="1"/>
              </p:cNvSpPr>
              <p:nvPr/>
            </p:nvSpPr>
            <p:spPr bwMode="auto">
              <a:xfrm>
                <a:off x="716" y="3199"/>
                <a:ext cx="139" cy="215"/>
              </a:xfrm>
              <a:prstGeom prst="rect">
                <a:avLst/>
              </a:prstGeom>
              <a:noFill/>
              <a:ln w="28575">
                <a:solidFill>
                  <a:schemeClr val="bg2"/>
                </a:solidFill>
                <a:miter lim="800000"/>
                <a:headEnd/>
                <a:tailEnd/>
              </a:ln>
            </p:spPr>
            <p:txBody>
              <a:bodyPr wrap="none" anchor="ctr"/>
              <a:lstStyle/>
              <a:p>
                <a:endParaRPr lang="zh-TW" altLang="en-US"/>
              </a:p>
            </p:txBody>
          </p:sp>
          <p:sp>
            <p:nvSpPr>
              <p:cNvPr id="19625" name="Oval 96"/>
              <p:cNvSpPr>
                <a:spLocks noChangeArrowheads="1"/>
              </p:cNvSpPr>
              <p:nvPr/>
            </p:nvSpPr>
            <p:spPr bwMode="auto">
              <a:xfrm>
                <a:off x="788" y="3299"/>
                <a:ext cx="44" cy="44"/>
              </a:xfrm>
              <a:prstGeom prst="ellipse">
                <a:avLst/>
              </a:prstGeom>
              <a:noFill/>
              <a:ln w="38100">
                <a:solidFill>
                  <a:schemeClr val="bg2"/>
                </a:solidFill>
                <a:round/>
                <a:headEnd/>
                <a:tailEnd/>
              </a:ln>
            </p:spPr>
            <p:txBody>
              <a:bodyPr wrap="none" anchor="ctr"/>
              <a:lstStyle/>
              <a:p>
                <a:endParaRPr lang="zh-TW" altLang="en-US"/>
              </a:p>
            </p:txBody>
          </p:sp>
          <p:sp>
            <p:nvSpPr>
              <p:cNvPr id="19626" name="Line 97"/>
              <p:cNvSpPr>
                <a:spLocks noChangeShapeType="1"/>
              </p:cNvSpPr>
              <p:nvPr/>
            </p:nvSpPr>
            <p:spPr bwMode="auto">
              <a:xfrm>
                <a:off x="1791" y="2523"/>
                <a:ext cx="0" cy="410"/>
              </a:xfrm>
              <a:prstGeom prst="line">
                <a:avLst/>
              </a:prstGeom>
              <a:noFill/>
              <a:ln w="28575">
                <a:solidFill>
                  <a:srgbClr val="FF0000"/>
                </a:solidFill>
                <a:round/>
                <a:headEnd/>
                <a:tailEnd/>
              </a:ln>
            </p:spPr>
            <p:txBody>
              <a:bodyPr/>
              <a:lstStyle/>
              <a:p>
                <a:endParaRPr lang="zh-TW" altLang="en-US"/>
              </a:p>
            </p:txBody>
          </p:sp>
          <p:sp>
            <p:nvSpPr>
              <p:cNvPr id="19627" name="Line 98"/>
              <p:cNvSpPr>
                <a:spLocks noChangeShapeType="1"/>
              </p:cNvSpPr>
              <p:nvPr/>
            </p:nvSpPr>
            <p:spPr bwMode="auto">
              <a:xfrm flipV="1">
                <a:off x="1788" y="2523"/>
                <a:ext cx="2181" cy="6"/>
              </a:xfrm>
              <a:prstGeom prst="line">
                <a:avLst/>
              </a:prstGeom>
              <a:noFill/>
              <a:ln w="28575">
                <a:solidFill>
                  <a:srgbClr val="FF0000"/>
                </a:solidFill>
                <a:round/>
                <a:headEnd/>
                <a:tailEnd/>
              </a:ln>
            </p:spPr>
            <p:txBody>
              <a:bodyPr/>
              <a:lstStyle/>
              <a:p>
                <a:endParaRPr lang="zh-TW" altLang="en-US"/>
              </a:p>
            </p:txBody>
          </p:sp>
          <p:sp>
            <p:nvSpPr>
              <p:cNvPr id="19628" name="Rectangle 99"/>
              <p:cNvSpPr>
                <a:spLocks noChangeArrowheads="1"/>
              </p:cNvSpPr>
              <p:nvPr/>
            </p:nvSpPr>
            <p:spPr bwMode="auto">
              <a:xfrm>
                <a:off x="2154" y="1001"/>
                <a:ext cx="1497" cy="1180"/>
              </a:xfrm>
              <a:prstGeom prst="rect">
                <a:avLst/>
              </a:prstGeom>
              <a:noFill/>
              <a:ln w="38100">
                <a:solidFill>
                  <a:srgbClr val="FF0000"/>
                </a:solidFill>
                <a:miter lim="800000"/>
                <a:headEnd/>
                <a:tailEnd/>
              </a:ln>
            </p:spPr>
            <p:txBody>
              <a:bodyPr wrap="none" anchor="ctr"/>
              <a:lstStyle/>
              <a:p>
                <a:endParaRPr lang="zh-TW" altLang="en-US"/>
              </a:p>
            </p:txBody>
          </p:sp>
          <p:sp>
            <p:nvSpPr>
              <p:cNvPr id="19629" name="Rectangle 100"/>
              <p:cNvSpPr>
                <a:spLocks noChangeArrowheads="1"/>
              </p:cNvSpPr>
              <p:nvPr/>
            </p:nvSpPr>
            <p:spPr bwMode="auto">
              <a:xfrm>
                <a:off x="1013" y="3120"/>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30" name="Rectangle 101"/>
              <p:cNvSpPr>
                <a:spLocks noChangeArrowheads="1"/>
              </p:cNvSpPr>
              <p:nvPr/>
            </p:nvSpPr>
            <p:spPr bwMode="auto">
              <a:xfrm>
                <a:off x="1163" y="3201"/>
                <a:ext cx="139" cy="215"/>
              </a:xfrm>
              <a:prstGeom prst="rect">
                <a:avLst/>
              </a:prstGeom>
              <a:noFill/>
              <a:ln w="28575">
                <a:solidFill>
                  <a:schemeClr val="bg2"/>
                </a:solidFill>
                <a:miter lim="800000"/>
                <a:headEnd/>
                <a:tailEnd/>
              </a:ln>
            </p:spPr>
            <p:txBody>
              <a:bodyPr wrap="none" anchor="ctr"/>
              <a:lstStyle/>
              <a:p>
                <a:endParaRPr lang="zh-TW" altLang="en-US"/>
              </a:p>
            </p:txBody>
          </p:sp>
          <p:sp>
            <p:nvSpPr>
              <p:cNvPr id="19631" name="Oval 102"/>
              <p:cNvSpPr>
                <a:spLocks noChangeArrowheads="1"/>
              </p:cNvSpPr>
              <p:nvPr/>
            </p:nvSpPr>
            <p:spPr bwMode="auto">
              <a:xfrm>
                <a:off x="1235" y="3301"/>
                <a:ext cx="44" cy="44"/>
              </a:xfrm>
              <a:prstGeom prst="ellipse">
                <a:avLst/>
              </a:prstGeom>
              <a:noFill/>
              <a:ln w="38100">
                <a:solidFill>
                  <a:schemeClr val="bg2"/>
                </a:solidFill>
                <a:round/>
                <a:headEnd/>
                <a:tailEnd/>
              </a:ln>
            </p:spPr>
            <p:txBody>
              <a:bodyPr wrap="none" anchor="ctr"/>
              <a:lstStyle/>
              <a:p>
                <a:endParaRPr lang="zh-TW" altLang="en-US"/>
              </a:p>
            </p:txBody>
          </p:sp>
          <p:sp>
            <p:nvSpPr>
              <p:cNvPr id="19632" name="Rectangle 103"/>
              <p:cNvSpPr>
                <a:spLocks noChangeArrowheads="1"/>
              </p:cNvSpPr>
              <p:nvPr/>
            </p:nvSpPr>
            <p:spPr bwMode="auto">
              <a:xfrm>
                <a:off x="1458" y="3120"/>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33" name="Rectangle 104"/>
              <p:cNvSpPr>
                <a:spLocks noChangeArrowheads="1"/>
              </p:cNvSpPr>
              <p:nvPr/>
            </p:nvSpPr>
            <p:spPr bwMode="auto">
              <a:xfrm>
                <a:off x="1608" y="3193"/>
                <a:ext cx="139" cy="215"/>
              </a:xfrm>
              <a:prstGeom prst="rect">
                <a:avLst/>
              </a:prstGeom>
              <a:noFill/>
              <a:ln w="28575">
                <a:solidFill>
                  <a:schemeClr val="bg2"/>
                </a:solidFill>
                <a:miter lim="800000"/>
                <a:headEnd/>
                <a:tailEnd/>
              </a:ln>
            </p:spPr>
            <p:txBody>
              <a:bodyPr wrap="none" anchor="ctr"/>
              <a:lstStyle/>
              <a:p>
                <a:endParaRPr lang="zh-TW" altLang="en-US"/>
              </a:p>
            </p:txBody>
          </p:sp>
          <p:sp>
            <p:nvSpPr>
              <p:cNvPr id="19634" name="Oval 105"/>
              <p:cNvSpPr>
                <a:spLocks noChangeArrowheads="1"/>
              </p:cNvSpPr>
              <p:nvPr/>
            </p:nvSpPr>
            <p:spPr bwMode="auto">
              <a:xfrm>
                <a:off x="1680" y="3293"/>
                <a:ext cx="44" cy="44"/>
              </a:xfrm>
              <a:prstGeom prst="ellipse">
                <a:avLst/>
              </a:prstGeom>
              <a:noFill/>
              <a:ln w="38100">
                <a:solidFill>
                  <a:schemeClr val="bg2"/>
                </a:solidFill>
                <a:round/>
                <a:headEnd/>
                <a:tailEnd/>
              </a:ln>
            </p:spPr>
            <p:txBody>
              <a:bodyPr wrap="none" anchor="ctr"/>
              <a:lstStyle/>
              <a:p>
                <a:endParaRPr lang="zh-TW" altLang="en-US"/>
              </a:p>
            </p:txBody>
          </p:sp>
          <p:sp>
            <p:nvSpPr>
              <p:cNvPr id="19635" name="Rectangle 106"/>
              <p:cNvSpPr>
                <a:spLocks noChangeArrowheads="1"/>
              </p:cNvSpPr>
              <p:nvPr/>
            </p:nvSpPr>
            <p:spPr bwMode="auto">
              <a:xfrm>
                <a:off x="1928" y="3110"/>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36" name="Rectangle 107"/>
              <p:cNvSpPr>
                <a:spLocks noChangeArrowheads="1"/>
              </p:cNvSpPr>
              <p:nvPr/>
            </p:nvSpPr>
            <p:spPr bwMode="auto">
              <a:xfrm>
                <a:off x="2078" y="3191"/>
                <a:ext cx="139" cy="215"/>
              </a:xfrm>
              <a:prstGeom prst="rect">
                <a:avLst/>
              </a:prstGeom>
              <a:noFill/>
              <a:ln w="28575">
                <a:solidFill>
                  <a:schemeClr val="bg2"/>
                </a:solidFill>
                <a:miter lim="800000"/>
                <a:headEnd/>
                <a:tailEnd/>
              </a:ln>
            </p:spPr>
            <p:txBody>
              <a:bodyPr wrap="none" anchor="ctr"/>
              <a:lstStyle/>
              <a:p>
                <a:endParaRPr lang="zh-TW" altLang="en-US"/>
              </a:p>
            </p:txBody>
          </p:sp>
          <p:sp>
            <p:nvSpPr>
              <p:cNvPr id="19637" name="Oval 108"/>
              <p:cNvSpPr>
                <a:spLocks noChangeArrowheads="1"/>
              </p:cNvSpPr>
              <p:nvPr/>
            </p:nvSpPr>
            <p:spPr bwMode="auto">
              <a:xfrm>
                <a:off x="2150" y="3291"/>
                <a:ext cx="44" cy="44"/>
              </a:xfrm>
              <a:prstGeom prst="ellipse">
                <a:avLst/>
              </a:prstGeom>
              <a:noFill/>
              <a:ln w="38100">
                <a:solidFill>
                  <a:schemeClr val="bg2"/>
                </a:solidFill>
                <a:round/>
                <a:headEnd/>
                <a:tailEnd/>
              </a:ln>
            </p:spPr>
            <p:txBody>
              <a:bodyPr wrap="none" anchor="ctr"/>
              <a:lstStyle/>
              <a:p>
                <a:endParaRPr lang="zh-TW" altLang="en-US"/>
              </a:p>
            </p:txBody>
          </p:sp>
          <p:sp>
            <p:nvSpPr>
              <p:cNvPr id="19638" name="Rectangle 109"/>
              <p:cNvSpPr>
                <a:spLocks noChangeArrowheads="1"/>
              </p:cNvSpPr>
              <p:nvPr/>
            </p:nvSpPr>
            <p:spPr bwMode="auto">
              <a:xfrm>
                <a:off x="2064" y="3112"/>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39" name="Line 110"/>
              <p:cNvSpPr>
                <a:spLocks noChangeShapeType="1"/>
              </p:cNvSpPr>
              <p:nvPr/>
            </p:nvSpPr>
            <p:spPr bwMode="auto">
              <a:xfrm flipV="1">
                <a:off x="574" y="2205"/>
                <a:ext cx="5080" cy="0"/>
              </a:xfrm>
              <a:prstGeom prst="line">
                <a:avLst/>
              </a:prstGeom>
              <a:noFill/>
              <a:ln w="38100">
                <a:solidFill>
                  <a:schemeClr val="bg2"/>
                </a:solidFill>
                <a:round/>
                <a:headEnd/>
                <a:tailEnd/>
              </a:ln>
            </p:spPr>
            <p:txBody>
              <a:bodyPr/>
              <a:lstStyle/>
              <a:p>
                <a:endParaRPr lang="zh-TW" altLang="en-US"/>
              </a:p>
            </p:txBody>
          </p:sp>
          <p:sp>
            <p:nvSpPr>
              <p:cNvPr id="19640" name="Rectangle 111"/>
              <p:cNvSpPr>
                <a:spLocks noChangeArrowheads="1"/>
              </p:cNvSpPr>
              <p:nvPr/>
            </p:nvSpPr>
            <p:spPr bwMode="auto">
              <a:xfrm>
                <a:off x="2448" y="798"/>
                <a:ext cx="893" cy="1407"/>
              </a:xfrm>
              <a:prstGeom prst="rect">
                <a:avLst/>
              </a:prstGeom>
              <a:noFill/>
              <a:ln w="28575">
                <a:solidFill>
                  <a:schemeClr val="bg2"/>
                </a:solidFill>
                <a:miter lim="800000"/>
                <a:headEnd/>
                <a:tailEnd/>
              </a:ln>
            </p:spPr>
            <p:txBody>
              <a:bodyPr wrap="none" anchor="ctr"/>
              <a:lstStyle/>
              <a:p>
                <a:endParaRPr lang="zh-TW" altLang="en-US"/>
              </a:p>
            </p:txBody>
          </p:sp>
          <p:sp>
            <p:nvSpPr>
              <p:cNvPr id="19641" name="Rectangle 112"/>
              <p:cNvSpPr>
                <a:spLocks noChangeArrowheads="1"/>
              </p:cNvSpPr>
              <p:nvPr/>
            </p:nvSpPr>
            <p:spPr bwMode="auto">
              <a:xfrm>
                <a:off x="2497" y="844"/>
                <a:ext cx="792" cy="1356"/>
              </a:xfrm>
              <a:prstGeom prst="rect">
                <a:avLst/>
              </a:prstGeom>
              <a:noFill/>
              <a:ln w="28575">
                <a:solidFill>
                  <a:schemeClr val="bg2"/>
                </a:solidFill>
                <a:miter lim="800000"/>
                <a:headEnd/>
                <a:tailEnd/>
              </a:ln>
            </p:spPr>
            <p:txBody>
              <a:bodyPr wrap="none" anchor="ctr"/>
              <a:lstStyle/>
              <a:p>
                <a:endParaRPr lang="zh-TW" altLang="en-US"/>
              </a:p>
            </p:txBody>
          </p:sp>
          <p:sp>
            <p:nvSpPr>
              <p:cNvPr id="19642" name="Oval 113"/>
              <p:cNvSpPr>
                <a:spLocks noChangeArrowheads="1"/>
              </p:cNvSpPr>
              <p:nvPr/>
            </p:nvSpPr>
            <p:spPr bwMode="auto">
              <a:xfrm>
                <a:off x="3128" y="1431"/>
                <a:ext cx="94" cy="93"/>
              </a:xfrm>
              <a:prstGeom prst="ellipse">
                <a:avLst/>
              </a:prstGeom>
              <a:noFill/>
              <a:ln w="38100">
                <a:solidFill>
                  <a:schemeClr val="bg2"/>
                </a:solidFill>
                <a:round/>
                <a:headEnd/>
                <a:tailEnd/>
              </a:ln>
            </p:spPr>
            <p:txBody>
              <a:bodyPr wrap="none" anchor="ctr"/>
              <a:lstStyle/>
              <a:p>
                <a:endParaRPr lang="zh-TW" altLang="en-US"/>
              </a:p>
            </p:txBody>
          </p:sp>
          <p:sp>
            <p:nvSpPr>
              <p:cNvPr id="19643" name="Line 114"/>
              <p:cNvSpPr>
                <a:spLocks noChangeShapeType="1"/>
              </p:cNvSpPr>
              <p:nvPr/>
            </p:nvSpPr>
            <p:spPr bwMode="auto">
              <a:xfrm>
                <a:off x="574" y="2477"/>
                <a:ext cx="0" cy="499"/>
              </a:xfrm>
              <a:prstGeom prst="line">
                <a:avLst/>
              </a:prstGeom>
              <a:noFill/>
              <a:ln w="9525">
                <a:solidFill>
                  <a:schemeClr val="tx1"/>
                </a:solidFill>
                <a:round/>
                <a:headEnd/>
                <a:tailEnd/>
              </a:ln>
            </p:spPr>
            <p:txBody>
              <a:bodyPr/>
              <a:lstStyle/>
              <a:p>
                <a:endParaRPr lang="zh-TW" altLang="en-US"/>
              </a:p>
            </p:txBody>
          </p:sp>
          <p:sp>
            <p:nvSpPr>
              <p:cNvPr id="19644" name="Line 115"/>
              <p:cNvSpPr>
                <a:spLocks noChangeShapeType="1"/>
              </p:cNvSpPr>
              <p:nvPr/>
            </p:nvSpPr>
            <p:spPr bwMode="auto">
              <a:xfrm>
                <a:off x="574" y="2976"/>
                <a:ext cx="5126" cy="0"/>
              </a:xfrm>
              <a:prstGeom prst="line">
                <a:avLst/>
              </a:prstGeom>
              <a:noFill/>
              <a:ln w="9525">
                <a:solidFill>
                  <a:schemeClr val="tx1"/>
                </a:solidFill>
                <a:round/>
                <a:headEnd/>
                <a:tailEnd/>
              </a:ln>
            </p:spPr>
            <p:txBody>
              <a:bodyPr/>
              <a:lstStyle/>
              <a:p>
                <a:endParaRPr lang="zh-TW" altLang="en-US"/>
              </a:p>
            </p:txBody>
          </p:sp>
          <p:sp>
            <p:nvSpPr>
              <p:cNvPr id="19645" name="Text Box 116"/>
              <p:cNvSpPr txBox="1">
                <a:spLocks noChangeArrowheads="1"/>
              </p:cNvSpPr>
              <p:nvPr/>
            </p:nvSpPr>
            <p:spPr bwMode="auto">
              <a:xfrm rot="5400000">
                <a:off x="176" y="2602"/>
                <a:ext cx="608" cy="173"/>
              </a:xfrm>
              <a:prstGeom prst="rect">
                <a:avLst/>
              </a:prstGeom>
              <a:noFill/>
              <a:ln w="9525">
                <a:noFill/>
                <a:miter lim="800000"/>
                <a:headEnd/>
                <a:tailEnd/>
              </a:ln>
            </p:spPr>
            <p:txBody>
              <a:bodyPr wrap="none">
                <a:spAutoFit/>
              </a:bodyPr>
              <a:lstStyle/>
              <a:p>
                <a:r>
                  <a:rPr lang="en-US" altLang="zh-TW" sz="1200" b="1"/>
                  <a:t>Bandwidth</a:t>
                </a:r>
              </a:p>
            </p:txBody>
          </p:sp>
          <p:sp>
            <p:nvSpPr>
              <p:cNvPr id="19646" name="Line 117"/>
              <p:cNvSpPr>
                <a:spLocks noChangeShapeType="1"/>
              </p:cNvSpPr>
              <p:nvPr/>
            </p:nvSpPr>
            <p:spPr bwMode="auto">
              <a:xfrm>
                <a:off x="574" y="2930"/>
                <a:ext cx="454" cy="0"/>
              </a:xfrm>
              <a:prstGeom prst="line">
                <a:avLst/>
              </a:prstGeom>
              <a:noFill/>
              <a:ln w="28575">
                <a:solidFill>
                  <a:schemeClr val="tx1"/>
                </a:solidFill>
                <a:round/>
                <a:headEnd/>
                <a:tailEnd/>
              </a:ln>
            </p:spPr>
            <p:txBody>
              <a:bodyPr/>
              <a:lstStyle/>
              <a:p>
                <a:endParaRPr lang="zh-TW" altLang="en-US"/>
              </a:p>
            </p:txBody>
          </p:sp>
          <p:sp>
            <p:nvSpPr>
              <p:cNvPr id="19647" name="Rectangle 118"/>
              <p:cNvSpPr>
                <a:spLocks noChangeArrowheads="1"/>
              </p:cNvSpPr>
              <p:nvPr/>
            </p:nvSpPr>
            <p:spPr bwMode="auto">
              <a:xfrm>
                <a:off x="567" y="3113"/>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48" name="Rectangle 119"/>
              <p:cNvSpPr>
                <a:spLocks noChangeArrowheads="1"/>
              </p:cNvSpPr>
              <p:nvPr/>
            </p:nvSpPr>
            <p:spPr bwMode="auto">
              <a:xfrm>
                <a:off x="724" y="3199"/>
                <a:ext cx="139" cy="215"/>
              </a:xfrm>
              <a:prstGeom prst="rect">
                <a:avLst/>
              </a:prstGeom>
              <a:noFill/>
              <a:ln w="28575">
                <a:solidFill>
                  <a:schemeClr val="bg2"/>
                </a:solidFill>
                <a:miter lim="800000"/>
                <a:headEnd/>
                <a:tailEnd/>
              </a:ln>
            </p:spPr>
            <p:txBody>
              <a:bodyPr wrap="none" anchor="ctr"/>
              <a:lstStyle/>
              <a:p>
                <a:endParaRPr lang="zh-TW" altLang="en-US"/>
              </a:p>
            </p:txBody>
          </p:sp>
          <p:sp>
            <p:nvSpPr>
              <p:cNvPr id="19649" name="Oval 120"/>
              <p:cNvSpPr>
                <a:spLocks noChangeArrowheads="1"/>
              </p:cNvSpPr>
              <p:nvPr/>
            </p:nvSpPr>
            <p:spPr bwMode="auto">
              <a:xfrm>
                <a:off x="796" y="3299"/>
                <a:ext cx="44" cy="44"/>
              </a:xfrm>
              <a:prstGeom prst="ellipse">
                <a:avLst/>
              </a:prstGeom>
              <a:noFill/>
              <a:ln w="38100">
                <a:solidFill>
                  <a:schemeClr val="bg2"/>
                </a:solidFill>
                <a:round/>
                <a:headEnd/>
                <a:tailEnd/>
              </a:ln>
            </p:spPr>
            <p:txBody>
              <a:bodyPr wrap="none" anchor="ctr"/>
              <a:lstStyle/>
              <a:p>
                <a:endParaRPr lang="zh-TW" altLang="en-US"/>
              </a:p>
            </p:txBody>
          </p:sp>
          <p:sp>
            <p:nvSpPr>
              <p:cNvPr id="19650" name="Text Box 121"/>
              <p:cNvSpPr txBox="1">
                <a:spLocks noChangeArrowheads="1"/>
              </p:cNvSpPr>
              <p:nvPr/>
            </p:nvSpPr>
            <p:spPr bwMode="auto">
              <a:xfrm rot="5400000">
                <a:off x="270" y="3232"/>
                <a:ext cx="403" cy="173"/>
              </a:xfrm>
              <a:prstGeom prst="rect">
                <a:avLst/>
              </a:prstGeom>
              <a:noFill/>
              <a:ln w="9525">
                <a:noFill/>
                <a:miter lim="800000"/>
                <a:headEnd/>
                <a:tailEnd/>
              </a:ln>
            </p:spPr>
            <p:txBody>
              <a:bodyPr wrap="none">
                <a:spAutoFit/>
              </a:bodyPr>
              <a:lstStyle/>
              <a:p>
                <a:r>
                  <a:rPr lang="en-US" altLang="zh-TW" sz="1200" b="1"/>
                  <a:t>Frame</a:t>
                </a:r>
              </a:p>
            </p:txBody>
          </p:sp>
          <p:sp>
            <p:nvSpPr>
              <p:cNvPr id="19651" name="Text Box 122"/>
              <p:cNvSpPr txBox="1">
                <a:spLocks noChangeArrowheads="1"/>
              </p:cNvSpPr>
              <p:nvPr/>
            </p:nvSpPr>
            <p:spPr bwMode="auto">
              <a:xfrm rot="5400000">
                <a:off x="304" y="2380"/>
                <a:ext cx="231" cy="58"/>
              </a:xfrm>
              <a:prstGeom prst="rect">
                <a:avLst/>
              </a:prstGeom>
              <a:noFill/>
              <a:ln w="9525">
                <a:noFill/>
                <a:miter lim="800000"/>
                <a:headEnd/>
                <a:tailEnd/>
              </a:ln>
            </p:spPr>
            <p:txBody>
              <a:bodyPr rot="10800000" vert="eaVert" wrap="none">
                <a:spAutoFit/>
              </a:bodyPr>
              <a:lstStyle/>
              <a:p>
                <a:endParaRPr lang="zh-TW" altLang="zh-TW" sz="1200" b="1"/>
              </a:p>
            </p:txBody>
          </p:sp>
          <p:sp>
            <p:nvSpPr>
              <p:cNvPr id="19652" name="Text Box 123"/>
              <p:cNvSpPr txBox="1">
                <a:spLocks noChangeArrowheads="1"/>
              </p:cNvSpPr>
              <p:nvPr/>
            </p:nvSpPr>
            <p:spPr bwMode="auto">
              <a:xfrm rot="5400000">
                <a:off x="270" y="3232"/>
                <a:ext cx="403" cy="173"/>
              </a:xfrm>
              <a:prstGeom prst="rect">
                <a:avLst/>
              </a:prstGeom>
              <a:noFill/>
              <a:ln w="9525">
                <a:noFill/>
                <a:miter lim="800000"/>
                <a:headEnd/>
                <a:tailEnd/>
              </a:ln>
            </p:spPr>
            <p:txBody>
              <a:bodyPr wrap="none">
                <a:spAutoFit/>
              </a:bodyPr>
              <a:lstStyle/>
              <a:p>
                <a:r>
                  <a:rPr lang="en-US" altLang="zh-TW" sz="1200" b="1"/>
                  <a:t>Frame</a:t>
                </a:r>
              </a:p>
            </p:txBody>
          </p:sp>
          <p:sp>
            <p:nvSpPr>
              <p:cNvPr id="19653" name="Line 124"/>
              <p:cNvSpPr>
                <a:spLocks noChangeShapeType="1"/>
              </p:cNvSpPr>
              <p:nvPr/>
            </p:nvSpPr>
            <p:spPr bwMode="auto">
              <a:xfrm>
                <a:off x="2148" y="2523"/>
                <a:ext cx="0" cy="410"/>
              </a:xfrm>
              <a:prstGeom prst="line">
                <a:avLst/>
              </a:prstGeom>
              <a:noFill/>
              <a:ln w="28575">
                <a:solidFill>
                  <a:schemeClr val="tx1"/>
                </a:solidFill>
                <a:prstDash val="sysDot"/>
                <a:round/>
                <a:headEnd/>
                <a:tailEnd/>
              </a:ln>
            </p:spPr>
            <p:txBody>
              <a:bodyPr/>
              <a:lstStyle/>
              <a:p>
                <a:endParaRPr lang="zh-TW" altLang="en-US"/>
              </a:p>
            </p:txBody>
          </p:sp>
          <p:sp>
            <p:nvSpPr>
              <p:cNvPr id="19654" name="Line 125"/>
              <p:cNvSpPr>
                <a:spLocks noChangeShapeType="1"/>
              </p:cNvSpPr>
              <p:nvPr/>
            </p:nvSpPr>
            <p:spPr bwMode="auto">
              <a:xfrm>
                <a:off x="3963" y="2523"/>
                <a:ext cx="0" cy="410"/>
              </a:xfrm>
              <a:prstGeom prst="line">
                <a:avLst/>
              </a:prstGeom>
              <a:noFill/>
              <a:ln w="28575">
                <a:solidFill>
                  <a:srgbClr val="FF0000"/>
                </a:solidFill>
                <a:round/>
                <a:headEnd/>
                <a:tailEnd/>
              </a:ln>
            </p:spPr>
            <p:txBody>
              <a:bodyPr/>
              <a:lstStyle/>
              <a:p>
                <a:endParaRPr lang="zh-TW" altLang="en-US"/>
              </a:p>
            </p:txBody>
          </p:sp>
          <p:sp>
            <p:nvSpPr>
              <p:cNvPr id="19655" name="Line 126"/>
              <p:cNvSpPr>
                <a:spLocks noChangeShapeType="1"/>
              </p:cNvSpPr>
              <p:nvPr/>
            </p:nvSpPr>
            <p:spPr bwMode="auto">
              <a:xfrm>
                <a:off x="3651" y="2523"/>
                <a:ext cx="0" cy="410"/>
              </a:xfrm>
              <a:prstGeom prst="line">
                <a:avLst/>
              </a:prstGeom>
              <a:noFill/>
              <a:ln w="28575">
                <a:solidFill>
                  <a:schemeClr val="tx1"/>
                </a:solidFill>
                <a:prstDash val="sysDot"/>
                <a:round/>
                <a:headEnd/>
                <a:tailEnd/>
              </a:ln>
            </p:spPr>
            <p:txBody>
              <a:bodyPr/>
              <a:lstStyle/>
              <a:p>
                <a:endParaRPr lang="zh-TW" altLang="en-US"/>
              </a:p>
            </p:txBody>
          </p:sp>
          <p:pic>
            <p:nvPicPr>
              <p:cNvPr id="19656" name="Picture 127" descr="MAN-4"/>
              <p:cNvPicPr>
                <a:picLocks noChangeAspect="1" noChangeArrowheads="1"/>
              </p:cNvPicPr>
              <p:nvPr/>
            </p:nvPicPr>
            <p:blipFill>
              <a:blip r:embed="rId4" cstate="print"/>
              <a:srcRect/>
              <a:stretch>
                <a:fillRect/>
              </a:stretch>
            </p:blipFill>
            <p:spPr bwMode="auto">
              <a:xfrm>
                <a:off x="3424" y="1108"/>
                <a:ext cx="1043" cy="1279"/>
              </a:xfrm>
              <a:prstGeom prst="rect">
                <a:avLst/>
              </a:prstGeom>
              <a:noFill/>
              <a:ln w="9525">
                <a:noFill/>
                <a:miter lim="800000"/>
                <a:headEnd/>
                <a:tailEnd/>
              </a:ln>
            </p:spPr>
          </p:pic>
          <p:sp>
            <p:nvSpPr>
              <p:cNvPr id="19657" name="Rectangle 128"/>
              <p:cNvSpPr>
                <a:spLocks noChangeArrowheads="1"/>
              </p:cNvSpPr>
              <p:nvPr/>
            </p:nvSpPr>
            <p:spPr bwMode="auto">
              <a:xfrm>
                <a:off x="2200" y="3113"/>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58" name="Rectangle 129"/>
              <p:cNvSpPr>
                <a:spLocks noChangeArrowheads="1"/>
              </p:cNvSpPr>
              <p:nvPr/>
            </p:nvSpPr>
            <p:spPr bwMode="auto">
              <a:xfrm>
                <a:off x="2336" y="3113"/>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59" name="Rectangle 130"/>
              <p:cNvSpPr>
                <a:spLocks noChangeArrowheads="1"/>
              </p:cNvSpPr>
              <p:nvPr/>
            </p:nvSpPr>
            <p:spPr bwMode="auto">
              <a:xfrm>
                <a:off x="2472" y="3113"/>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60" name="Rectangle 131"/>
              <p:cNvSpPr>
                <a:spLocks noChangeArrowheads="1"/>
              </p:cNvSpPr>
              <p:nvPr/>
            </p:nvSpPr>
            <p:spPr bwMode="auto">
              <a:xfrm>
                <a:off x="2608" y="3113"/>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61" name="Rectangle 132"/>
              <p:cNvSpPr>
                <a:spLocks noChangeArrowheads="1"/>
              </p:cNvSpPr>
              <p:nvPr/>
            </p:nvSpPr>
            <p:spPr bwMode="auto">
              <a:xfrm>
                <a:off x="2744" y="3113"/>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62" name="Rectangle 133"/>
              <p:cNvSpPr>
                <a:spLocks noChangeArrowheads="1"/>
              </p:cNvSpPr>
              <p:nvPr/>
            </p:nvSpPr>
            <p:spPr bwMode="auto">
              <a:xfrm>
                <a:off x="2880" y="3113"/>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63" name="Rectangle 134"/>
              <p:cNvSpPr>
                <a:spLocks noChangeArrowheads="1"/>
              </p:cNvSpPr>
              <p:nvPr/>
            </p:nvSpPr>
            <p:spPr bwMode="auto">
              <a:xfrm>
                <a:off x="3016" y="3113"/>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64" name="Rectangle 135"/>
              <p:cNvSpPr>
                <a:spLocks noChangeArrowheads="1"/>
              </p:cNvSpPr>
              <p:nvPr/>
            </p:nvSpPr>
            <p:spPr bwMode="auto">
              <a:xfrm>
                <a:off x="3152" y="3113"/>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65" name="Rectangle 136"/>
              <p:cNvSpPr>
                <a:spLocks noChangeArrowheads="1"/>
              </p:cNvSpPr>
              <p:nvPr/>
            </p:nvSpPr>
            <p:spPr bwMode="auto">
              <a:xfrm>
                <a:off x="3288" y="3113"/>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66" name="Rectangle 137"/>
              <p:cNvSpPr>
                <a:spLocks noChangeArrowheads="1"/>
              </p:cNvSpPr>
              <p:nvPr/>
            </p:nvSpPr>
            <p:spPr bwMode="auto">
              <a:xfrm>
                <a:off x="3424" y="3113"/>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67" name="Rectangle 138"/>
              <p:cNvSpPr>
                <a:spLocks noChangeArrowheads="1"/>
              </p:cNvSpPr>
              <p:nvPr/>
            </p:nvSpPr>
            <p:spPr bwMode="auto">
              <a:xfrm>
                <a:off x="3560" y="3113"/>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68" name="Rectangle 139"/>
              <p:cNvSpPr>
                <a:spLocks noChangeArrowheads="1"/>
              </p:cNvSpPr>
              <p:nvPr/>
            </p:nvSpPr>
            <p:spPr bwMode="auto">
              <a:xfrm>
                <a:off x="3707" y="3194"/>
                <a:ext cx="139" cy="215"/>
              </a:xfrm>
              <a:prstGeom prst="rect">
                <a:avLst/>
              </a:prstGeom>
              <a:noFill/>
              <a:ln w="28575">
                <a:solidFill>
                  <a:schemeClr val="bg2"/>
                </a:solidFill>
                <a:miter lim="800000"/>
                <a:headEnd/>
                <a:tailEnd/>
              </a:ln>
            </p:spPr>
            <p:txBody>
              <a:bodyPr wrap="none" anchor="ctr"/>
              <a:lstStyle/>
              <a:p>
                <a:endParaRPr lang="zh-TW" altLang="en-US"/>
              </a:p>
            </p:txBody>
          </p:sp>
          <p:sp>
            <p:nvSpPr>
              <p:cNvPr id="19669" name="Oval 140"/>
              <p:cNvSpPr>
                <a:spLocks noChangeArrowheads="1"/>
              </p:cNvSpPr>
              <p:nvPr/>
            </p:nvSpPr>
            <p:spPr bwMode="auto">
              <a:xfrm>
                <a:off x="3779" y="3294"/>
                <a:ext cx="44" cy="44"/>
              </a:xfrm>
              <a:prstGeom prst="ellipse">
                <a:avLst/>
              </a:prstGeom>
              <a:noFill/>
              <a:ln w="38100">
                <a:solidFill>
                  <a:schemeClr val="bg2"/>
                </a:solidFill>
                <a:round/>
                <a:headEnd/>
                <a:tailEnd/>
              </a:ln>
            </p:spPr>
            <p:txBody>
              <a:bodyPr wrap="none" anchor="ctr"/>
              <a:lstStyle/>
              <a:p>
                <a:endParaRPr lang="zh-TW" altLang="en-US"/>
              </a:p>
            </p:txBody>
          </p:sp>
          <p:sp>
            <p:nvSpPr>
              <p:cNvPr id="19670" name="Rectangle 141"/>
              <p:cNvSpPr>
                <a:spLocks noChangeArrowheads="1"/>
              </p:cNvSpPr>
              <p:nvPr/>
            </p:nvSpPr>
            <p:spPr bwMode="auto">
              <a:xfrm>
                <a:off x="3693" y="3113"/>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71" name="Rectangle 142"/>
              <p:cNvSpPr>
                <a:spLocks noChangeArrowheads="1"/>
              </p:cNvSpPr>
              <p:nvPr/>
            </p:nvSpPr>
            <p:spPr bwMode="auto">
              <a:xfrm>
                <a:off x="3843" y="3194"/>
                <a:ext cx="139" cy="215"/>
              </a:xfrm>
              <a:prstGeom prst="rect">
                <a:avLst/>
              </a:prstGeom>
              <a:noFill/>
              <a:ln w="28575">
                <a:solidFill>
                  <a:schemeClr val="bg2"/>
                </a:solidFill>
                <a:miter lim="800000"/>
                <a:headEnd/>
                <a:tailEnd/>
              </a:ln>
            </p:spPr>
            <p:txBody>
              <a:bodyPr wrap="none" anchor="ctr"/>
              <a:lstStyle/>
              <a:p>
                <a:endParaRPr lang="zh-TW" altLang="en-US"/>
              </a:p>
            </p:txBody>
          </p:sp>
          <p:sp>
            <p:nvSpPr>
              <p:cNvPr id="19672" name="Oval 143"/>
              <p:cNvSpPr>
                <a:spLocks noChangeArrowheads="1"/>
              </p:cNvSpPr>
              <p:nvPr/>
            </p:nvSpPr>
            <p:spPr bwMode="auto">
              <a:xfrm>
                <a:off x="3915" y="3294"/>
                <a:ext cx="44" cy="44"/>
              </a:xfrm>
              <a:prstGeom prst="ellipse">
                <a:avLst/>
              </a:prstGeom>
              <a:noFill/>
              <a:ln w="38100">
                <a:solidFill>
                  <a:schemeClr val="bg2"/>
                </a:solidFill>
                <a:round/>
                <a:headEnd/>
                <a:tailEnd/>
              </a:ln>
            </p:spPr>
            <p:txBody>
              <a:bodyPr wrap="none" anchor="ctr"/>
              <a:lstStyle/>
              <a:p>
                <a:endParaRPr lang="zh-TW" altLang="en-US"/>
              </a:p>
            </p:txBody>
          </p:sp>
          <p:sp>
            <p:nvSpPr>
              <p:cNvPr id="19673" name="Rectangle 144"/>
              <p:cNvSpPr>
                <a:spLocks noChangeArrowheads="1"/>
              </p:cNvSpPr>
              <p:nvPr/>
            </p:nvSpPr>
            <p:spPr bwMode="auto">
              <a:xfrm>
                <a:off x="3829" y="3249"/>
                <a:ext cx="181" cy="181"/>
              </a:xfrm>
              <a:prstGeom prst="rect">
                <a:avLst/>
              </a:prstGeom>
              <a:noFill/>
              <a:ln w="28575">
                <a:solidFill>
                  <a:srgbClr val="FF0000"/>
                </a:solidFill>
                <a:miter lim="800000"/>
                <a:headEnd/>
                <a:tailEnd/>
              </a:ln>
            </p:spPr>
            <p:txBody>
              <a:bodyPr wrap="none" anchor="ctr"/>
              <a:lstStyle/>
              <a:p>
                <a:endParaRPr lang="zh-TW" altLang="en-US"/>
              </a:p>
            </p:txBody>
          </p:sp>
          <p:pic>
            <p:nvPicPr>
              <p:cNvPr id="19674" name="Picture 145" descr="MAN-4"/>
              <p:cNvPicPr>
                <a:picLocks noChangeAspect="1" noChangeArrowheads="1"/>
              </p:cNvPicPr>
              <p:nvPr/>
            </p:nvPicPr>
            <p:blipFill>
              <a:blip r:embed="rId5" cstate="print"/>
              <a:srcRect/>
              <a:stretch>
                <a:fillRect/>
              </a:stretch>
            </p:blipFill>
            <p:spPr bwMode="auto">
              <a:xfrm>
                <a:off x="3920" y="3248"/>
                <a:ext cx="185" cy="227"/>
              </a:xfrm>
              <a:prstGeom prst="rect">
                <a:avLst/>
              </a:prstGeom>
              <a:noFill/>
              <a:ln w="9525">
                <a:noFill/>
                <a:miter lim="800000"/>
                <a:headEnd/>
                <a:tailEnd/>
              </a:ln>
            </p:spPr>
          </p:pic>
        </p:grpSp>
      </p:grpSp>
      <p:grpSp>
        <p:nvGrpSpPr>
          <p:cNvPr id="4" name="Group 146"/>
          <p:cNvGrpSpPr>
            <a:grpSpLocks/>
          </p:cNvGrpSpPr>
          <p:nvPr/>
        </p:nvGrpSpPr>
        <p:grpSpPr bwMode="auto">
          <a:xfrm>
            <a:off x="201613" y="1052513"/>
            <a:ext cx="8496300" cy="4968875"/>
            <a:chOff x="204" y="527"/>
            <a:chExt cx="5352" cy="3130"/>
          </a:xfrm>
        </p:grpSpPr>
        <p:sp>
          <p:nvSpPr>
            <p:cNvPr id="19560" name="Rectangle 147"/>
            <p:cNvSpPr>
              <a:spLocks noChangeArrowheads="1"/>
            </p:cNvSpPr>
            <p:nvPr/>
          </p:nvSpPr>
          <p:spPr bwMode="auto">
            <a:xfrm>
              <a:off x="204" y="527"/>
              <a:ext cx="5352" cy="3130"/>
            </a:xfrm>
            <a:prstGeom prst="rect">
              <a:avLst/>
            </a:prstGeom>
            <a:solidFill>
              <a:schemeClr val="bg1"/>
            </a:solidFill>
            <a:ln w="9525">
              <a:noFill/>
              <a:miter lim="800000"/>
              <a:headEnd/>
              <a:tailEnd/>
            </a:ln>
          </p:spPr>
          <p:txBody>
            <a:bodyPr wrap="none" anchor="ctr"/>
            <a:lstStyle/>
            <a:p>
              <a:pPr algn="ctr"/>
              <a:endParaRPr lang="zh-TW" altLang="zh-TW">
                <a:solidFill>
                  <a:schemeClr val="bg1"/>
                </a:solidFill>
              </a:endParaRPr>
            </a:p>
          </p:txBody>
        </p:sp>
        <p:grpSp>
          <p:nvGrpSpPr>
            <p:cNvPr id="5" name="Group 148"/>
            <p:cNvGrpSpPr>
              <a:grpSpLocks/>
            </p:cNvGrpSpPr>
            <p:nvPr/>
          </p:nvGrpSpPr>
          <p:grpSpPr bwMode="auto">
            <a:xfrm>
              <a:off x="204" y="572"/>
              <a:ext cx="5315" cy="2948"/>
              <a:chOff x="385" y="572"/>
              <a:chExt cx="5315" cy="2948"/>
            </a:xfrm>
          </p:grpSpPr>
          <p:sp>
            <p:nvSpPr>
              <p:cNvPr id="19562" name="Text Box 149"/>
              <p:cNvSpPr txBox="1">
                <a:spLocks noChangeArrowheads="1"/>
              </p:cNvSpPr>
              <p:nvPr/>
            </p:nvSpPr>
            <p:spPr bwMode="auto">
              <a:xfrm>
                <a:off x="2698" y="1524"/>
                <a:ext cx="404" cy="231"/>
              </a:xfrm>
              <a:prstGeom prst="rect">
                <a:avLst/>
              </a:prstGeom>
              <a:noFill/>
              <a:ln w="9525">
                <a:noFill/>
                <a:miter lim="800000"/>
                <a:headEnd/>
                <a:tailEnd/>
              </a:ln>
            </p:spPr>
            <p:txBody>
              <a:bodyPr wrap="none">
                <a:spAutoFit/>
              </a:bodyPr>
              <a:lstStyle/>
              <a:p>
                <a:r>
                  <a:rPr lang="en-US" altLang="zh-TW" sz="1800" b="1">
                    <a:latin typeface="Gill Sans MT" pitchFamily="34" charset="0"/>
                  </a:rPr>
                  <a:t>Low</a:t>
                </a:r>
              </a:p>
            </p:txBody>
          </p:sp>
          <p:sp>
            <p:nvSpPr>
              <p:cNvPr id="19563" name="Text Box 150"/>
              <p:cNvSpPr txBox="1">
                <a:spLocks noChangeArrowheads="1"/>
              </p:cNvSpPr>
              <p:nvPr/>
            </p:nvSpPr>
            <p:spPr bwMode="auto">
              <a:xfrm>
                <a:off x="1032" y="1524"/>
                <a:ext cx="435" cy="231"/>
              </a:xfrm>
              <a:prstGeom prst="rect">
                <a:avLst/>
              </a:prstGeom>
              <a:noFill/>
              <a:ln w="9525">
                <a:noFill/>
                <a:miter lim="800000"/>
                <a:headEnd/>
                <a:tailEnd/>
              </a:ln>
            </p:spPr>
            <p:txBody>
              <a:bodyPr wrap="none">
                <a:spAutoFit/>
              </a:bodyPr>
              <a:lstStyle/>
              <a:p>
                <a:r>
                  <a:rPr lang="en-US" altLang="zh-TW" sz="1800" b="1">
                    <a:solidFill>
                      <a:srgbClr val="FF3300"/>
                    </a:solidFill>
                    <a:latin typeface="Gill Sans MT" pitchFamily="34" charset="0"/>
                  </a:rPr>
                  <a:t>High</a:t>
                </a:r>
              </a:p>
            </p:txBody>
          </p:sp>
          <p:sp>
            <p:nvSpPr>
              <p:cNvPr id="19564" name="Rectangle 151"/>
              <p:cNvSpPr>
                <a:spLocks noChangeArrowheads="1"/>
              </p:cNvSpPr>
              <p:nvPr/>
            </p:nvSpPr>
            <p:spPr bwMode="auto">
              <a:xfrm>
                <a:off x="559" y="572"/>
                <a:ext cx="5080" cy="1769"/>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65" name="Line 152"/>
              <p:cNvSpPr>
                <a:spLocks noChangeShapeType="1"/>
              </p:cNvSpPr>
              <p:nvPr/>
            </p:nvSpPr>
            <p:spPr bwMode="auto">
              <a:xfrm flipV="1">
                <a:off x="566" y="2205"/>
                <a:ext cx="5080" cy="0"/>
              </a:xfrm>
              <a:prstGeom prst="line">
                <a:avLst/>
              </a:prstGeom>
              <a:noFill/>
              <a:ln w="38100">
                <a:solidFill>
                  <a:schemeClr val="bg2"/>
                </a:solidFill>
                <a:round/>
                <a:headEnd/>
                <a:tailEnd/>
              </a:ln>
            </p:spPr>
            <p:txBody>
              <a:bodyPr/>
              <a:lstStyle/>
              <a:p>
                <a:endParaRPr lang="zh-TW" altLang="en-US"/>
              </a:p>
            </p:txBody>
          </p:sp>
          <p:sp>
            <p:nvSpPr>
              <p:cNvPr id="19566" name="Rectangle 153"/>
              <p:cNvSpPr>
                <a:spLocks noChangeArrowheads="1"/>
              </p:cNvSpPr>
              <p:nvPr/>
            </p:nvSpPr>
            <p:spPr bwMode="auto">
              <a:xfrm>
                <a:off x="2440" y="798"/>
                <a:ext cx="893" cy="1407"/>
              </a:xfrm>
              <a:prstGeom prst="rect">
                <a:avLst/>
              </a:prstGeom>
              <a:noFill/>
              <a:ln w="28575">
                <a:solidFill>
                  <a:schemeClr val="bg2"/>
                </a:solidFill>
                <a:miter lim="800000"/>
                <a:headEnd/>
                <a:tailEnd/>
              </a:ln>
            </p:spPr>
            <p:txBody>
              <a:bodyPr wrap="none" anchor="ctr"/>
              <a:lstStyle/>
              <a:p>
                <a:endParaRPr lang="zh-TW" altLang="en-US"/>
              </a:p>
            </p:txBody>
          </p:sp>
          <p:sp>
            <p:nvSpPr>
              <p:cNvPr id="19567" name="Rectangle 154"/>
              <p:cNvSpPr>
                <a:spLocks noChangeArrowheads="1"/>
              </p:cNvSpPr>
              <p:nvPr/>
            </p:nvSpPr>
            <p:spPr bwMode="auto">
              <a:xfrm>
                <a:off x="2489" y="844"/>
                <a:ext cx="792" cy="1356"/>
              </a:xfrm>
              <a:prstGeom prst="rect">
                <a:avLst/>
              </a:prstGeom>
              <a:noFill/>
              <a:ln w="28575">
                <a:solidFill>
                  <a:schemeClr val="bg2"/>
                </a:solidFill>
                <a:miter lim="800000"/>
                <a:headEnd/>
                <a:tailEnd/>
              </a:ln>
            </p:spPr>
            <p:txBody>
              <a:bodyPr wrap="none" anchor="ctr"/>
              <a:lstStyle/>
              <a:p>
                <a:endParaRPr lang="zh-TW" altLang="en-US"/>
              </a:p>
            </p:txBody>
          </p:sp>
          <p:sp>
            <p:nvSpPr>
              <p:cNvPr id="19568" name="Oval 155"/>
              <p:cNvSpPr>
                <a:spLocks noChangeArrowheads="1"/>
              </p:cNvSpPr>
              <p:nvPr/>
            </p:nvSpPr>
            <p:spPr bwMode="auto">
              <a:xfrm>
                <a:off x="3120" y="1431"/>
                <a:ext cx="94" cy="93"/>
              </a:xfrm>
              <a:prstGeom prst="ellipse">
                <a:avLst/>
              </a:prstGeom>
              <a:noFill/>
              <a:ln w="38100">
                <a:solidFill>
                  <a:schemeClr val="bg2"/>
                </a:solidFill>
                <a:round/>
                <a:headEnd/>
                <a:tailEnd/>
              </a:ln>
            </p:spPr>
            <p:txBody>
              <a:bodyPr wrap="none" anchor="ctr"/>
              <a:lstStyle/>
              <a:p>
                <a:endParaRPr lang="zh-TW" altLang="en-US"/>
              </a:p>
            </p:txBody>
          </p:sp>
          <p:sp>
            <p:nvSpPr>
              <p:cNvPr id="19569" name="Line 156"/>
              <p:cNvSpPr>
                <a:spLocks noChangeShapeType="1"/>
              </p:cNvSpPr>
              <p:nvPr/>
            </p:nvSpPr>
            <p:spPr bwMode="auto">
              <a:xfrm>
                <a:off x="566" y="2477"/>
                <a:ext cx="0" cy="499"/>
              </a:xfrm>
              <a:prstGeom prst="line">
                <a:avLst/>
              </a:prstGeom>
              <a:noFill/>
              <a:ln w="9525">
                <a:solidFill>
                  <a:schemeClr val="tx1"/>
                </a:solidFill>
                <a:round/>
                <a:headEnd/>
                <a:tailEnd/>
              </a:ln>
            </p:spPr>
            <p:txBody>
              <a:bodyPr/>
              <a:lstStyle/>
              <a:p>
                <a:endParaRPr lang="zh-TW" altLang="en-US"/>
              </a:p>
            </p:txBody>
          </p:sp>
          <p:sp>
            <p:nvSpPr>
              <p:cNvPr id="19570" name="Line 157"/>
              <p:cNvSpPr>
                <a:spLocks noChangeShapeType="1"/>
              </p:cNvSpPr>
              <p:nvPr/>
            </p:nvSpPr>
            <p:spPr bwMode="auto">
              <a:xfrm>
                <a:off x="566" y="2976"/>
                <a:ext cx="5126" cy="0"/>
              </a:xfrm>
              <a:prstGeom prst="line">
                <a:avLst/>
              </a:prstGeom>
              <a:noFill/>
              <a:ln w="9525">
                <a:solidFill>
                  <a:schemeClr val="tx1"/>
                </a:solidFill>
                <a:round/>
                <a:headEnd/>
                <a:tailEnd/>
              </a:ln>
            </p:spPr>
            <p:txBody>
              <a:bodyPr/>
              <a:lstStyle/>
              <a:p>
                <a:endParaRPr lang="zh-TW" altLang="en-US"/>
              </a:p>
            </p:txBody>
          </p:sp>
          <p:sp>
            <p:nvSpPr>
              <p:cNvPr id="19571" name="Line 158"/>
              <p:cNvSpPr>
                <a:spLocks noChangeShapeType="1"/>
              </p:cNvSpPr>
              <p:nvPr/>
            </p:nvSpPr>
            <p:spPr bwMode="auto">
              <a:xfrm>
                <a:off x="566" y="2930"/>
                <a:ext cx="1225" cy="1"/>
              </a:xfrm>
              <a:prstGeom prst="line">
                <a:avLst/>
              </a:prstGeom>
              <a:noFill/>
              <a:ln w="28575">
                <a:solidFill>
                  <a:schemeClr val="tx1"/>
                </a:solidFill>
                <a:round/>
                <a:headEnd/>
                <a:tailEnd/>
              </a:ln>
            </p:spPr>
            <p:txBody>
              <a:bodyPr/>
              <a:lstStyle/>
              <a:p>
                <a:endParaRPr lang="zh-TW" altLang="en-US"/>
              </a:p>
            </p:txBody>
          </p:sp>
          <p:sp>
            <p:nvSpPr>
              <p:cNvPr id="19572" name="Rectangle 159"/>
              <p:cNvSpPr>
                <a:spLocks noChangeArrowheads="1"/>
              </p:cNvSpPr>
              <p:nvPr/>
            </p:nvSpPr>
            <p:spPr bwMode="auto">
              <a:xfrm>
                <a:off x="566" y="3118"/>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73" name="Rectangle 160"/>
              <p:cNvSpPr>
                <a:spLocks noChangeArrowheads="1"/>
              </p:cNvSpPr>
              <p:nvPr/>
            </p:nvSpPr>
            <p:spPr bwMode="auto">
              <a:xfrm>
                <a:off x="716" y="3199"/>
                <a:ext cx="139" cy="215"/>
              </a:xfrm>
              <a:prstGeom prst="rect">
                <a:avLst/>
              </a:prstGeom>
              <a:noFill/>
              <a:ln w="28575">
                <a:solidFill>
                  <a:schemeClr val="bg2"/>
                </a:solidFill>
                <a:miter lim="800000"/>
                <a:headEnd/>
                <a:tailEnd/>
              </a:ln>
            </p:spPr>
            <p:txBody>
              <a:bodyPr wrap="none" anchor="ctr"/>
              <a:lstStyle/>
              <a:p>
                <a:endParaRPr lang="zh-TW" altLang="en-US"/>
              </a:p>
            </p:txBody>
          </p:sp>
          <p:sp>
            <p:nvSpPr>
              <p:cNvPr id="19574" name="Oval 161"/>
              <p:cNvSpPr>
                <a:spLocks noChangeArrowheads="1"/>
              </p:cNvSpPr>
              <p:nvPr/>
            </p:nvSpPr>
            <p:spPr bwMode="auto">
              <a:xfrm>
                <a:off x="788" y="3299"/>
                <a:ext cx="44" cy="44"/>
              </a:xfrm>
              <a:prstGeom prst="ellipse">
                <a:avLst/>
              </a:prstGeom>
              <a:noFill/>
              <a:ln w="38100">
                <a:solidFill>
                  <a:schemeClr val="bg2"/>
                </a:solidFill>
                <a:round/>
                <a:headEnd/>
                <a:tailEnd/>
              </a:ln>
            </p:spPr>
            <p:txBody>
              <a:bodyPr wrap="none" anchor="ctr"/>
              <a:lstStyle/>
              <a:p>
                <a:endParaRPr lang="zh-TW" altLang="en-US"/>
              </a:p>
            </p:txBody>
          </p:sp>
          <p:sp>
            <p:nvSpPr>
              <p:cNvPr id="19575" name="Line 162"/>
              <p:cNvSpPr>
                <a:spLocks noChangeShapeType="1"/>
              </p:cNvSpPr>
              <p:nvPr/>
            </p:nvSpPr>
            <p:spPr bwMode="auto">
              <a:xfrm>
                <a:off x="1791" y="2523"/>
                <a:ext cx="0" cy="410"/>
              </a:xfrm>
              <a:prstGeom prst="line">
                <a:avLst/>
              </a:prstGeom>
              <a:noFill/>
              <a:ln w="28575">
                <a:solidFill>
                  <a:srgbClr val="FF0000"/>
                </a:solidFill>
                <a:round/>
                <a:headEnd/>
                <a:tailEnd/>
              </a:ln>
            </p:spPr>
            <p:txBody>
              <a:bodyPr/>
              <a:lstStyle/>
              <a:p>
                <a:endParaRPr lang="zh-TW" altLang="en-US"/>
              </a:p>
            </p:txBody>
          </p:sp>
          <p:sp>
            <p:nvSpPr>
              <p:cNvPr id="19576" name="Line 163"/>
              <p:cNvSpPr>
                <a:spLocks noChangeShapeType="1"/>
              </p:cNvSpPr>
              <p:nvPr/>
            </p:nvSpPr>
            <p:spPr bwMode="auto">
              <a:xfrm flipV="1">
                <a:off x="1788" y="2523"/>
                <a:ext cx="774" cy="6"/>
              </a:xfrm>
              <a:prstGeom prst="line">
                <a:avLst/>
              </a:prstGeom>
              <a:noFill/>
              <a:ln w="28575">
                <a:solidFill>
                  <a:srgbClr val="FF0000"/>
                </a:solidFill>
                <a:round/>
                <a:headEnd/>
                <a:tailEnd/>
              </a:ln>
            </p:spPr>
            <p:txBody>
              <a:bodyPr/>
              <a:lstStyle/>
              <a:p>
                <a:endParaRPr lang="zh-TW" altLang="en-US"/>
              </a:p>
            </p:txBody>
          </p:sp>
          <p:sp>
            <p:nvSpPr>
              <p:cNvPr id="19577" name="Rectangle 164"/>
              <p:cNvSpPr>
                <a:spLocks noChangeArrowheads="1"/>
              </p:cNvSpPr>
              <p:nvPr/>
            </p:nvSpPr>
            <p:spPr bwMode="auto">
              <a:xfrm>
                <a:off x="2154" y="1001"/>
                <a:ext cx="1497" cy="1180"/>
              </a:xfrm>
              <a:prstGeom prst="rect">
                <a:avLst/>
              </a:prstGeom>
              <a:noFill/>
              <a:ln w="38100">
                <a:solidFill>
                  <a:srgbClr val="FF0000"/>
                </a:solidFill>
                <a:miter lim="800000"/>
                <a:headEnd/>
                <a:tailEnd/>
              </a:ln>
            </p:spPr>
            <p:txBody>
              <a:bodyPr wrap="none" anchor="ctr"/>
              <a:lstStyle/>
              <a:p>
                <a:endParaRPr lang="zh-TW" altLang="en-US"/>
              </a:p>
            </p:txBody>
          </p:sp>
          <p:sp>
            <p:nvSpPr>
              <p:cNvPr id="19578" name="Rectangle 165"/>
              <p:cNvSpPr>
                <a:spLocks noChangeArrowheads="1"/>
              </p:cNvSpPr>
              <p:nvPr/>
            </p:nvSpPr>
            <p:spPr bwMode="auto">
              <a:xfrm>
                <a:off x="1013" y="3120"/>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79" name="Rectangle 166"/>
              <p:cNvSpPr>
                <a:spLocks noChangeArrowheads="1"/>
              </p:cNvSpPr>
              <p:nvPr/>
            </p:nvSpPr>
            <p:spPr bwMode="auto">
              <a:xfrm>
                <a:off x="1163" y="3201"/>
                <a:ext cx="139" cy="215"/>
              </a:xfrm>
              <a:prstGeom prst="rect">
                <a:avLst/>
              </a:prstGeom>
              <a:noFill/>
              <a:ln w="28575">
                <a:solidFill>
                  <a:schemeClr val="bg2"/>
                </a:solidFill>
                <a:miter lim="800000"/>
                <a:headEnd/>
                <a:tailEnd/>
              </a:ln>
            </p:spPr>
            <p:txBody>
              <a:bodyPr wrap="none" anchor="ctr"/>
              <a:lstStyle/>
              <a:p>
                <a:endParaRPr lang="zh-TW" altLang="en-US"/>
              </a:p>
            </p:txBody>
          </p:sp>
          <p:sp>
            <p:nvSpPr>
              <p:cNvPr id="19580" name="Oval 167"/>
              <p:cNvSpPr>
                <a:spLocks noChangeArrowheads="1"/>
              </p:cNvSpPr>
              <p:nvPr/>
            </p:nvSpPr>
            <p:spPr bwMode="auto">
              <a:xfrm>
                <a:off x="1235" y="3301"/>
                <a:ext cx="44" cy="44"/>
              </a:xfrm>
              <a:prstGeom prst="ellipse">
                <a:avLst/>
              </a:prstGeom>
              <a:noFill/>
              <a:ln w="38100">
                <a:solidFill>
                  <a:schemeClr val="bg2"/>
                </a:solidFill>
                <a:round/>
                <a:headEnd/>
                <a:tailEnd/>
              </a:ln>
            </p:spPr>
            <p:txBody>
              <a:bodyPr wrap="none" anchor="ctr"/>
              <a:lstStyle/>
              <a:p>
                <a:endParaRPr lang="zh-TW" altLang="en-US"/>
              </a:p>
            </p:txBody>
          </p:sp>
          <p:sp>
            <p:nvSpPr>
              <p:cNvPr id="19581" name="Rectangle 168"/>
              <p:cNvSpPr>
                <a:spLocks noChangeArrowheads="1"/>
              </p:cNvSpPr>
              <p:nvPr/>
            </p:nvSpPr>
            <p:spPr bwMode="auto">
              <a:xfrm>
                <a:off x="1458" y="3120"/>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82" name="Rectangle 169"/>
              <p:cNvSpPr>
                <a:spLocks noChangeArrowheads="1"/>
              </p:cNvSpPr>
              <p:nvPr/>
            </p:nvSpPr>
            <p:spPr bwMode="auto">
              <a:xfrm>
                <a:off x="1608" y="3193"/>
                <a:ext cx="139" cy="215"/>
              </a:xfrm>
              <a:prstGeom prst="rect">
                <a:avLst/>
              </a:prstGeom>
              <a:noFill/>
              <a:ln w="28575">
                <a:solidFill>
                  <a:schemeClr val="bg2"/>
                </a:solidFill>
                <a:miter lim="800000"/>
                <a:headEnd/>
                <a:tailEnd/>
              </a:ln>
            </p:spPr>
            <p:txBody>
              <a:bodyPr wrap="none" anchor="ctr"/>
              <a:lstStyle/>
              <a:p>
                <a:endParaRPr lang="zh-TW" altLang="en-US"/>
              </a:p>
            </p:txBody>
          </p:sp>
          <p:sp>
            <p:nvSpPr>
              <p:cNvPr id="19583" name="Oval 170"/>
              <p:cNvSpPr>
                <a:spLocks noChangeArrowheads="1"/>
              </p:cNvSpPr>
              <p:nvPr/>
            </p:nvSpPr>
            <p:spPr bwMode="auto">
              <a:xfrm>
                <a:off x="1680" y="3293"/>
                <a:ext cx="44" cy="44"/>
              </a:xfrm>
              <a:prstGeom prst="ellipse">
                <a:avLst/>
              </a:prstGeom>
              <a:noFill/>
              <a:ln w="38100">
                <a:solidFill>
                  <a:schemeClr val="bg2"/>
                </a:solidFill>
                <a:round/>
                <a:headEnd/>
                <a:tailEnd/>
              </a:ln>
            </p:spPr>
            <p:txBody>
              <a:bodyPr wrap="none" anchor="ctr"/>
              <a:lstStyle/>
              <a:p>
                <a:endParaRPr lang="zh-TW" altLang="en-US"/>
              </a:p>
            </p:txBody>
          </p:sp>
          <p:sp>
            <p:nvSpPr>
              <p:cNvPr id="19584" name="Rectangle 171"/>
              <p:cNvSpPr>
                <a:spLocks noChangeArrowheads="1"/>
              </p:cNvSpPr>
              <p:nvPr/>
            </p:nvSpPr>
            <p:spPr bwMode="auto">
              <a:xfrm>
                <a:off x="1928" y="3110"/>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85" name="Rectangle 172"/>
              <p:cNvSpPr>
                <a:spLocks noChangeArrowheads="1"/>
              </p:cNvSpPr>
              <p:nvPr/>
            </p:nvSpPr>
            <p:spPr bwMode="auto">
              <a:xfrm>
                <a:off x="2078" y="3191"/>
                <a:ext cx="139" cy="215"/>
              </a:xfrm>
              <a:prstGeom prst="rect">
                <a:avLst/>
              </a:prstGeom>
              <a:noFill/>
              <a:ln w="28575">
                <a:solidFill>
                  <a:schemeClr val="bg2"/>
                </a:solidFill>
                <a:miter lim="800000"/>
                <a:headEnd/>
                <a:tailEnd/>
              </a:ln>
            </p:spPr>
            <p:txBody>
              <a:bodyPr wrap="none" anchor="ctr"/>
              <a:lstStyle/>
              <a:p>
                <a:endParaRPr lang="zh-TW" altLang="en-US"/>
              </a:p>
            </p:txBody>
          </p:sp>
          <p:sp>
            <p:nvSpPr>
              <p:cNvPr id="19586" name="Oval 173"/>
              <p:cNvSpPr>
                <a:spLocks noChangeArrowheads="1"/>
              </p:cNvSpPr>
              <p:nvPr/>
            </p:nvSpPr>
            <p:spPr bwMode="auto">
              <a:xfrm>
                <a:off x="2150" y="3291"/>
                <a:ext cx="44" cy="44"/>
              </a:xfrm>
              <a:prstGeom prst="ellipse">
                <a:avLst/>
              </a:prstGeom>
              <a:noFill/>
              <a:ln w="38100">
                <a:solidFill>
                  <a:schemeClr val="bg2"/>
                </a:solidFill>
                <a:round/>
                <a:headEnd/>
                <a:tailEnd/>
              </a:ln>
            </p:spPr>
            <p:txBody>
              <a:bodyPr wrap="none" anchor="ctr"/>
              <a:lstStyle/>
              <a:p>
                <a:endParaRPr lang="zh-TW" altLang="en-US"/>
              </a:p>
            </p:txBody>
          </p:sp>
          <p:sp>
            <p:nvSpPr>
              <p:cNvPr id="19587" name="Rectangle 174"/>
              <p:cNvSpPr>
                <a:spLocks noChangeArrowheads="1"/>
              </p:cNvSpPr>
              <p:nvPr/>
            </p:nvSpPr>
            <p:spPr bwMode="auto">
              <a:xfrm>
                <a:off x="2064" y="3112"/>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88" name="Rectangle 175"/>
              <p:cNvSpPr>
                <a:spLocks noChangeArrowheads="1"/>
              </p:cNvSpPr>
              <p:nvPr/>
            </p:nvSpPr>
            <p:spPr bwMode="auto">
              <a:xfrm>
                <a:off x="2214" y="3193"/>
                <a:ext cx="139" cy="215"/>
              </a:xfrm>
              <a:prstGeom prst="rect">
                <a:avLst/>
              </a:prstGeom>
              <a:noFill/>
              <a:ln w="28575">
                <a:solidFill>
                  <a:schemeClr val="bg2"/>
                </a:solidFill>
                <a:miter lim="800000"/>
                <a:headEnd/>
                <a:tailEnd/>
              </a:ln>
            </p:spPr>
            <p:txBody>
              <a:bodyPr wrap="none" anchor="ctr"/>
              <a:lstStyle/>
              <a:p>
                <a:endParaRPr lang="zh-TW" altLang="en-US"/>
              </a:p>
            </p:txBody>
          </p:sp>
          <p:sp>
            <p:nvSpPr>
              <p:cNvPr id="19589" name="Oval 176"/>
              <p:cNvSpPr>
                <a:spLocks noChangeArrowheads="1"/>
              </p:cNvSpPr>
              <p:nvPr/>
            </p:nvSpPr>
            <p:spPr bwMode="auto">
              <a:xfrm>
                <a:off x="2286" y="3293"/>
                <a:ext cx="44" cy="44"/>
              </a:xfrm>
              <a:prstGeom prst="ellipse">
                <a:avLst/>
              </a:prstGeom>
              <a:noFill/>
              <a:ln w="38100">
                <a:solidFill>
                  <a:schemeClr val="bg2"/>
                </a:solidFill>
                <a:round/>
                <a:headEnd/>
                <a:tailEnd/>
              </a:ln>
            </p:spPr>
            <p:txBody>
              <a:bodyPr wrap="none" anchor="ctr"/>
              <a:lstStyle/>
              <a:p>
                <a:endParaRPr lang="zh-TW" altLang="en-US"/>
              </a:p>
            </p:txBody>
          </p:sp>
          <p:sp>
            <p:nvSpPr>
              <p:cNvPr id="19590" name="Rectangle 177"/>
              <p:cNvSpPr>
                <a:spLocks noChangeArrowheads="1"/>
              </p:cNvSpPr>
              <p:nvPr/>
            </p:nvSpPr>
            <p:spPr bwMode="auto">
              <a:xfrm>
                <a:off x="2200" y="3112"/>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91" name="Rectangle 178"/>
              <p:cNvSpPr>
                <a:spLocks noChangeArrowheads="1"/>
              </p:cNvSpPr>
              <p:nvPr/>
            </p:nvSpPr>
            <p:spPr bwMode="auto">
              <a:xfrm>
                <a:off x="2350" y="3193"/>
                <a:ext cx="139" cy="215"/>
              </a:xfrm>
              <a:prstGeom prst="rect">
                <a:avLst/>
              </a:prstGeom>
              <a:noFill/>
              <a:ln w="28575">
                <a:solidFill>
                  <a:schemeClr val="bg2"/>
                </a:solidFill>
                <a:miter lim="800000"/>
                <a:headEnd/>
                <a:tailEnd/>
              </a:ln>
            </p:spPr>
            <p:txBody>
              <a:bodyPr wrap="none" anchor="ctr"/>
              <a:lstStyle/>
              <a:p>
                <a:endParaRPr lang="zh-TW" altLang="en-US"/>
              </a:p>
            </p:txBody>
          </p:sp>
          <p:sp>
            <p:nvSpPr>
              <p:cNvPr id="19592" name="Oval 179"/>
              <p:cNvSpPr>
                <a:spLocks noChangeArrowheads="1"/>
              </p:cNvSpPr>
              <p:nvPr/>
            </p:nvSpPr>
            <p:spPr bwMode="auto">
              <a:xfrm>
                <a:off x="2422" y="3293"/>
                <a:ext cx="44" cy="44"/>
              </a:xfrm>
              <a:prstGeom prst="ellipse">
                <a:avLst/>
              </a:prstGeom>
              <a:noFill/>
              <a:ln w="38100">
                <a:solidFill>
                  <a:schemeClr val="bg2"/>
                </a:solidFill>
                <a:round/>
                <a:headEnd/>
                <a:tailEnd/>
              </a:ln>
            </p:spPr>
            <p:txBody>
              <a:bodyPr wrap="none" anchor="ctr"/>
              <a:lstStyle/>
              <a:p>
                <a:endParaRPr lang="zh-TW" altLang="en-US"/>
              </a:p>
            </p:txBody>
          </p:sp>
          <p:sp>
            <p:nvSpPr>
              <p:cNvPr id="19593" name="Rectangle 180"/>
              <p:cNvSpPr>
                <a:spLocks noChangeArrowheads="1"/>
              </p:cNvSpPr>
              <p:nvPr/>
            </p:nvSpPr>
            <p:spPr bwMode="auto">
              <a:xfrm>
                <a:off x="2336" y="3248"/>
                <a:ext cx="181" cy="181"/>
              </a:xfrm>
              <a:prstGeom prst="rect">
                <a:avLst/>
              </a:prstGeom>
              <a:noFill/>
              <a:ln w="28575">
                <a:solidFill>
                  <a:srgbClr val="FF0000"/>
                </a:solidFill>
                <a:miter lim="800000"/>
                <a:headEnd/>
                <a:tailEnd/>
              </a:ln>
            </p:spPr>
            <p:txBody>
              <a:bodyPr wrap="none" anchor="ctr"/>
              <a:lstStyle/>
              <a:p>
                <a:endParaRPr lang="zh-TW" altLang="en-US"/>
              </a:p>
            </p:txBody>
          </p:sp>
          <p:sp>
            <p:nvSpPr>
              <p:cNvPr id="19594" name="Line 181"/>
              <p:cNvSpPr>
                <a:spLocks noChangeShapeType="1"/>
              </p:cNvSpPr>
              <p:nvPr/>
            </p:nvSpPr>
            <p:spPr bwMode="auto">
              <a:xfrm flipV="1">
                <a:off x="574" y="2205"/>
                <a:ext cx="5080" cy="0"/>
              </a:xfrm>
              <a:prstGeom prst="line">
                <a:avLst/>
              </a:prstGeom>
              <a:noFill/>
              <a:ln w="38100">
                <a:solidFill>
                  <a:schemeClr val="bg2"/>
                </a:solidFill>
                <a:round/>
                <a:headEnd/>
                <a:tailEnd/>
              </a:ln>
            </p:spPr>
            <p:txBody>
              <a:bodyPr/>
              <a:lstStyle/>
              <a:p>
                <a:endParaRPr lang="zh-TW" altLang="en-US"/>
              </a:p>
            </p:txBody>
          </p:sp>
          <p:sp>
            <p:nvSpPr>
              <p:cNvPr id="19595" name="Rectangle 182"/>
              <p:cNvSpPr>
                <a:spLocks noChangeArrowheads="1"/>
              </p:cNvSpPr>
              <p:nvPr/>
            </p:nvSpPr>
            <p:spPr bwMode="auto">
              <a:xfrm>
                <a:off x="2448" y="798"/>
                <a:ext cx="893" cy="1407"/>
              </a:xfrm>
              <a:prstGeom prst="rect">
                <a:avLst/>
              </a:prstGeom>
              <a:noFill/>
              <a:ln w="28575">
                <a:solidFill>
                  <a:schemeClr val="bg2"/>
                </a:solidFill>
                <a:miter lim="800000"/>
                <a:headEnd/>
                <a:tailEnd/>
              </a:ln>
            </p:spPr>
            <p:txBody>
              <a:bodyPr wrap="none" anchor="ctr"/>
              <a:lstStyle/>
              <a:p>
                <a:endParaRPr lang="zh-TW" altLang="en-US"/>
              </a:p>
            </p:txBody>
          </p:sp>
          <p:sp>
            <p:nvSpPr>
              <p:cNvPr id="19596" name="Rectangle 183"/>
              <p:cNvSpPr>
                <a:spLocks noChangeArrowheads="1"/>
              </p:cNvSpPr>
              <p:nvPr/>
            </p:nvSpPr>
            <p:spPr bwMode="auto">
              <a:xfrm>
                <a:off x="2497" y="844"/>
                <a:ext cx="792" cy="1356"/>
              </a:xfrm>
              <a:prstGeom prst="rect">
                <a:avLst/>
              </a:prstGeom>
              <a:noFill/>
              <a:ln w="28575">
                <a:solidFill>
                  <a:schemeClr val="bg2"/>
                </a:solidFill>
                <a:miter lim="800000"/>
                <a:headEnd/>
                <a:tailEnd/>
              </a:ln>
            </p:spPr>
            <p:txBody>
              <a:bodyPr wrap="none" anchor="ctr"/>
              <a:lstStyle/>
              <a:p>
                <a:endParaRPr lang="zh-TW" altLang="en-US"/>
              </a:p>
            </p:txBody>
          </p:sp>
          <p:sp>
            <p:nvSpPr>
              <p:cNvPr id="19597" name="Oval 184"/>
              <p:cNvSpPr>
                <a:spLocks noChangeArrowheads="1"/>
              </p:cNvSpPr>
              <p:nvPr/>
            </p:nvSpPr>
            <p:spPr bwMode="auto">
              <a:xfrm>
                <a:off x="3128" y="1431"/>
                <a:ext cx="94" cy="93"/>
              </a:xfrm>
              <a:prstGeom prst="ellipse">
                <a:avLst/>
              </a:prstGeom>
              <a:noFill/>
              <a:ln w="38100">
                <a:solidFill>
                  <a:schemeClr val="bg2"/>
                </a:solidFill>
                <a:round/>
                <a:headEnd/>
                <a:tailEnd/>
              </a:ln>
            </p:spPr>
            <p:txBody>
              <a:bodyPr wrap="none" anchor="ctr"/>
              <a:lstStyle/>
              <a:p>
                <a:endParaRPr lang="zh-TW" altLang="en-US"/>
              </a:p>
            </p:txBody>
          </p:sp>
          <p:sp>
            <p:nvSpPr>
              <p:cNvPr id="19598" name="Line 185"/>
              <p:cNvSpPr>
                <a:spLocks noChangeShapeType="1"/>
              </p:cNvSpPr>
              <p:nvPr/>
            </p:nvSpPr>
            <p:spPr bwMode="auto">
              <a:xfrm>
                <a:off x="574" y="2477"/>
                <a:ext cx="0" cy="499"/>
              </a:xfrm>
              <a:prstGeom prst="line">
                <a:avLst/>
              </a:prstGeom>
              <a:noFill/>
              <a:ln w="9525">
                <a:solidFill>
                  <a:schemeClr val="tx1"/>
                </a:solidFill>
                <a:round/>
                <a:headEnd/>
                <a:tailEnd/>
              </a:ln>
            </p:spPr>
            <p:txBody>
              <a:bodyPr/>
              <a:lstStyle/>
              <a:p>
                <a:endParaRPr lang="zh-TW" altLang="en-US"/>
              </a:p>
            </p:txBody>
          </p:sp>
          <p:sp>
            <p:nvSpPr>
              <p:cNvPr id="19599" name="Line 186"/>
              <p:cNvSpPr>
                <a:spLocks noChangeShapeType="1"/>
              </p:cNvSpPr>
              <p:nvPr/>
            </p:nvSpPr>
            <p:spPr bwMode="auto">
              <a:xfrm>
                <a:off x="574" y="2976"/>
                <a:ext cx="5126" cy="0"/>
              </a:xfrm>
              <a:prstGeom prst="line">
                <a:avLst/>
              </a:prstGeom>
              <a:noFill/>
              <a:ln w="9525">
                <a:solidFill>
                  <a:schemeClr val="tx1"/>
                </a:solidFill>
                <a:round/>
                <a:headEnd/>
                <a:tailEnd/>
              </a:ln>
            </p:spPr>
            <p:txBody>
              <a:bodyPr/>
              <a:lstStyle/>
              <a:p>
                <a:endParaRPr lang="zh-TW" altLang="en-US"/>
              </a:p>
            </p:txBody>
          </p:sp>
          <p:sp>
            <p:nvSpPr>
              <p:cNvPr id="19600" name="Text Box 187"/>
              <p:cNvSpPr txBox="1">
                <a:spLocks noChangeArrowheads="1"/>
              </p:cNvSpPr>
              <p:nvPr/>
            </p:nvSpPr>
            <p:spPr bwMode="auto">
              <a:xfrm rot="5400000">
                <a:off x="176" y="2602"/>
                <a:ext cx="608" cy="173"/>
              </a:xfrm>
              <a:prstGeom prst="rect">
                <a:avLst/>
              </a:prstGeom>
              <a:noFill/>
              <a:ln w="9525">
                <a:noFill/>
                <a:miter lim="800000"/>
                <a:headEnd/>
                <a:tailEnd/>
              </a:ln>
            </p:spPr>
            <p:txBody>
              <a:bodyPr wrap="none">
                <a:spAutoFit/>
              </a:bodyPr>
              <a:lstStyle/>
              <a:p>
                <a:r>
                  <a:rPr lang="en-US" altLang="zh-TW" sz="1200" b="1"/>
                  <a:t>Bandwidth</a:t>
                </a:r>
              </a:p>
            </p:txBody>
          </p:sp>
          <p:sp>
            <p:nvSpPr>
              <p:cNvPr id="19601" name="Line 188"/>
              <p:cNvSpPr>
                <a:spLocks noChangeShapeType="1"/>
              </p:cNvSpPr>
              <p:nvPr/>
            </p:nvSpPr>
            <p:spPr bwMode="auto">
              <a:xfrm>
                <a:off x="574" y="2930"/>
                <a:ext cx="454" cy="0"/>
              </a:xfrm>
              <a:prstGeom prst="line">
                <a:avLst/>
              </a:prstGeom>
              <a:noFill/>
              <a:ln w="28575">
                <a:solidFill>
                  <a:schemeClr val="tx1"/>
                </a:solidFill>
                <a:round/>
                <a:headEnd/>
                <a:tailEnd/>
              </a:ln>
            </p:spPr>
            <p:txBody>
              <a:bodyPr/>
              <a:lstStyle/>
              <a:p>
                <a:endParaRPr lang="zh-TW" altLang="en-US"/>
              </a:p>
            </p:txBody>
          </p:sp>
          <p:sp>
            <p:nvSpPr>
              <p:cNvPr id="19602" name="Rectangle 189"/>
              <p:cNvSpPr>
                <a:spLocks noChangeArrowheads="1"/>
              </p:cNvSpPr>
              <p:nvPr/>
            </p:nvSpPr>
            <p:spPr bwMode="auto">
              <a:xfrm>
                <a:off x="574" y="3113"/>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603" name="Rectangle 190"/>
              <p:cNvSpPr>
                <a:spLocks noChangeArrowheads="1"/>
              </p:cNvSpPr>
              <p:nvPr/>
            </p:nvSpPr>
            <p:spPr bwMode="auto">
              <a:xfrm>
                <a:off x="724" y="3199"/>
                <a:ext cx="139" cy="215"/>
              </a:xfrm>
              <a:prstGeom prst="rect">
                <a:avLst/>
              </a:prstGeom>
              <a:noFill/>
              <a:ln w="28575">
                <a:solidFill>
                  <a:schemeClr val="bg2"/>
                </a:solidFill>
                <a:miter lim="800000"/>
                <a:headEnd/>
                <a:tailEnd/>
              </a:ln>
            </p:spPr>
            <p:txBody>
              <a:bodyPr wrap="none" anchor="ctr"/>
              <a:lstStyle/>
              <a:p>
                <a:endParaRPr lang="zh-TW" altLang="en-US"/>
              </a:p>
            </p:txBody>
          </p:sp>
          <p:sp>
            <p:nvSpPr>
              <p:cNvPr id="19604" name="Oval 191"/>
              <p:cNvSpPr>
                <a:spLocks noChangeArrowheads="1"/>
              </p:cNvSpPr>
              <p:nvPr/>
            </p:nvSpPr>
            <p:spPr bwMode="auto">
              <a:xfrm>
                <a:off x="796" y="3299"/>
                <a:ext cx="44" cy="44"/>
              </a:xfrm>
              <a:prstGeom prst="ellipse">
                <a:avLst/>
              </a:prstGeom>
              <a:noFill/>
              <a:ln w="38100">
                <a:solidFill>
                  <a:schemeClr val="bg2"/>
                </a:solidFill>
                <a:round/>
                <a:headEnd/>
                <a:tailEnd/>
              </a:ln>
            </p:spPr>
            <p:txBody>
              <a:bodyPr wrap="none" anchor="ctr"/>
              <a:lstStyle/>
              <a:p>
                <a:endParaRPr lang="zh-TW" altLang="en-US"/>
              </a:p>
            </p:txBody>
          </p:sp>
          <p:sp>
            <p:nvSpPr>
              <p:cNvPr id="19605" name="Text Box 192"/>
              <p:cNvSpPr txBox="1">
                <a:spLocks noChangeArrowheads="1"/>
              </p:cNvSpPr>
              <p:nvPr/>
            </p:nvSpPr>
            <p:spPr bwMode="auto">
              <a:xfrm rot="5400000">
                <a:off x="270" y="3232"/>
                <a:ext cx="403" cy="173"/>
              </a:xfrm>
              <a:prstGeom prst="rect">
                <a:avLst/>
              </a:prstGeom>
              <a:noFill/>
              <a:ln w="9525">
                <a:noFill/>
                <a:miter lim="800000"/>
                <a:headEnd/>
                <a:tailEnd/>
              </a:ln>
            </p:spPr>
            <p:txBody>
              <a:bodyPr wrap="none">
                <a:spAutoFit/>
              </a:bodyPr>
              <a:lstStyle/>
              <a:p>
                <a:r>
                  <a:rPr lang="en-US" altLang="zh-TW" sz="1200" b="1"/>
                  <a:t>Frame</a:t>
                </a:r>
              </a:p>
            </p:txBody>
          </p:sp>
          <p:sp>
            <p:nvSpPr>
              <p:cNvPr id="19606" name="Text Box 193"/>
              <p:cNvSpPr txBox="1">
                <a:spLocks noChangeArrowheads="1"/>
              </p:cNvSpPr>
              <p:nvPr/>
            </p:nvSpPr>
            <p:spPr bwMode="auto">
              <a:xfrm rot="5400000">
                <a:off x="304" y="2380"/>
                <a:ext cx="231" cy="58"/>
              </a:xfrm>
              <a:prstGeom prst="rect">
                <a:avLst/>
              </a:prstGeom>
              <a:noFill/>
              <a:ln w="9525">
                <a:noFill/>
                <a:miter lim="800000"/>
                <a:headEnd/>
                <a:tailEnd/>
              </a:ln>
            </p:spPr>
            <p:txBody>
              <a:bodyPr rot="10800000" vert="eaVert" wrap="none">
                <a:spAutoFit/>
              </a:bodyPr>
              <a:lstStyle/>
              <a:p>
                <a:endParaRPr lang="zh-TW" altLang="zh-TW" sz="1200" b="1"/>
              </a:p>
            </p:txBody>
          </p:sp>
          <p:sp>
            <p:nvSpPr>
              <p:cNvPr id="19607" name="Text Box 194"/>
              <p:cNvSpPr txBox="1">
                <a:spLocks noChangeArrowheads="1"/>
              </p:cNvSpPr>
              <p:nvPr/>
            </p:nvSpPr>
            <p:spPr bwMode="auto">
              <a:xfrm rot="5400000">
                <a:off x="270" y="3232"/>
                <a:ext cx="403" cy="173"/>
              </a:xfrm>
              <a:prstGeom prst="rect">
                <a:avLst/>
              </a:prstGeom>
              <a:noFill/>
              <a:ln w="9525">
                <a:noFill/>
                <a:miter lim="800000"/>
                <a:headEnd/>
                <a:tailEnd/>
              </a:ln>
            </p:spPr>
            <p:txBody>
              <a:bodyPr wrap="none">
                <a:spAutoFit/>
              </a:bodyPr>
              <a:lstStyle/>
              <a:p>
                <a:r>
                  <a:rPr lang="en-US" altLang="zh-TW" sz="1200" b="1"/>
                  <a:t>Frame</a:t>
                </a:r>
              </a:p>
            </p:txBody>
          </p:sp>
          <p:pic>
            <p:nvPicPr>
              <p:cNvPr id="19608" name="Picture 195" descr="MAN-1"/>
              <p:cNvPicPr>
                <a:picLocks noChangeAspect="1" noChangeArrowheads="1"/>
              </p:cNvPicPr>
              <p:nvPr/>
            </p:nvPicPr>
            <p:blipFill>
              <a:blip r:embed="rId6" cstate="print"/>
              <a:srcRect/>
              <a:stretch>
                <a:fillRect/>
              </a:stretch>
            </p:blipFill>
            <p:spPr bwMode="auto">
              <a:xfrm>
                <a:off x="1429" y="1071"/>
                <a:ext cx="902" cy="1154"/>
              </a:xfrm>
              <a:prstGeom prst="rect">
                <a:avLst/>
              </a:prstGeom>
              <a:noFill/>
              <a:ln w="9525">
                <a:noFill/>
                <a:miter lim="800000"/>
                <a:headEnd/>
                <a:tailEnd/>
              </a:ln>
            </p:spPr>
          </p:pic>
          <p:sp>
            <p:nvSpPr>
              <p:cNvPr id="19609" name="Line 196"/>
              <p:cNvSpPr>
                <a:spLocks noChangeShapeType="1"/>
              </p:cNvSpPr>
              <p:nvPr/>
            </p:nvSpPr>
            <p:spPr bwMode="auto">
              <a:xfrm>
                <a:off x="2148" y="2523"/>
                <a:ext cx="0" cy="410"/>
              </a:xfrm>
              <a:prstGeom prst="line">
                <a:avLst/>
              </a:prstGeom>
              <a:noFill/>
              <a:ln w="28575">
                <a:solidFill>
                  <a:schemeClr val="tx1"/>
                </a:solidFill>
                <a:prstDash val="sysDot"/>
                <a:round/>
                <a:headEnd/>
                <a:tailEnd/>
              </a:ln>
            </p:spPr>
            <p:txBody>
              <a:bodyPr/>
              <a:lstStyle/>
              <a:p>
                <a:endParaRPr lang="zh-TW" altLang="en-US"/>
              </a:p>
            </p:txBody>
          </p:sp>
          <p:pic>
            <p:nvPicPr>
              <p:cNvPr id="19610" name="Picture 197" descr="MAN-1"/>
              <p:cNvPicPr>
                <a:picLocks noChangeAspect="1" noChangeArrowheads="1"/>
              </p:cNvPicPr>
              <p:nvPr/>
            </p:nvPicPr>
            <p:blipFill>
              <a:blip r:embed="rId7" cstate="print"/>
              <a:srcRect/>
              <a:stretch>
                <a:fillRect/>
              </a:stretch>
            </p:blipFill>
            <p:spPr bwMode="auto">
              <a:xfrm>
                <a:off x="2200" y="3258"/>
                <a:ext cx="157" cy="201"/>
              </a:xfrm>
              <a:prstGeom prst="rect">
                <a:avLst/>
              </a:prstGeom>
              <a:noFill/>
              <a:ln w="9525">
                <a:noFill/>
                <a:miter lim="800000"/>
                <a:headEnd/>
                <a:tailEnd/>
              </a:ln>
            </p:spPr>
          </p:pic>
        </p:grpSp>
      </p:grpSp>
      <p:grpSp>
        <p:nvGrpSpPr>
          <p:cNvPr id="6" name="Group 198"/>
          <p:cNvGrpSpPr>
            <a:grpSpLocks/>
          </p:cNvGrpSpPr>
          <p:nvPr/>
        </p:nvGrpSpPr>
        <p:grpSpPr bwMode="auto">
          <a:xfrm>
            <a:off x="192088" y="1039813"/>
            <a:ext cx="8496300" cy="4968875"/>
            <a:chOff x="204" y="618"/>
            <a:chExt cx="5352" cy="3130"/>
          </a:xfrm>
        </p:grpSpPr>
        <p:sp>
          <p:nvSpPr>
            <p:cNvPr id="19539" name="Rectangle 199"/>
            <p:cNvSpPr>
              <a:spLocks noChangeArrowheads="1"/>
            </p:cNvSpPr>
            <p:nvPr/>
          </p:nvSpPr>
          <p:spPr bwMode="auto">
            <a:xfrm>
              <a:off x="204" y="618"/>
              <a:ext cx="5352" cy="3130"/>
            </a:xfrm>
            <a:prstGeom prst="rect">
              <a:avLst/>
            </a:prstGeom>
            <a:solidFill>
              <a:schemeClr val="bg1"/>
            </a:solidFill>
            <a:ln w="9525">
              <a:noFill/>
              <a:miter lim="800000"/>
              <a:headEnd/>
              <a:tailEnd/>
            </a:ln>
          </p:spPr>
          <p:txBody>
            <a:bodyPr wrap="none" anchor="ctr"/>
            <a:lstStyle/>
            <a:p>
              <a:pPr algn="ctr"/>
              <a:endParaRPr lang="zh-TW" altLang="zh-TW">
                <a:solidFill>
                  <a:schemeClr val="bg1"/>
                </a:solidFill>
              </a:endParaRPr>
            </a:p>
          </p:txBody>
        </p:sp>
        <p:grpSp>
          <p:nvGrpSpPr>
            <p:cNvPr id="7" name="Group 200"/>
            <p:cNvGrpSpPr>
              <a:grpSpLocks/>
            </p:cNvGrpSpPr>
            <p:nvPr/>
          </p:nvGrpSpPr>
          <p:grpSpPr bwMode="auto">
            <a:xfrm>
              <a:off x="204" y="664"/>
              <a:ext cx="5315" cy="2948"/>
              <a:chOff x="204" y="709"/>
              <a:chExt cx="5315" cy="2948"/>
            </a:xfrm>
          </p:grpSpPr>
          <p:sp>
            <p:nvSpPr>
              <p:cNvPr id="19541" name="Text Box 201"/>
              <p:cNvSpPr txBox="1">
                <a:spLocks noChangeArrowheads="1"/>
              </p:cNvSpPr>
              <p:nvPr/>
            </p:nvSpPr>
            <p:spPr bwMode="auto">
              <a:xfrm>
                <a:off x="2525" y="1661"/>
                <a:ext cx="404" cy="231"/>
              </a:xfrm>
              <a:prstGeom prst="rect">
                <a:avLst/>
              </a:prstGeom>
              <a:noFill/>
              <a:ln w="9525">
                <a:noFill/>
                <a:miter lim="800000"/>
                <a:headEnd/>
                <a:tailEnd/>
              </a:ln>
            </p:spPr>
            <p:txBody>
              <a:bodyPr wrap="none">
                <a:spAutoFit/>
              </a:bodyPr>
              <a:lstStyle/>
              <a:p>
                <a:r>
                  <a:rPr lang="en-US" altLang="zh-TW" sz="1800" b="1">
                    <a:latin typeface="Gill Sans MT" pitchFamily="34" charset="0"/>
                  </a:rPr>
                  <a:t>Low</a:t>
                </a:r>
              </a:p>
            </p:txBody>
          </p:sp>
          <p:sp>
            <p:nvSpPr>
              <p:cNvPr id="19542" name="Text Box 202"/>
              <p:cNvSpPr txBox="1">
                <a:spLocks noChangeArrowheads="1"/>
              </p:cNvSpPr>
              <p:nvPr/>
            </p:nvSpPr>
            <p:spPr bwMode="auto">
              <a:xfrm>
                <a:off x="859" y="1661"/>
                <a:ext cx="435" cy="231"/>
              </a:xfrm>
              <a:prstGeom prst="rect">
                <a:avLst/>
              </a:prstGeom>
              <a:noFill/>
              <a:ln w="9525">
                <a:noFill/>
                <a:miter lim="800000"/>
                <a:headEnd/>
                <a:tailEnd/>
              </a:ln>
            </p:spPr>
            <p:txBody>
              <a:bodyPr wrap="none">
                <a:spAutoFit/>
              </a:bodyPr>
              <a:lstStyle/>
              <a:p>
                <a:r>
                  <a:rPr lang="en-US" altLang="zh-TW" sz="1800" b="1">
                    <a:solidFill>
                      <a:srgbClr val="FF3300"/>
                    </a:solidFill>
                    <a:latin typeface="Gill Sans MT" pitchFamily="34" charset="0"/>
                  </a:rPr>
                  <a:t>High</a:t>
                </a:r>
              </a:p>
            </p:txBody>
          </p:sp>
          <p:sp>
            <p:nvSpPr>
              <p:cNvPr id="19543" name="Rectangle 203"/>
              <p:cNvSpPr>
                <a:spLocks noChangeArrowheads="1"/>
              </p:cNvSpPr>
              <p:nvPr/>
            </p:nvSpPr>
            <p:spPr bwMode="auto">
              <a:xfrm>
                <a:off x="393" y="709"/>
                <a:ext cx="5080" cy="1769"/>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sp>
            <p:nvSpPr>
              <p:cNvPr id="19544" name="Line 204"/>
              <p:cNvSpPr>
                <a:spLocks noChangeShapeType="1"/>
              </p:cNvSpPr>
              <p:nvPr/>
            </p:nvSpPr>
            <p:spPr bwMode="auto">
              <a:xfrm flipV="1">
                <a:off x="393" y="2342"/>
                <a:ext cx="5080" cy="0"/>
              </a:xfrm>
              <a:prstGeom prst="line">
                <a:avLst/>
              </a:prstGeom>
              <a:noFill/>
              <a:ln w="38100">
                <a:solidFill>
                  <a:schemeClr val="bg2"/>
                </a:solidFill>
                <a:round/>
                <a:headEnd/>
                <a:tailEnd/>
              </a:ln>
            </p:spPr>
            <p:txBody>
              <a:bodyPr/>
              <a:lstStyle/>
              <a:p>
                <a:endParaRPr lang="zh-TW" altLang="en-US"/>
              </a:p>
            </p:txBody>
          </p:sp>
          <p:sp>
            <p:nvSpPr>
              <p:cNvPr id="19545" name="Rectangle 205"/>
              <p:cNvSpPr>
                <a:spLocks noChangeArrowheads="1"/>
              </p:cNvSpPr>
              <p:nvPr/>
            </p:nvSpPr>
            <p:spPr bwMode="auto">
              <a:xfrm>
                <a:off x="2267" y="935"/>
                <a:ext cx="893" cy="1407"/>
              </a:xfrm>
              <a:prstGeom prst="rect">
                <a:avLst/>
              </a:prstGeom>
              <a:noFill/>
              <a:ln w="28575">
                <a:solidFill>
                  <a:schemeClr val="bg2"/>
                </a:solidFill>
                <a:miter lim="800000"/>
                <a:headEnd/>
                <a:tailEnd/>
              </a:ln>
            </p:spPr>
            <p:txBody>
              <a:bodyPr wrap="none" anchor="ctr"/>
              <a:lstStyle/>
              <a:p>
                <a:endParaRPr lang="zh-TW" altLang="en-US"/>
              </a:p>
            </p:txBody>
          </p:sp>
          <p:sp>
            <p:nvSpPr>
              <p:cNvPr id="19546" name="Rectangle 206"/>
              <p:cNvSpPr>
                <a:spLocks noChangeArrowheads="1"/>
              </p:cNvSpPr>
              <p:nvPr/>
            </p:nvSpPr>
            <p:spPr bwMode="auto">
              <a:xfrm>
                <a:off x="2316" y="981"/>
                <a:ext cx="792" cy="1356"/>
              </a:xfrm>
              <a:prstGeom prst="rect">
                <a:avLst/>
              </a:prstGeom>
              <a:noFill/>
              <a:ln w="28575">
                <a:solidFill>
                  <a:schemeClr val="bg2"/>
                </a:solidFill>
                <a:miter lim="800000"/>
                <a:headEnd/>
                <a:tailEnd/>
              </a:ln>
            </p:spPr>
            <p:txBody>
              <a:bodyPr wrap="none" anchor="ctr"/>
              <a:lstStyle/>
              <a:p>
                <a:endParaRPr lang="zh-TW" altLang="en-US"/>
              </a:p>
            </p:txBody>
          </p:sp>
          <p:sp>
            <p:nvSpPr>
              <p:cNvPr id="19547" name="Oval 207"/>
              <p:cNvSpPr>
                <a:spLocks noChangeArrowheads="1"/>
              </p:cNvSpPr>
              <p:nvPr/>
            </p:nvSpPr>
            <p:spPr bwMode="auto">
              <a:xfrm>
                <a:off x="2947" y="1568"/>
                <a:ext cx="94" cy="93"/>
              </a:xfrm>
              <a:prstGeom prst="ellipse">
                <a:avLst/>
              </a:prstGeom>
              <a:noFill/>
              <a:ln w="38100">
                <a:solidFill>
                  <a:schemeClr val="bg2"/>
                </a:solidFill>
                <a:round/>
                <a:headEnd/>
                <a:tailEnd/>
              </a:ln>
            </p:spPr>
            <p:txBody>
              <a:bodyPr wrap="none" anchor="ctr"/>
              <a:lstStyle/>
              <a:p>
                <a:endParaRPr lang="zh-TW" altLang="en-US"/>
              </a:p>
            </p:txBody>
          </p:sp>
          <p:pic>
            <p:nvPicPr>
              <p:cNvPr id="19548" name="Picture 208" descr="MAN-2"/>
              <p:cNvPicPr>
                <a:picLocks noChangeAspect="1" noChangeArrowheads="1"/>
              </p:cNvPicPr>
              <p:nvPr/>
            </p:nvPicPr>
            <p:blipFill>
              <a:blip r:embed="rId8" cstate="print"/>
              <a:srcRect/>
              <a:stretch>
                <a:fillRect/>
              </a:stretch>
            </p:blipFill>
            <p:spPr bwMode="auto">
              <a:xfrm>
                <a:off x="340" y="1207"/>
                <a:ext cx="700" cy="1180"/>
              </a:xfrm>
              <a:prstGeom prst="rect">
                <a:avLst/>
              </a:prstGeom>
              <a:noFill/>
              <a:ln w="9525">
                <a:noFill/>
                <a:miter lim="800000"/>
                <a:headEnd/>
                <a:tailEnd/>
              </a:ln>
            </p:spPr>
          </p:pic>
          <p:sp>
            <p:nvSpPr>
              <p:cNvPr id="19549" name="Line 209"/>
              <p:cNvSpPr>
                <a:spLocks noChangeShapeType="1"/>
              </p:cNvSpPr>
              <p:nvPr/>
            </p:nvSpPr>
            <p:spPr bwMode="auto">
              <a:xfrm>
                <a:off x="393" y="2614"/>
                <a:ext cx="0" cy="499"/>
              </a:xfrm>
              <a:prstGeom prst="line">
                <a:avLst/>
              </a:prstGeom>
              <a:noFill/>
              <a:ln w="9525">
                <a:solidFill>
                  <a:schemeClr val="tx1"/>
                </a:solidFill>
                <a:round/>
                <a:headEnd/>
                <a:tailEnd/>
              </a:ln>
            </p:spPr>
            <p:txBody>
              <a:bodyPr/>
              <a:lstStyle/>
              <a:p>
                <a:endParaRPr lang="zh-TW" altLang="en-US"/>
              </a:p>
            </p:txBody>
          </p:sp>
          <p:sp>
            <p:nvSpPr>
              <p:cNvPr id="19550" name="Line 210"/>
              <p:cNvSpPr>
                <a:spLocks noChangeShapeType="1"/>
              </p:cNvSpPr>
              <p:nvPr/>
            </p:nvSpPr>
            <p:spPr bwMode="auto">
              <a:xfrm>
                <a:off x="393" y="3113"/>
                <a:ext cx="5126" cy="0"/>
              </a:xfrm>
              <a:prstGeom prst="line">
                <a:avLst/>
              </a:prstGeom>
              <a:noFill/>
              <a:ln w="9525">
                <a:solidFill>
                  <a:schemeClr val="tx1"/>
                </a:solidFill>
                <a:round/>
                <a:headEnd/>
                <a:tailEnd/>
              </a:ln>
            </p:spPr>
            <p:txBody>
              <a:bodyPr/>
              <a:lstStyle/>
              <a:p>
                <a:endParaRPr lang="zh-TW" altLang="en-US"/>
              </a:p>
            </p:txBody>
          </p:sp>
          <p:sp>
            <p:nvSpPr>
              <p:cNvPr id="19551" name="Text Box 211"/>
              <p:cNvSpPr txBox="1">
                <a:spLocks noChangeArrowheads="1"/>
              </p:cNvSpPr>
              <p:nvPr/>
            </p:nvSpPr>
            <p:spPr bwMode="auto">
              <a:xfrm rot="5400000">
                <a:off x="-5" y="2739"/>
                <a:ext cx="608" cy="173"/>
              </a:xfrm>
              <a:prstGeom prst="rect">
                <a:avLst/>
              </a:prstGeom>
              <a:noFill/>
              <a:ln w="9525">
                <a:noFill/>
                <a:miter lim="800000"/>
                <a:headEnd/>
                <a:tailEnd/>
              </a:ln>
            </p:spPr>
            <p:txBody>
              <a:bodyPr wrap="none">
                <a:spAutoFit/>
              </a:bodyPr>
              <a:lstStyle/>
              <a:p>
                <a:r>
                  <a:rPr lang="en-US" altLang="zh-TW" sz="1200" b="1"/>
                  <a:t>Bandwidth</a:t>
                </a:r>
              </a:p>
            </p:txBody>
          </p:sp>
          <p:sp>
            <p:nvSpPr>
              <p:cNvPr id="19552" name="Line 212"/>
              <p:cNvSpPr>
                <a:spLocks noChangeShapeType="1"/>
              </p:cNvSpPr>
              <p:nvPr/>
            </p:nvSpPr>
            <p:spPr bwMode="auto">
              <a:xfrm>
                <a:off x="393" y="3067"/>
                <a:ext cx="454" cy="0"/>
              </a:xfrm>
              <a:prstGeom prst="line">
                <a:avLst/>
              </a:prstGeom>
              <a:noFill/>
              <a:ln w="28575">
                <a:solidFill>
                  <a:schemeClr val="tx1"/>
                </a:solidFill>
                <a:round/>
                <a:headEnd/>
                <a:tailEnd/>
              </a:ln>
            </p:spPr>
            <p:txBody>
              <a:bodyPr/>
              <a:lstStyle/>
              <a:p>
                <a:endParaRPr lang="zh-TW" altLang="en-US"/>
              </a:p>
            </p:txBody>
          </p:sp>
          <p:sp>
            <p:nvSpPr>
              <p:cNvPr id="19553" name="Rectangle 213"/>
              <p:cNvSpPr>
                <a:spLocks noChangeArrowheads="1"/>
              </p:cNvSpPr>
              <p:nvPr/>
            </p:nvSpPr>
            <p:spPr bwMode="auto">
              <a:xfrm>
                <a:off x="393" y="3255"/>
                <a:ext cx="408" cy="341"/>
              </a:xfrm>
              <a:prstGeom prst="rect">
                <a:avLst/>
              </a:prstGeom>
              <a:gradFill rotWithShape="1">
                <a:gsLst>
                  <a:gs pos="0">
                    <a:schemeClr val="bg1"/>
                  </a:gs>
                  <a:gs pos="100000">
                    <a:schemeClr val="accent1"/>
                  </a:gs>
                </a:gsLst>
                <a:lin ang="5400000" scaled="1"/>
              </a:gradFill>
              <a:ln w="28575">
                <a:solidFill>
                  <a:srgbClr val="5FB6BD"/>
                </a:solidFill>
                <a:miter lim="800000"/>
                <a:headEnd/>
                <a:tailEnd/>
              </a:ln>
            </p:spPr>
            <p:txBody>
              <a:bodyPr wrap="none" anchor="ctr"/>
              <a:lstStyle/>
              <a:p>
                <a:endParaRPr lang="zh-TW" altLang="en-US"/>
              </a:p>
            </p:txBody>
          </p:sp>
          <p:pic>
            <p:nvPicPr>
              <p:cNvPr id="19554" name="Picture 214" descr="MAN-2"/>
              <p:cNvPicPr>
                <a:picLocks noChangeAspect="1" noChangeArrowheads="1"/>
              </p:cNvPicPr>
              <p:nvPr/>
            </p:nvPicPr>
            <p:blipFill>
              <a:blip r:embed="rId9" cstate="print"/>
              <a:srcRect/>
              <a:stretch>
                <a:fillRect/>
              </a:stretch>
            </p:blipFill>
            <p:spPr bwMode="auto">
              <a:xfrm>
                <a:off x="318" y="3370"/>
                <a:ext cx="135" cy="227"/>
              </a:xfrm>
              <a:prstGeom prst="rect">
                <a:avLst/>
              </a:prstGeom>
              <a:noFill/>
              <a:ln w="9525">
                <a:noFill/>
                <a:miter lim="800000"/>
                <a:headEnd/>
                <a:tailEnd/>
              </a:ln>
            </p:spPr>
          </p:pic>
          <p:sp>
            <p:nvSpPr>
              <p:cNvPr id="19555" name="Rectangle 215"/>
              <p:cNvSpPr>
                <a:spLocks noChangeArrowheads="1"/>
              </p:cNvSpPr>
              <p:nvPr/>
            </p:nvSpPr>
            <p:spPr bwMode="auto">
              <a:xfrm>
                <a:off x="543" y="3336"/>
                <a:ext cx="139" cy="215"/>
              </a:xfrm>
              <a:prstGeom prst="rect">
                <a:avLst/>
              </a:prstGeom>
              <a:noFill/>
              <a:ln w="28575">
                <a:solidFill>
                  <a:schemeClr val="bg2"/>
                </a:solidFill>
                <a:miter lim="800000"/>
                <a:headEnd/>
                <a:tailEnd/>
              </a:ln>
            </p:spPr>
            <p:txBody>
              <a:bodyPr wrap="none" anchor="ctr"/>
              <a:lstStyle/>
              <a:p>
                <a:endParaRPr lang="zh-TW" altLang="en-US"/>
              </a:p>
            </p:txBody>
          </p:sp>
          <p:sp>
            <p:nvSpPr>
              <p:cNvPr id="19556" name="Oval 216"/>
              <p:cNvSpPr>
                <a:spLocks noChangeArrowheads="1"/>
              </p:cNvSpPr>
              <p:nvPr/>
            </p:nvSpPr>
            <p:spPr bwMode="auto">
              <a:xfrm>
                <a:off x="615" y="3436"/>
                <a:ext cx="44" cy="44"/>
              </a:xfrm>
              <a:prstGeom prst="ellipse">
                <a:avLst/>
              </a:prstGeom>
              <a:noFill/>
              <a:ln w="38100">
                <a:solidFill>
                  <a:schemeClr val="bg2"/>
                </a:solidFill>
                <a:round/>
                <a:headEnd/>
                <a:tailEnd/>
              </a:ln>
            </p:spPr>
            <p:txBody>
              <a:bodyPr wrap="none" anchor="ctr"/>
              <a:lstStyle/>
              <a:p>
                <a:endParaRPr lang="zh-TW" altLang="en-US"/>
              </a:p>
            </p:txBody>
          </p:sp>
          <p:sp>
            <p:nvSpPr>
              <p:cNvPr id="19557" name="Text Box 217"/>
              <p:cNvSpPr txBox="1">
                <a:spLocks noChangeArrowheads="1"/>
              </p:cNvSpPr>
              <p:nvPr/>
            </p:nvSpPr>
            <p:spPr bwMode="auto">
              <a:xfrm rot="5400000">
                <a:off x="89" y="3369"/>
                <a:ext cx="403" cy="173"/>
              </a:xfrm>
              <a:prstGeom prst="rect">
                <a:avLst/>
              </a:prstGeom>
              <a:noFill/>
              <a:ln w="9525">
                <a:noFill/>
                <a:miter lim="800000"/>
                <a:headEnd/>
                <a:tailEnd/>
              </a:ln>
            </p:spPr>
            <p:txBody>
              <a:bodyPr wrap="none">
                <a:spAutoFit/>
              </a:bodyPr>
              <a:lstStyle/>
              <a:p>
                <a:r>
                  <a:rPr lang="en-US" altLang="zh-TW" sz="1200" b="1"/>
                  <a:t>Frame</a:t>
                </a:r>
              </a:p>
            </p:txBody>
          </p:sp>
          <p:sp>
            <p:nvSpPr>
              <p:cNvPr id="19558" name="Text Box 218"/>
              <p:cNvSpPr txBox="1">
                <a:spLocks noChangeArrowheads="1"/>
              </p:cNvSpPr>
              <p:nvPr/>
            </p:nvSpPr>
            <p:spPr bwMode="auto">
              <a:xfrm rot="5400000">
                <a:off x="123" y="2517"/>
                <a:ext cx="231" cy="58"/>
              </a:xfrm>
              <a:prstGeom prst="rect">
                <a:avLst/>
              </a:prstGeom>
              <a:noFill/>
              <a:ln w="9525">
                <a:noFill/>
                <a:miter lim="800000"/>
                <a:headEnd/>
                <a:tailEnd/>
              </a:ln>
            </p:spPr>
            <p:txBody>
              <a:bodyPr rot="10800000" vert="eaVert" wrap="none">
                <a:spAutoFit/>
              </a:bodyPr>
              <a:lstStyle/>
              <a:p>
                <a:endParaRPr lang="zh-TW" altLang="zh-TW" sz="1200" b="1"/>
              </a:p>
            </p:txBody>
          </p:sp>
          <p:sp>
            <p:nvSpPr>
              <p:cNvPr id="19559" name="Text Box 219"/>
              <p:cNvSpPr txBox="1">
                <a:spLocks noChangeArrowheads="1"/>
              </p:cNvSpPr>
              <p:nvPr/>
            </p:nvSpPr>
            <p:spPr bwMode="auto">
              <a:xfrm rot="5400000">
                <a:off x="89" y="3369"/>
                <a:ext cx="403" cy="173"/>
              </a:xfrm>
              <a:prstGeom prst="rect">
                <a:avLst/>
              </a:prstGeom>
              <a:noFill/>
              <a:ln w="9525">
                <a:noFill/>
                <a:miter lim="800000"/>
                <a:headEnd/>
                <a:tailEnd/>
              </a:ln>
            </p:spPr>
            <p:txBody>
              <a:bodyPr wrap="none">
                <a:spAutoFit/>
              </a:bodyPr>
              <a:lstStyle/>
              <a:p>
                <a:r>
                  <a:rPr lang="en-US" altLang="zh-TW" sz="1200" b="1"/>
                  <a:t>Frame</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2"/>
                                        </p:tgtEl>
                                      </p:cBhvr>
                                    </p:animEffect>
                                    <p:set>
                                      <p:cBhvr>
                                        <p:cTn id="1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p:cNvSpPr>
          <p:nvPr/>
        </p:nvSpPr>
        <p:spPr bwMode="auto">
          <a:xfrm>
            <a:off x="179512" y="188640"/>
            <a:ext cx="8712967" cy="1011485"/>
          </a:xfrm>
          <a:prstGeom prst="rect">
            <a:avLst/>
          </a:prstGeom>
          <a:noFill/>
          <a:ln w="12700">
            <a:noFill/>
            <a:miter lim="800000"/>
            <a:headEnd/>
            <a:tailEnd/>
          </a:ln>
        </p:spPr>
        <p:txBody>
          <a:bodyPr lIns="0" tIns="0" rIns="40637" bIns="0" anchor="ctr"/>
          <a:lstStyle/>
          <a:p>
            <a:pPr marL="39066" algn="ctr"/>
            <a:r>
              <a:rPr lang="en-US" altLang="zh-TW" b="1" dirty="0" smtClean="0">
                <a:latin typeface="+mj-lt"/>
                <a:ea typeface="+mj-ea"/>
                <a:cs typeface="+mj-cs"/>
                <a:sym typeface="Arial Black" pitchFamily="-111" charset="0"/>
              </a:rPr>
              <a:t>Activity Adaptive Streaming for Optimal  Bandwidth and Storage Efficiency</a:t>
            </a:r>
          </a:p>
        </p:txBody>
      </p:sp>
      <p:pic>
        <p:nvPicPr>
          <p:cNvPr id="74755" name="Picture 2"/>
          <p:cNvPicPr>
            <a:picLocks noChangeArrowheads="1"/>
          </p:cNvPicPr>
          <p:nvPr/>
        </p:nvPicPr>
        <p:blipFill>
          <a:blip r:embed="rId3" cstate="print"/>
          <a:srcRect/>
          <a:stretch>
            <a:fillRect/>
          </a:stretch>
        </p:blipFill>
        <p:spPr bwMode="auto">
          <a:xfrm>
            <a:off x="4355976" y="2348880"/>
            <a:ext cx="4320480" cy="2880320"/>
          </a:xfrm>
          <a:prstGeom prst="rect">
            <a:avLst/>
          </a:prstGeom>
          <a:noFill/>
          <a:ln w="12700">
            <a:noFill/>
            <a:miter lim="800000"/>
            <a:headEnd/>
            <a:tailEnd/>
          </a:ln>
        </p:spPr>
      </p:pic>
      <p:sp>
        <p:nvSpPr>
          <p:cNvPr id="74756" name="Rectangle 3"/>
          <p:cNvSpPr>
            <a:spLocks/>
          </p:cNvSpPr>
          <p:nvPr/>
        </p:nvSpPr>
        <p:spPr bwMode="auto">
          <a:xfrm>
            <a:off x="151804" y="1294805"/>
            <a:ext cx="8072438" cy="622027"/>
          </a:xfrm>
          <a:prstGeom prst="rect">
            <a:avLst/>
          </a:prstGeom>
          <a:noFill/>
          <a:ln w="12700">
            <a:noFill/>
            <a:miter lim="800000"/>
            <a:headEnd/>
            <a:tailEnd/>
          </a:ln>
        </p:spPr>
        <p:txBody>
          <a:bodyPr lIns="0" tIns="0" rIns="40637" bIns="0"/>
          <a:lstStyle/>
          <a:p>
            <a:pPr marL="39066"/>
            <a:r>
              <a:rPr lang="en-US" altLang="zh-TW" sz="2000" b="1" i="1" dirty="0">
                <a:solidFill>
                  <a:srgbClr val="0033CC"/>
                </a:solidFill>
                <a:cs typeface="Arial" charset="0"/>
              </a:rPr>
              <a:t>Activity Adaptive Streaming can optimize bandwidth usage during monitoring and ensure superior image quality during recording. </a:t>
            </a:r>
          </a:p>
        </p:txBody>
      </p:sp>
      <p:sp>
        <p:nvSpPr>
          <p:cNvPr id="74757" name="Rectangle 4"/>
          <p:cNvSpPr>
            <a:spLocks/>
          </p:cNvSpPr>
          <p:nvPr/>
        </p:nvSpPr>
        <p:spPr bwMode="auto">
          <a:xfrm>
            <a:off x="312539" y="2258094"/>
            <a:ext cx="8456414" cy="3763193"/>
          </a:xfrm>
          <a:prstGeom prst="rect">
            <a:avLst/>
          </a:prstGeom>
          <a:noFill/>
          <a:ln w="12700">
            <a:noFill/>
            <a:miter lim="800000"/>
            <a:headEnd/>
            <a:tailEnd/>
          </a:ln>
        </p:spPr>
        <p:txBody>
          <a:bodyPr lIns="0" tIns="0" rIns="40637" bIns="0"/>
          <a:lstStyle/>
          <a:p>
            <a:pPr marL="39066">
              <a:lnSpc>
                <a:spcPct val="90000"/>
              </a:lnSpc>
              <a:spcBef>
                <a:spcPts val="545"/>
              </a:spcBef>
            </a:pPr>
            <a:r>
              <a:rPr lang="en-US" altLang="zh-TW" sz="1600" b="1" i="1" dirty="0">
                <a:solidFill>
                  <a:srgbClr val="0070C0"/>
                </a:solidFill>
                <a:cs typeface="Arial" charset="0"/>
              </a:rPr>
              <a:t>IP7161</a:t>
            </a:r>
          </a:p>
          <a:p>
            <a:pPr marL="39066">
              <a:lnSpc>
                <a:spcPct val="90000"/>
              </a:lnSpc>
              <a:spcBef>
                <a:spcPts val="308"/>
              </a:spcBef>
            </a:pPr>
            <a:endParaRPr lang="en-US" altLang="zh-TW" sz="1600" b="1" i="1" dirty="0">
              <a:cs typeface="Arial" charset="0"/>
            </a:endParaRPr>
          </a:p>
          <a:p>
            <a:pPr marL="39066">
              <a:lnSpc>
                <a:spcPct val="90000"/>
              </a:lnSpc>
              <a:spcBef>
                <a:spcPts val="343"/>
              </a:spcBef>
              <a:buClr>
                <a:srgbClr val="000000"/>
              </a:buClr>
              <a:buSzPct val="100000"/>
              <a:buFont typeface="Wingdings" pitchFamily="-111" charset="2"/>
              <a:buChar char="q"/>
            </a:pPr>
            <a:r>
              <a:rPr lang="en-US" altLang="zh-TW" sz="1600" b="1" dirty="0">
                <a:solidFill>
                  <a:srgbClr val="0070C0"/>
                </a:solidFill>
                <a:cs typeface="Arial" charset="0"/>
              </a:rPr>
              <a:t>Frame Size: 1600x1200</a:t>
            </a:r>
          </a:p>
          <a:p>
            <a:pPr marL="39066">
              <a:lnSpc>
                <a:spcPct val="90000"/>
              </a:lnSpc>
              <a:spcBef>
                <a:spcPts val="343"/>
              </a:spcBef>
              <a:buClr>
                <a:srgbClr val="000000"/>
              </a:buClr>
              <a:buSzPct val="100000"/>
              <a:buFont typeface="Wingdings" pitchFamily="-111" charset="2"/>
              <a:buChar char="q"/>
            </a:pPr>
            <a:r>
              <a:rPr lang="en-US" altLang="zh-TW" sz="1600" b="1" dirty="0">
                <a:solidFill>
                  <a:srgbClr val="0070C0"/>
                </a:solidFill>
                <a:cs typeface="Arial" charset="0"/>
              </a:rPr>
              <a:t>Frame Rate: 10 FPS</a:t>
            </a:r>
          </a:p>
          <a:p>
            <a:pPr marL="39066">
              <a:lnSpc>
                <a:spcPct val="90000"/>
              </a:lnSpc>
              <a:spcBef>
                <a:spcPts val="343"/>
              </a:spcBef>
              <a:buClr>
                <a:srgbClr val="000000"/>
              </a:buClr>
              <a:buSzPct val="100000"/>
              <a:buFont typeface="Wingdings" pitchFamily="-111" charset="2"/>
              <a:buChar char="q"/>
            </a:pPr>
            <a:r>
              <a:rPr lang="en-US" altLang="zh-TW" sz="1600" b="1" dirty="0">
                <a:solidFill>
                  <a:srgbClr val="0070C0"/>
                </a:solidFill>
                <a:cs typeface="Arial" charset="0"/>
              </a:rPr>
              <a:t>I-Frame Period: 1 S</a:t>
            </a:r>
          </a:p>
          <a:p>
            <a:pPr marL="39066">
              <a:lnSpc>
                <a:spcPct val="90000"/>
              </a:lnSpc>
              <a:spcBef>
                <a:spcPts val="343"/>
              </a:spcBef>
              <a:buClr>
                <a:srgbClr val="000000"/>
              </a:buClr>
              <a:buSzPct val="100000"/>
              <a:buFont typeface="Wingdings" pitchFamily="-111" charset="2"/>
              <a:buChar char="q"/>
            </a:pPr>
            <a:r>
              <a:rPr lang="en-US" altLang="zh-TW" sz="1600" b="1" dirty="0">
                <a:solidFill>
                  <a:srgbClr val="0070C0"/>
                </a:solidFill>
                <a:cs typeface="Arial" charset="0"/>
              </a:rPr>
              <a:t>Fixed Quality: Good</a:t>
            </a:r>
          </a:p>
          <a:p>
            <a:pPr marL="39066">
              <a:lnSpc>
                <a:spcPct val="90000"/>
              </a:lnSpc>
              <a:spcBef>
                <a:spcPts val="343"/>
              </a:spcBef>
              <a:buClr>
                <a:srgbClr val="000000"/>
              </a:buClr>
              <a:buSzPct val="100000"/>
              <a:buFont typeface="Wingdings" pitchFamily="-111" charset="2"/>
              <a:buChar char="q"/>
            </a:pPr>
            <a:r>
              <a:rPr lang="en-US" altLang="zh-TW" sz="1600" b="1" dirty="0">
                <a:solidFill>
                  <a:srgbClr val="0070C0"/>
                </a:solidFill>
                <a:cs typeface="Arial" charset="0"/>
              </a:rPr>
              <a:t>Bandwidth:</a:t>
            </a:r>
          </a:p>
          <a:p>
            <a:pPr marL="39066">
              <a:lnSpc>
                <a:spcPct val="90000"/>
              </a:lnSpc>
              <a:spcBef>
                <a:spcPts val="308"/>
              </a:spcBef>
              <a:buClr>
                <a:srgbClr val="0000FF"/>
              </a:buClr>
              <a:buSzPct val="100000"/>
              <a:buFont typeface="Wingdings" pitchFamily="-111" charset="2"/>
              <a:buChar char="ü"/>
            </a:pPr>
            <a:r>
              <a:rPr lang="en-US" altLang="zh-TW" sz="1600" b="1" dirty="0">
                <a:solidFill>
                  <a:srgbClr val="0000FF"/>
                </a:solidFill>
                <a:cs typeface="Arial" charset="0"/>
              </a:rPr>
              <a:t>Active Period: about 400~600 KB/S</a:t>
            </a:r>
          </a:p>
          <a:p>
            <a:pPr marL="39066">
              <a:lnSpc>
                <a:spcPct val="90000"/>
              </a:lnSpc>
              <a:spcBef>
                <a:spcPts val="308"/>
              </a:spcBef>
              <a:buClr>
                <a:srgbClr val="0000FF"/>
              </a:buClr>
              <a:buSzPct val="100000"/>
              <a:buFont typeface="Wingdings" pitchFamily="-111" charset="2"/>
              <a:buChar char="ü"/>
            </a:pPr>
            <a:r>
              <a:rPr lang="en-US" altLang="zh-TW" sz="1600" b="1" dirty="0">
                <a:solidFill>
                  <a:srgbClr val="0000FF"/>
                </a:solidFill>
                <a:cs typeface="Arial" charset="0"/>
              </a:rPr>
              <a:t>Inactive Period: about 80~100 KB/S</a:t>
            </a:r>
          </a:p>
          <a:p>
            <a:pPr marL="39066">
              <a:lnSpc>
                <a:spcPct val="90000"/>
              </a:lnSpc>
              <a:spcBef>
                <a:spcPts val="343"/>
              </a:spcBef>
              <a:buClr>
                <a:srgbClr val="000000"/>
              </a:buClr>
              <a:buSzPct val="100000"/>
              <a:buFont typeface="Wingdings" pitchFamily="-111" charset="2"/>
              <a:buChar char="q"/>
            </a:pPr>
            <a:r>
              <a:rPr lang="en-US" altLang="zh-TW" sz="1600" b="1" dirty="0">
                <a:cs typeface="Arial" charset="0"/>
              </a:rPr>
              <a:t>Recording Storage:</a:t>
            </a:r>
          </a:p>
          <a:p>
            <a:pPr marL="39066">
              <a:lnSpc>
                <a:spcPct val="90000"/>
              </a:lnSpc>
              <a:spcBef>
                <a:spcPts val="308"/>
              </a:spcBef>
              <a:buClr>
                <a:srgbClr val="0000FF"/>
              </a:buClr>
              <a:buSzPct val="100000"/>
              <a:buFont typeface="Wingdings" pitchFamily="-111" charset="2"/>
              <a:buChar char="ü"/>
            </a:pPr>
            <a:r>
              <a:rPr lang="en-US" altLang="zh-TW" sz="1600" b="1" dirty="0">
                <a:solidFill>
                  <a:srgbClr val="0000FF"/>
                </a:solidFill>
                <a:cs typeface="Arial" charset="0"/>
              </a:rPr>
              <a:t>Full Frames: about 50 GB/Day</a:t>
            </a:r>
          </a:p>
          <a:p>
            <a:pPr marL="39066">
              <a:lnSpc>
                <a:spcPct val="90000"/>
              </a:lnSpc>
              <a:spcBef>
                <a:spcPts val="308"/>
              </a:spcBef>
              <a:buClr>
                <a:srgbClr val="0000FF"/>
              </a:buClr>
              <a:buSzPct val="100000"/>
              <a:buFont typeface="Wingdings" pitchFamily="-111" charset="2"/>
              <a:buChar char="ü"/>
            </a:pPr>
            <a:r>
              <a:rPr lang="en-US" altLang="zh-TW" sz="1600" b="1" dirty="0">
                <a:solidFill>
                  <a:srgbClr val="0000FF"/>
                </a:solidFill>
                <a:cs typeface="Arial" charset="0"/>
              </a:rPr>
              <a:t>Enable Activity Adaptive Streaming: </a:t>
            </a:r>
          </a:p>
          <a:p>
            <a:pPr marL="39066">
              <a:lnSpc>
                <a:spcPct val="90000"/>
              </a:lnSpc>
              <a:spcBef>
                <a:spcPts val="308"/>
              </a:spcBef>
              <a:buClr>
                <a:srgbClr val="0000FF"/>
              </a:buClr>
              <a:buSzPct val="100000"/>
              <a:buFont typeface="Arial" charset="0"/>
              <a:buChar char="–"/>
            </a:pPr>
            <a:r>
              <a:rPr lang="en-US" altLang="zh-TW" sz="1600" b="1" dirty="0">
                <a:solidFill>
                  <a:srgbClr val="FF0000"/>
                </a:solidFill>
                <a:cs typeface="Arial" charset="0"/>
              </a:rPr>
              <a:t>about 8.5 GB/Day (No Event)</a:t>
            </a:r>
          </a:p>
          <a:p>
            <a:pPr marL="39066">
              <a:lnSpc>
                <a:spcPct val="90000"/>
              </a:lnSpc>
              <a:spcBef>
                <a:spcPts val="308"/>
              </a:spcBef>
              <a:buClr>
                <a:srgbClr val="0000FF"/>
              </a:buClr>
              <a:buSzPct val="100000"/>
              <a:buFont typeface="Arial" charset="0"/>
              <a:buChar char="–"/>
            </a:pPr>
            <a:r>
              <a:rPr lang="en-US" altLang="zh-TW" sz="1600" b="1" dirty="0">
                <a:solidFill>
                  <a:srgbClr val="FF0000"/>
                </a:solidFill>
                <a:cs typeface="Arial" charset="0"/>
              </a:rPr>
              <a:t>about 12 GB/Day (1 Event Every 5 Minutes)</a:t>
            </a:r>
          </a:p>
        </p:txBody>
      </p:sp>
      <p:sp>
        <p:nvSpPr>
          <p:cNvPr id="6" name="Rectangle 2"/>
          <p:cNvSpPr>
            <a:spLocks noGrp="1" noChangeArrowheads="1"/>
          </p:cNvSpPr>
          <p:nvPr>
            <p:ph type="title"/>
          </p:nvPr>
        </p:nvSpPr>
        <p:spPr>
          <a:xfrm>
            <a:off x="457200" y="260350"/>
            <a:ext cx="8229600" cy="504825"/>
          </a:xfrm>
        </p:spPr>
        <p:txBody>
          <a:bodyPr/>
          <a:lstStyle/>
          <a:p>
            <a:pPr eaLnBrk="1" hangingPunct="1"/>
            <a:r>
              <a:rPr lang="en-US" altLang="zh-TW" sz="2800" b="1" i="1" dirty="0" smtClean="0">
                <a:solidFill>
                  <a:schemeClr val="tx1"/>
                </a:solidFill>
                <a:latin typeface="Arial" pitchFamily="34" charset="0"/>
                <a:cs typeface="Arial" pitchFamily="34" charset="0"/>
              </a:rPr>
              <a:t>Activity Adaptive Stream</a:t>
            </a:r>
            <a:r>
              <a:rPr lang="en-US" altLang="zh-TW" sz="2800" dirty="0" smtClean="0">
                <a:solidFill>
                  <a:schemeClr val="tx1"/>
                </a:solidFill>
                <a:latin typeface="Arial" pitchFamily="34" charset="0"/>
                <a:cs typeface="Arial" pitchFamily="34" charset="0"/>
              </a:rPr>
              <a:t>ing</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title"/>
          </p:nvPr>
        </p:nvSpPr>
        <p:spPr>
          <a:xfrm>
            <a:off x="457200" y="274638"/>
            <a:ext cx="8229600" cy="561975"/>
          </a:xfrm>
        </p:spPr>
        <p:txBody>
          <a:bodyPr/>
          <a:lstStyle/>
          <a:p>
            <a:pPr eaLnBrk="1" hangingPunct="1"/>
            <a:r>
              <a:rPr lang="en-US" altLang="zh-TW" sz="2800" b="1" i="1" dirty="0" smtClean="0">
                <a:solidFill>
                  <a:schemeClr val="tx1"/>
                </a:solidFill>
                <a:latin typeface="Arial" pitchFamily="34" charset="0"/>
                <a:cs typeface="Arial" pitchFamily="34" charset="0"/>
              </a:rPr>
              <a:t>Multiple Streams</a:t>
            </a:r>
          </a:p>
        </p:txBody>
      </p:sp>
      <p:sp>
        <p:nvSpPr>
          <p:cNvPr id="20483" name="AutoShape 12"/>
          <p:cNvSpPr>
            <a:spLocks noChangeArrowheads="1"/>
          </p:cNvSpPr>
          <p:nvPr/>
        </p:nvSpPr>
        <p:spPr bwMode="auto">
          <a:xfrm>
            <a:off x="6437313" y="2265363"/>
            <a:ext cx="1736725" cy="495300"/>
          </a:xfrm>
          <a:prstGeom prst="homePlate">
            <a:avLst>
              <a:gd name="adj" fmla="val 76053"/>
            </a:avLst>
          </a:prstGeom>
          <a:gradFill rotWithShape="1">
            <a:gsLst>
              <a:gs pos="0">
                <a:schemeClr val="folHlink"/>
              </a:gs>
              <a:gs pos="100000">
                <a:srgbClr val="709105"/>
              </a:gs>
            </a:gsLst>
            <a:lin ang="0" scaled="1"/>
          </a:gradFill>
          <a:ln w="9525">
            <a:noFill/>
            <a:miter lim="800000"/>
            <a:headEnd/>
            <a:tailEnd/>
          </a:ln>
        </p:spPr>
        <p:txBody>
          <a:bodyPr wrap="none" anchor="ctr"/>
          <a:lstStyle/>
          <a:p>
            <a:endParaRPr lang="zh-TW" altLang="en-US"/>
          </a:p>
        </p:txBody>
      </p:sp>
      <p:sp>
        <p:nvSpPr>
          <p:cNvPr id="20484" name="AutoShape 13"/>
          <p:cNvSpPr>
            <a:spLocks noChangeArrowheads="1"/>
          </p:cNvSpPr>
          <p:nvPr/>
        </p:nvSpPr>
        <p:spPr bwMode="auto">
          <a:xfrm>
            <a:off x="4565650" y="2273300"/>
            <a:ext cx="1800225" cy="495300"/>
          </a:xfrm>
          <a:prstGeom prst="homePlate">
            <a:avLst>
              <a:gd name="adj" fmla="val 62815"/>
            </a:avLst>
          </a:prstGeom>
          <a:gradFill rotWithShape="1">
            <a:gsLst>
              <a:gs pos="0">
                <a:srgbClr val="71A1CD"/>
              </a:gs>
              <a:gs pos="100000">
                <a:srgbClr val="376B9B"/>
              </a:gs>
            </a:gsLst>
            <a:lin ang="0" scaled="1"/>
          </a:gradFill>
          <a:ln w="9525">
            <a:noFill/>
            <a:miter lim="800000"/>
            <a:headEnd/>
            <a:tailEnd/>
          </a:ln>
        </p:spPr>
        <p:txBody>
          <a:bodyPr wrap="none" anchor="ctr"/>
          <a:lstStyle/>
          <a:p>
            <a:endParaRPr lang="zh-TW" altLang="en-US"/>
          </a:p>
        </p:txBody>
      </p:sp>
      <p:sp>
        <p:nvSpPr>
          <p:cNvPr id="20485" name="Rectangle 14"/>
          <p:cNvSpPr>
            <a:spLocks noChangeArrowheads="1"/>
          </p:cNvSpPr>
          <p:nvPr/>
        </p:nvSpPr>
        <p:spPr bwMode="auto">
          <a:xfrm>
            <a:off x="4637088" y="2330450"/>
            <a:ext cx="1225550" cy="366713"/>
          </a:xfrm>
          <a:prstGeom prst="rect">
            <a:avLst/>
          </a:prstGeom>
          <a:noFill/>
          <a:ln w="9525">
            <a:noFill/>
            <a:miter lim="800000"/>
            <a:headEnd/>
            <a:tailEnd/>
          </a:ln>
        </p:spPr>
        <p:txBody>
          <a:bodyPr wrap="none">
            <a:spAutoFit/>
          </a:bodyPr>
          <a:lstStyle/>
          <a:p>
            <a:r>
              <a:rPr lang="en-US" altLang="zh-TW" sz="1800" b="1">
                <a:solidFill>
                  <a:schemeClr val="bg1"/>
                </a:solidFill>
              </a:rPr>
              <a:t>Decoding</a:t>
            </a:r>
          </a:p>
        </p:txBody>
      </p:sp>
      <p:sp>
        <p:nvSpPr>
          <p:cNvPr id="20486" name="Rectangle 15"/>
          <p:cNvSpPr>
            <a:spLocks noChangeArrowheads="1"/>
          </p:cNvSpPr>
          <p:nvPr/>
        </p:nvSpPr>
        <p:spPr bwMode="auto">
          <a:xfrm>
            <a:off x="4997450" y="1355725"/>
            <a:ext cx="430213" cy="274638"/>
          </a:xfrm>
          <a:prstGeom prst="rect">
            <a:avLst/>
          </a:prstGeom>
          <a:noFill/>
          <a:ln w="9525">
            <a:noFill/>
            <a:miter lim="800000"/>
            <a:headEnd/>
            <a:tailEnd/>
          </a:ln>
        </p:spPr>
        <p:txBody>
          <a:bodyPr wrap="none">
            <a:spAutoFit/>
          </a:bodyPr>
          <a:lstStyle/>
          <a:p>
            <a:r>
              <a:rPr lang="en-US" altLang="zh-TW" sz="1200" b="1">
                <a:solidFill>
                  <a:srgbClr val="376B9B"/>
                </a:solidFill>
              </a:rPr>
              <a:t>CIF</a:t>
            </a:r>
          </a:p>
        </p:txBody>
      </p:sp>
      <p:sp>
        <p:nvSpPr>
          <p:cNvPr id="20487" name="Rectangle 17"/>
          <p:cNvSpPr>
            <a:spLocks noChangeArrowheads="1"/>
          </p:cNvSpPr>
          <p:nvPr/>
        </p:nvSpPr>
        <p:spPr bwMode="auto">
          <a:xfrm>
            <a:off x="1835150" y="1785938"/>
            <a:ext cx="1296988" cy="274637"/>
          </a:xfrm>
          <a:prstGeom prst="rect">
            <a:avLst/>
          </a:prstGeom>
          <a:noFill/>
          <a:ln w="9525">
            <a:noFill/>
            <a:miter lim="800000"/>
            <a:headEnd/>
            <a:tailEnd/>
          </a:ln>
        </p:spPr>
        <p:txBody>
          <a:bodyPr wrap="none">
            <a:spAutoFit/>
          </a:bodyPr>
          <a:lstStyle/>
          <a:p>
            <a:r>
              <a:rPr lang="en-US" altLang="zh-TW" sz="1200" b="1">
                <a:solidFill>
                  <a:srgbClr val="376B9B"/>
                </a:solidFill>
              </a:rPr>
              <a:t>CIF for Viewing</a:t>
            </a:r>
          </a:p>
        </p:txBody>
      </p:sp>
      <p:sp>
        <p:nvSpPr>
          <p:cNvPr id="20488" name="Rectangle 18"/>
          <p:cNvSpPr>
            <a:spLocks noChangeArrowheads="1"/>
          </p:cNvSpPr>
          <p:nvPr/>
        </p:nvSpPr>
        <p:spPr bwMode="auto">
          <a:xfrm>
            <a:off x="1916113" y="3659188"/>
            <a:ext cx="1352550" cy="274637"/>
          </a:xfrm>
          <a:prstGeom prst="rect">
            <a:avLst/>
          </a:prstGeom>
          <a:noFill/>
          <a:ln w="9525">
            <a:noFill/>
            <a:miter lim="800000"/>
            <a:headEnd/>
            <a:tailEnd/>
          </a:ln>
        </p:spPr>
        <p:txBody>
          <a:bodyPr wrap="none">
            <a:spAutoFit/>
          </a:bodyPr>
          <a:lstStyle/>
          <a:p>
            <a:r>
              <a:rPr lang="en-US" altLang="zh-TW" sz="1200" b="1">
                <a:solidFill>
                  <a:srgbClr val="376B9B"/>
                </a:solidFill>
              </a:rPr>
              <a:t>2MP for Storage</a:t>
            </a:r>
          </a:p>
        </p:txBody>
      </p:sp>
      <p:sp>
        <p:nvSpPr>
          <p:cNvPr id="20489" name="AutoShape 19"/>
          <p:cNvSpPr>
            <a:spLocks noChangeArrowheads="1"/>
          </p:cNvSpPr>
          <p:nvPr/>
        </p:nvSpPr>
        <p:spPr bwMode="auto">
          <a:xfrm>
            <a:off x="3746500" y="2017713"/>
            <a:ext cx="603250" cy="255587"/>
          </a:xfrm>
          <a:prstGeom prst="rightArrow">
            <a:avLst>
              <a:gd name="adj1" fmla="val 44593"/>
              <a:gd name="adj2" fmla="val 60197"/>
            </a:avLst>
          </a:prstGeom>
          <a:solidFill>
            <a:schemeClr val="folHlink"/>
          </a:solidFill>
          <a:ln w="9525">
            <a:solidFill>
              <a:schemeClr val="folHlink"/>
            </a:solidFill>
            <a:miter lim="800000"/>
            <a:headEnd/>
            <a:tailEnd/>
          </a:ln>
        </p:spPr>
        <p:txBody>
          <a:bodyPr wrap="none" anchor="ctr"/>
          <a:lstStyle/>
          <a:p>
            <a:endParaRPr lang="zh-TW" altLang="en-US"/>
          </a:p>
        </p:txBody>
      </p:sp>
      <p:sp>
        <p:nvSpPr>
          <p:cNvPr id="20490" name="Rectangle 20"/>
          <p:cNvSpPr>
            <a:spLocks noChangeArrowheads="1"/>
          </p:cNvSpPr>
          <p:nvPr/>
        </p:nvSpPr>
        <p:spPr bwMode="auto">
          <a:xfrm>
            <a:off x="6554788" y="2336800"/>
            <a:ext cx="1339850" cy="366713"/>
          </a:xfrm>
          <a:prstGeom prst="rect">
            <a:avLst/>
          </a:prstGeom>
          <a:noFill/>
          <a:ln w="9525">
            <a:noFill/>
            <a:miter lim="800000"/>
            <a:headEnd/>
            <a:tailEnd/>
          </a:ln>
        </p:spPr>
        <p:txBody>
          <a:bodyPr wrap="none">
            <a:spAutoFit/>
          </a:bodyPr>
          <a:lstStyle/>
          <a:p>
            <a:r>
              <a:rPr lang="en-US" altLang="zh-TW" sz="1800" b="1">
                <a:solidFill>
                  <a:schemeClr val="bg1"/>
                </a:solidFill>
              </a:rPr>
              <a:t>Displaying</a:t>
            </a:r>
          </a:p>
        </p:txBody>
      </p:sp>
      <p:pic>
        <p:nvPicPr>
          <p:cNvPr id="20491" name="Picture 23" descr="15 Network Camera-3"/>
          <p:cNvPicPr>
            <a:picLocks noChangeAspect="1" noChangeArrowheads="1"/>
          </p:cNvPicPr>
          <p:nvPr/>
        </p:nvPicPr>
        <p:blipFill>
          <a:blip r:embed="rId2" cstate="print"/>
          <a:srcRect/>
          <a:stretch>
            <a:fillRect/>
          </a:stretch>
        </p:blipFill>
        <p:spPr bwMode="auto">
          <a:xfrm>
            <a:off x="6581775" y="3717925"/>
            <a:ext cx="806450" cy="763588"/>
          </a:xfrm>
          <a:prstGeom prst="rect">
            <a:avLst/>
          </a:prstGeom>
          <a:noFill/>
          <a:ln w="9525">
            <a:noFill/>
            <a:miter lim="800000"/>
            <a:headEnd/>
            <a:tailEnd/>
          </a:ln>
        </p:spPr>
      </p:pic>
      <p:pic>
        <p:nvPicPr>
          <p:cNvPr id="20492" name="Picture 26" descr="ST7501"/>
          <p:cNvPicPr>
            <a:picLocks noChangeAspect="1" noChangeArrowheads="1"/>
          </p:cNvPicPr>
          <p:nvPr/>
        </p:nvPicPr>
        <p:blipFill>
          <a:blip r:embed="rId3" cstate="print"/>
          <a:srcRect/>
          <a:stretch>
            <a:fillRect/>
          </a:stretch>
        </p:blipFill>
        <p:spPr bwMode="auto">
          <a:xfrm>
            <a:off x="6481763" y="1184275"/>
            <a:ext cx="1512887" cy="889000"/>
          </a:xfrm>
          <a:prstGeom prst="rect">
            <a:avLst/>
          </a:prstGeom>
          <a:noFill/>
          <a:ln w="9525">
            <a:noFill/>
            <a:miter lim="800000"/>
            <a:headEnd/>
            <a:tailEnd/>
          </a:ln>
        </p:spPr>
      </p:pic>
      <p:sp>
        <p:nvSpPr>
          <p:cNvPr id="20493" name="Rectangle 28"/>
          <p:cNvSpPr>
            <a:spLocks noChangeArrowheads="1"/>
          </p:cNvSpPr>
          <p:nvPr/>
        </p:nvSpPr>
        <p:spPr bwMode="auto">
          <a:xfrm>
            <a:off x="5105400" y="3130550"/>
            <a:ext cx="496888" cy="274638"/>
          </a:xfrm>
          <a:prstGeom prst="rect">
            <a:avLst/>
          </a:prstGeom>
          <a:noFill/>
          <a:ln w="9525">
            <a:noFill/>
            <a:miter lim="800000"/>
            <a:headEnd/>
            <a:tailEnd/>
          </a:ln>
        </p:spPr>
        <p:txBody>
          <a:bodyPr wrap="none">
            <a:spAutoFit/>
          </a:bodyPr>
          <a:lstStyle/>
          <a:p>
            <a:r>
              <a:rPr lang="en-US" altLang="zh-TW" sz="1200" b="1">
                <a:solidFill>
                  <a:srgbClr val="376B9B"/>
                </a:solidFill>
              </a:rPr>
              <a:t>2MP</a:t>
            </a:r>
          </a:p>
        </p:txBody>
      </p:sp>
      <p:sp>
        <p:nvSpPr>
          <p:cNvPr id="20494" name="AutoShape 30"/>
          <p:cNvSpPr>
            <a:spLocks noChangeArrowheads="1"/>
          </p:cNvSpPr>
          <p:nvPr/>
        </p:nvSpPr>
        <p:spPr bwMode="auto">
          <a:xfrm>
            <a:off x="6365875" y="4556125"/>
            <a:ext cx="1655763" cy="495300"/>
          </a:xfrm>
          <a:prstGeom prst="homePlate">
            <a:avLst>
              <a:gd name="adj" fmla="val 72508"/>
            </a:avLst>
          </a:prstGeom>
          <a:gradFill rotWithShape="1">
            <a:gsLst>
              <a:gs pos="0">
                <a:srgbClr val="F1B00F"/>
              </a:gs>
              <a:gs pos="100000">
                <a:srgbClr val="F58509"/>
              </a:gs>
            </a:gsLst>
            <a:lin ang="0" scaled="1"/>
          </a:gradFill>
          <a:ln w="9525">
            <a:noFill/>
            <a:miter lim="800000"/>
            <a:headEnd/>
            <a:tailEnd/>
          </a:ln>
        </p:spPr>
        <p:txBody>
          <a:bodyPr wrap="none" anchor="ctr"/>
          <a:lstStyle/>
          <a:p>
            <a:endParaRPr lang="zh-TW" altLang="en-US"/>
          </a:p>
        </p:txBody>
      </p:sp>
      <p:sp>
        <p:nvSpPr>
          <p:cNvPr id="20495" name="AutoShape 31"/>
          <p:cNvSpPr>
            <a:spLocks noChangeArrowheads="1"/>
          </p:cNvSpPr>
          <p:nvPr/>
        </p:nvSpPr>
        <p:spPr bwMode="auto">
          <a:xfrm>
            <a:off x="4565650" y="4564063"/>
            <a:ext cx="1800225" cy="495300"/>
          </a:xfrm>
          <a:prstGeom prst="homePlate">
            <a:avLst>
              <a:gd name="adj" fmla="val 67947"/>
            </a:avLst>
          </a:prstGeom>
          <a:gradFill rotWithShape="1">
            <a:gsLst>
              <a:gs pos="0">
                <a:srgbClr val="71A1CD"/>
              </a:gs>
              <a:gs pos="100000">
                <a:srgbClr val="376B9B"/>
              </a:gs>
            </a:gsLst>
            <a:lin ang="0" scaled="1"/>
          </a:gradFill>
          <a:ln w="9525">
            <a:noFill/>
            <a:miter lim="800000"/>
            <a:headEnd/>
            <a:tailEnd/>
          </a:ln>
        </p:spPr>
        <p:txBody>
          <a:bodyPr wrap="none" anchor="ctr"/>
          <a:lstStyle/>
          <a:p>
            <a:endParaRPr lang="zh-TW" altLang="en-US"/>
          </a:p>
        </p:txBody>
      </p:sp>
      <p:sp>
        <p:nvSpPr>
          <p:cNvPr id="20496" name="Rectangle 32"/>
          <p:cNvSpPr>
            <a:spLocks noChangeArrowheads="1"/>
          </p:cNvSpPr>
          <p:nvPr/>
        </p:nvSpPr>
        <p:spPr bwMode="auto">
          <a:xfrm>
            <a:off x="6581775" y="4621213"/>
            <a:ext cx="1035050" cy="366712"/>
          </a:xfrm>
          <a:prstGeom prst="rect">
            <a:avLst/>
          </a:prstGeom>
          <a:noFill/>
          <a:ln w="9525">
            <a:noFill/>
            <a:miter lim="800000"/>
            <a:headEnd/>
            <a:tailEnd/>
          </a:ln>
        </p:spPr>
        <p:txBody>
          <a:bodyPr wrap="none">
            <a:spAutoFit/>
          </a:bodyPr>
          <a:lstStyle/>
          <a:p>
            <a:r>
              <a:rPr lang="en-US" altLang="zh-TW" sz="1800" b="1">
                <a:solidFill>
                  <a:schemeClr val="bg1"/>
                </a:solidFill>
              </a:rPr>
              <a:t>Storage</a:t>
            </a:r>
          </a:p>
        </p:txBody>
      </p:sp>
      <p:sp>
        <p:nvSpPr>
          <p:cNvPr id="20497" name="Rectangle 33"/>
          <p:cNvSpPr>
            <a:spLocks noChangeArrowheads="1"/>
          </p:cNvSpPr>
          <p:nvPr/>
        </p:nvSpPr>
        <p:spPr bwMode="auto">
          <a:xfrm>
            <a:off x="4637088" y="4621213"/>
            <a:ext cx="1314450" cy="366712"/>
          </a:xfrm>
          <a:prstGeom prst="rect">
            <a:avLst/>
          </a:prstGeom>
          <a:noFill/>
          <a:ln w="9525">
            <a:noFill/>
            <a:miter lim="800000"/>
            <a:headEnd/>
            <a:tailEnd/>
          </a:ln>
        </p:spPr>
        <p:txBody>
          <a:bodyPr wrap="none">
            <a:spAutoFit/>
          </a:bodyPr>
          <a:lstStyle/>
          <a:p>
            <a:r>
              <a:rPr lang="en-US" altLang="zh-TW" sz="1800" b="1">
                <a:solidFill>
                  <a:schemeClr val="bg1"/>
                </a:solidFill>
              </a:rPr>
              <a:t>Recording</a:t>
            </a:r>
          </a:p>
        </p:txBody>
      </p:sp>
      <p:sp>
        <p:nvSpPr>
          <p:cNvPr id="20498" name="AutoShape 34"/>
          <p:cNvSpPr>
            <a:spLocks noChangeArrowheads="1"/>
          </p:cNvSpPr>
          <p:nvPr/>
        </p:nvSpPr>
        <p:spPr bwMode="auto">
          <a:xfrm>
            <a:off x="3746500" y="4224338"/>
            <a:ext cx="603250" cy="255587"/>
          </a:xfrm>
          <a:prstGeom prst="rightArrow">
            <a:avLst>
              <a:gd name="adj1" fmla="val 44593"/>
              <a:gd name="adj2" fmla="val 60197"/>
            </a:avLst>
          </a:prstGeom>
          <a:solidFill>
            <a:schemeClr val="folHlink"/>
          </a:solidFill>
          <a:ln w="9525">
            <a:solidFill>
              <a:schemeClr val="folHlink"/>
            </a:solidFill>
            <a:miter lim="800000"/>
            <a:headEnd/>
            <a:tailEnd/>
          </a:ln>
        </p:spPr>
        <p:txBody>
          <a:bodyPr wrap="none" anchor="ctr"/>
          <a:lstStyle/>
          <a:p>
            <a:endParaRPr lang="zh-TW" altLang="en-US"/>
          </a:p>
        </p:txBody>
      </p:sp>
      <p:sp>
        <p:nvSpPr>
          <p:cNvPr id="20499" name="AutoShape 42"/>
          <p:cNvSpPr>
            <a:spLocks noChangeArrowheads="1"/>
          </p:cNvSpPr>
          <p:nvPr/>
        </p:nvSpPr>
        <p:spPr bwMode="auto">
          <a:xfrm rot="2519233">
            <a:off x="1143000" y="3646488"/>
            <a:ext cx="603250" cy="255587"/>
          </a:xfrm>
          <a:prstGeom prst="rightArrow">
            <a:avLst>
              <a:gd name="adj1" fmla="val 44593"/>
              <a:gd name="adj2" fmla="val 60197"/>
            </a:avLst>
          </a:prstGeom>
          <a:solidFill>
            <a:schemeClr val="folHlink"/>
          </a:solidFill>
          <a:ln w="9525">
            <a:solidFill>
              <a:schemeClr val="folHlink"/>
            </a:solidFill>
            <a:miter lim="800000"/>
            <a:headEnd/>
            <a:tailEnd/>
          </a:ln>
        </p:spPr>
        <p:txBody>
          <a:bodyPr wrap="none" anchor="ctr"/>
          <a:lstStyle/>
          <a:p>
            <a:endParaRPr lang="zh-TW" altLang="en-US"/>
          </a:p>
        </p:txBody>
      </p:sp>
      <p:pic>
        <p:nvPicPr>
          <p:cNvPr id="20500" name="Picture 43" descr="CPU-2"/>
          <p:cNvPicPr>
            <a:picLocks noChangeAspect="1" noChangeArrowheads="1"/>
          </p:cNvPicPr>
          <p:nvPr/>
        </p:nvPicPr>
        <p:blipFill>
          <a:blip r:embed="rId4" cstate="print"/>
          <a:srcRect/>
          <a:stretch>
            <a:fillRect/>
          </a:stretch>
        </p:blipFill>
        <p:spPr bwMode="auto">
          <a:xfrm>
            <a:off x="5464175" y="765175"/>
            <a:ext cx="969963" cy="817563"/>
          </a:xfrm>
          <a:prstGeom prst="rect">
            <a:avLst/>
          </a:prstGeom>
          <a:noFill/>
          <a:ln w="9525">
            <a:noFill/>
            <a:miter lim="800000"/>
            <a:headEnd/>
            <a:tailEnd/>
          </a:ln>
        </p:spPr>
      </p:pic>
      <p:pic>
        <p:nvPicPr>
          <p:cNvPr id="20501" name="Picture 48" descr="1-1"/>
          <p:cNvPicPr>
            <a:picLocks noChangeAspect="1" noChangeArrowheads="1"/>
          </p:cNvPicPr>
          <p:nvPr/>
        </p:nvPicPr>
        <p:blipFill>
          <a:blip r:embed="rId5" cstate="print"/>
          <a:srcRect/>
          <a:stretch>
            <a:fillRect/>
          </a:stretch>
        </p:blipFill>
        <p:spPr bwMode="auto">
          <a:xfrm>
            <a:off x="1793875" y="3933825"/>
            <a:ext cx="1727200" cy="1149350"/>
          </a:xfrm>
          <a:prstGeom prst="rect">
            <a:avLst/>
          </a:prstGeom>
          <a:noFill/>
          <a:ln w="9525">
            <a:noFill/>
            <a:miter lim="800000"/>
            <a:headEnd/>
            <a:tailEnd/>
          </a:ln>
        </p:spPr>
      </p:pic>
      <p:pic>
        <p:nvPicPr>
          <p:cNvPr id="20502" name="Picture 53" descr="1-1"/>
          <p:cNvPicPr>
            <a:picLocks noChangeAspect="1" noChangeArrowheads="1"/>
          </p:cNvPicPr>
          <p:nvPr/>
        </p:nvPicPr>
        <p:blipFill>
          <a:blip r:embed="rId6" cstate="print"/>
          <a:srcRect/>
          <a:stretch>
            <a:fillRect/>
          </a:stretch>
        </p:blipFill>
        <p:spPr bwMode="auto">
          <a:xfrm>
            <a:off x="2008188" y="2111375"/>
            <a:ext cx="792162" cy="527050"/>
          </a:xfrm>
          <a:prstGeom prst="rect">
            <a:avLst/>
          </a:prstGeom>
          <a:noFill/>
          <a:ln w="9525">
            <a:noFill/>
            <a:miter lim="800000"/>
            <a:headEnd/>
            <a:tailEnd/>
          </a:ln>
        </p:spPr>
      </p:pic>
      <p:sp>
        <p:nvSpPr>
          <p:cNvPr id="20503" name="AutoShape 59"/>
          <p:cNvSpPr>
            <a:spLocks noChangeArrowheads="1"/>
          </p:cNvSpPr>
          <p:nvPr/>
        </p:nvSpPr>
        <p:spPr bwMode="auto">
          <a:xfrm rot="-2028361">
            <a:off x="1131888" y="2382838"/>
            <a:ext cx="603250" cy="255587"/>
          </a:xfrm>
          <a:prstGeom prst="rightArrow">
            <a:avLst>
              <a:gd name="adj1" fmla="val 44593"/>
              <a:gd name="adj2" fmla="val 60197"/>
            </a:avLst>
          </a:prstGeom>
          <a:solidFill>
            <a:schemeClr val="folHlink"/>
          </a:solidFill>
          <a:ln w="9525">
            <a:solidFill>
              <a:schemeClr val="folHlink"/>
            </a:solidFill>
            <a:miter lim="800000"/>
            <a:headEnd/>
            <a:tailEnd/>
          </a:ln>
        </p:spPr>
        <p:txBody>
          <a:bodyPr wrap="none" anchor="ctr"/>
          <a:lstStyle/>
          <a:p>
            <a:endParaRPr lang="zh-TW" altLang="en-US"/>
          </a:p>
        </p:txBody>
      </p:sp>
      <p:pic>
        <p:nvPicPr>
          <p:cNvPr id="20504" name="Picture 60" descr="1-1"/>
          <p:cNvPicPr>
            <a:picLocks noChangeAspect="1" noChangeArrowheads="1"/>
          </p:cNvPicPr>
          <p:nvPr/>
        </p:nvPicPr>
        <p:blipFill>
          <a:blip r:embed="rId6" cstate="print"/>
          <a:srcRect/>
          <a:stretch>
            <a:fillRect/>
          </a:stretch>
        </p:blipFill>
        <p:spPr bwMode="auto">
          <a:xfrm>
            <a:off x="4816475" y="1606550"/>
            <a:ext cx="792163" cy="527050"/>
          </a:xfrm>
          <a:prstGeom prst="rect">
            <a:avLst/>
          </a:prstGeom>
          <a:noFill/>
          <a:ln w="9525">
            <a:noFill/>
            <a:miter lim="800000"/>
            <a:headEnd/>
            <a:tailEnd/>
          </a:ln>
        </p:spPr>
      </p:pic>
      <p:pic>
        <p:nvPicPr>
          <p:cNvPr id="20505" name="Picture 61" descr="1-1"/>
          <p:cNvPicPr>
            <a:picLocks noChangeAspect="1" noChangeArrowheads="1"/>
          </p:cNvPicPr>
          <p:nvPr/>
        </p:nvPicPr>
        <p:blipFill>
          <a:blip r:embed="rId5" cstate="print"/>
          <a:srcRect/>
          <a:stretch>
            <a:fillRect/>
          </a:stretch>
        </p:blipFill>
        <p:spPr bwMode="auto">
          <a:xfrm>
            <a:off x="4503738" y="3357563"/>
            <a:ext cx="1727200" cy="1149350"/>
          </a:xfrm>
          <a:prstGeom prst="rect">
            <a:avLst/>
          </a:prstGeom>
          <a:noFill/>
          <a:ln w="9525">
            <a:noFill/>
            <a:miter lim="800000"/>
            <a:headEnd/>
            <a:tailEnd/>
          </a:ln>
        </p:spPr>
      </p:pic>
      <p:sp>
        <p:nvSpPr>
          <p:cNvPr id="20507" name="Rectangle 69"/>
          <p:cNvSpPr>
            <a:spLocks noGrp="1" noChangeArrowheads="1"/>
          </p:cNvSpPr>
          <p:nvPr>
            <p:ph type="body" idx="1"/>
          </p:nvPr>
        </p:nvSpPr>
        <p:spPr>
          <a:xfrm>
            <a:off x="1403350" y="5300663"/>
            <a:ext cx="7329488" cy="936649"/>
          </a:xfrm>
          <a:noFill/>
        </p:spPr>
        <p:txBody>
          <a:bodyPr/>
          <a:lstStyle/>
          <a:p>
            <a:pPr eaLnBrk="1" hangingPunct="1">
              <a:lnSpc>
                <a:spcPct val="80000"/>
              </a:lnSpc>
              <a:buFont typeface="Arial" charset="0"/>
              <a:buNone/>
            </a:pPr>
            <a:r>
              <a:rPr lang="en-US" altLang="zh-TW" sz="1800" dirty="0" smtClean="0"/>
              <a:t>Decreasing your CPU loading</a:t>
            </a:r>
          </a:p>
          <a:p>
            <a:pPr eaLnBrk="1" hangingPunct="1">
              <a:lnSpc>
                <a:spcPct val="80000"/>
              </a:lnSpc>
              <a:buFont typeface="Arial" charset="0"/>
              <a:buNone/>
            </a:pPr>
            <a:r>
              <a:rPr lang="en-US" altLang="zh-TW" sz="1800" dirty="0" smtClean="0"/>
              <a:t>Flexibility in viewing with small images and storing with large images</a:t>
            </a:r>
          </a:p>
        </p:txBody>
      </p:sp>
      <p:grpSp>
        <p:nvGrpSpPr>
          <p:cNvPr id="2" name="Group 70"/>
          <p:cNvGrpSpPr>
            <a:grpSpLocks/>
          </p:cNvGrpSpPr>
          <p:nvPr/>
        </p:nvGrpSpPr>
        <p:grpSpPr bwMode="auto">
          <a:xfrm>
            <a:off x="1258888" y="5341938"/>
            <a:ext cx="200025" cy="174625"/>
            <a:chOff x="431" y="3158"/>
            <a:chExt cx="499" cy="454"/>
          </a:xfrm>
        </p:grpSpPr>
        <p:sp>
          <p:nvSpPr>
            <p:cNvPr id="20513" name="AutoShape 71"/>
            <p:cNvSpPr>
              <a:spLocks noChangeArrowheads="1"/>
            </p:cNvSpPr>
            <p:nvPr/>
          </p:nvSpPr>
          <p:spPr bwMode="auto">
            <a:xfrm>
              <a:off x="431" y="3158"/>
              <a:ext cx="362" cy="454"/>
            </a:xfrm>
            <a:prstGeom prst="chevron">
              <a:avLst>
                <a:gd name="adj" fmla="val 25000"/>
              </a:avLst>
            </a:prstGeom>
            <a:solidFill>
              <a:schemeClr val="tx1"/>
            </a:solidFill>
            <a:ln w="9525">
              <a:solidFill>
                <a:srgbClr val="DDDDDD"/>
              </a:solidFill>
              <a:miter lim="800000"/>
              <a:headEnd/>
              <a:tailEnd/>
            </a:ln>
          </p:spPr>
          <p:txBody>
            <a:bodyPr wrap="none" anchor="ctr"/>
            <a:lstStyle/>
            <a:p>
              <a:endParaRPr lang="zh-TW" altLang="en-US"/>
            </a:p>
          </p:txBody>
        </p:sp>
        <p:sp>
          <p:nvSpPr>
            <p:cNvPr id="20514" name="AutoShape 72"/>
            <p:cNvSpPr>
              <a:spLocks noChangeArrowheads="1"/>
            </p:cNvSpPr>
            <p:nvPr/>
          </p:nvSpPr>
          <p:spPr bwMode="auto">
            <a:xfrm>
              <a:off x="748" y="3158"/>
              <a:ext cx="182" cy="454"/>
            </a:xfrm>
            <a:prstGeom prst="chevron">
              <a:avLst>
                <a:gd name="adj" fmla="val 51097"/>
              </a:avLst>
            </a:prstGeom>
            <a:solidFill>
              <a:schemeClr val="tx1"/>
            </a:solidFill>
            <a:ln w="9525">
              <a:solidFill>
                <a:srgbClr val="DDDDDD"/>
              </a:solidFill>
              <a:miter lim="800000"/>
              <a:headEnd/>
              <a:tailEnd/>
            </a:ln>
          </p:spPr>
          <p:txBody>
            <a:bodyPr wrap="none" anchor="ctr"/>
            <a:lstStyle/>
            <a:p>
              <a:endParaRPr lang="zh-TW" altLang="en-US"/>
            </a:p>
          </p:txBody>
        </p:sp>
      </p:grpSp>
      <p:grpSp>
        <p:nvGrpSpPr>
          <p:cNvPr id="3" name="Group 73"/>
          <p:cNvGrpSpPr>
            <a:grpSpLocks/>
          </p:cNvGrpSpPr>
          <p:nvPr/>
        </p:nvGrpSpPr>
        <p:grpSpPr bwMode="auto">
          <a:xfrm>
            <a:off x="1276350" y="5630863"/>
            <a:ext cx="200025" cy="174625"/>
            <a:chOff x="431" y="3158"/>
            <a:chExt cx="499" cy="454"/>
          </a:xfrm>
        </p:grpSpPr>
        <p:sp>
          <p:nvSpPr>
            <p:cNvPr id="20511" name="AutoShape 74"/>
            <p:cNvSpPr>
              <a:spLocks noChangeArrowheads="1"/>
            </p:cNvSpPr>
            <p:nvPr/>
          </p:nvSpPr>
          <p:spPr bwMode="auto">
            <a:xfrm>
              <a:off x="431" y="3158"/>
              <a:ext cx="362" cy="454"/>
            </a:xfrm>
            <a:prstGeom prst="chevron">
              <a:avLst>
                <a:gd name="adj" fmla="val 25000"/>
              </a:avLst>
            </a:prstGeom>
            <a:solidFill>
              <a:schemeClr val="tx1"/>
            </a:solidFill>
            <a:ln w="9525">
              <a:solidFill>
                <a:srgbClr val="DDDDDD"/>
              </a:solidFill>
              <a:miter lim="800000"/>
              <a:headEnd/>
              <a:tailEnd/>
            </a:ln>
          </p:spPr>
          <p:txBody>
            <a:bodyPr wrap="none" anchor="ctr"/>
            <a:lstStyle/>
            <a:p>
              <a:endParaRPr lang="zh-TW" altLang="en-US"/>
            </a:p>
          </p:txBody>
        </p:sp>
        <p:sp>
          <p:nvSpPr>
            <p:cNvPr id="20512" name="AutoShape 75"/>
            <p:cNvSpPr>
              <a:spLocks noChangeArrowheads="1"/>
            </p:cNvSpPr>
            <p:nvPr/>
          </p:nvSpPr>
          <p:spPr bwMode="auto">
            <a:xfrm>
              <a:off x="748" y="3158"/>
              <a:ext cx="182" cy="454"/>
            </a:xfrm>
            <a:prstGeom prst="chevron">
              <a:avLst>
                <a:gd name="adj" fmla="val 51097"/>
              </a:avLst>
            </a:prstGeom>
            <a:solidFill>
              <a:schemeClr val="tx1"/>
            </a:solidFill>
            <a:ln w="9525">
              <a:solidFill>
                <a:srgbClr val="DDDDDD"/>
              </a:solidFill>
              <a:miter lim="800000"/>
              <a:headEnd/>
              <a:tailEnd/>
            </a:ln>
          </p:spPr>
          <p:txBody>
            <a:bodyPr wrap="none" anchor="ctr"/>
            <a:lstStyle/>
            <a:p>
              <a:endParaRPr lang="zh-TW" altLang="en-US"/>
            </a:p>
          </p:txBody>
        </p:sp>
      </p:grpSp>
      <p:pic>
        <p:nvPicPr>
          <p:cNvPr id="20510" name="Picture 76" descr="IP7161"/>
          <p:cNvPicPr>
            <a:picLocks noChangeAspect="1" noChangeArrowheads="1"/>
          </p:cNvPicPr>
          <p:nvPr/>
        </p:nvPicPr>
        <p:blipFill>
          <a:blip r:embed="rId7" cstate="print"/>
          <a:srcRect/>
          <a:stretch>
            <a:fillRect/>
          </a:stretch>
        </p:blipFill>
        <p:spPr bwMode="auto">
          <a:xfrm>
            <a:off x="-25400" y="2649538"/>
            <a:ext cx="1763713" cy="1198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45"/>
          <p:cNvSpPr>
            <a:spLocks noChangeShapeType="1"/>
          </p:cNvSpPr>
          <p:nvPr/>
        </p:nvSpPr>
        <p:spPr bwMode="auto">
          <a:xfrm>
            <a:off x="684213" y="7740650"/>
            <a:ext cx="7561262" cy="0"/>
          </a:xfrm>
          <a:prstGeom prst="line">
            <a:avLst/>
          </a:prstGeom>
          <a:noFill/>
          <a:ln w="9525" cap="rnd">
            <a:solidFill>
              <a:srgbClr val="969696"/>
            </a:solidFill>
            <a:prstDash val="sysDot"/>
            <a:round/>
            <a:headEnd/>
            <a:tailEnd/>
          </a:ln>
        </p:spPr>
        <p:txBody>
          <a:bodyPr/>
          <a:lstStyle/>
          <a:p>
            <a:endParaRPr lang="zh-TW" altLang="en-US"/>
          </a:p>
        </p:txBody>
      </p:sp>
      <p:sp>
        <p:nvSpPr>
          <p:cNvPr id="7" name="Rectangle 5"/>
          <p:cNvSpPr txBox="1">
            <a:spLocks noChangeArrowheads="1"/>
          </p:cNvSpPr>
          <p:nvPr/>
        </p:nvSpPr>
        <p:spPr bwMode="auto">
          <a:xfrm>
            <a:off x="457200" y="418753"/>
            <a:ext cx="8229600" cy="5619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800" b="1" i="1" u="none" strike="noStrike" kern="0" cap="none" spc="0" normalizeH="0" baseline="0" noProof="0" dirty="0" smtClean="0">
                <a:ln>
                  <a:noFill/>
                </a:ln>
                <a:solidFill>
                  <a:schemeClr val="tx1"/>
                </a:solidFill>
                <a:effectLst/>
                <a:uLnTx/>
                <a:uFillTx/>
                <a:latin typeface="Arial" pitchFamily="34" charset="0"/>
                <a:ea typeface="標楷體" pitchFamily="65" charset="-120"/>
                <a:cs typeface="Arial" pitchFamily="34" charset="0"/>
              </a:rPr>
              <a:t>SVC</a:t>
            </a:r>
          </a:p>
          <a:p>
            <a:pPr lvl="0" algn="ctr"/>
            <a:r>
              <a:rPr lang="en-US" altLang="zh-TW" sz="1800" dirty="0" smtClean="0">
                <a:solidFill>
                  <a:schemeClr val="tx1"/>
                </a:solidFill>
              </a:rPr>
              <a:t>Scalable Video Coding</a:t>
            </a:r>
            <a:endParaRPr kumimoji="1" lang="en-US" altLang="zh-TW" sz="1800" b="0" i="0" u="none" strike="noStrike" kern="0" cap="none" spc="0" normalizeH="0" baseline="0" noProof="0" dirty="0" smtClean="0">
              <a:ln>
                <a:noFill/>
              </a:ln>
              <a:solidFill>
                <a:schemeClr val="tx1"/>
              </a:solidFill>
              <a:effectLst/>
              <a:uLnTx/>
              <a:uFillTx/>
              <a:latin typeface="Arial" pitchFamily="34" charset="0"/>
              <a:ea typeface="標楷體" pitchFamily="65" charset="-120"/>
              <a:cs typeface="Arial" pitchFamily="34" charset="0"/>
            </a:endParaRPr>
          </a:p>
        </p:txBody>
      </p:sp>
      <p:pic>
        <p:nvPicPr>
          <p:cNvPr id="3074" name="Picture 2"/>
          <p:cNvPicPr>
            <a:picLocks noChangeAspect="1" noChangeArrowheads="1"/>
          </p:cNvPicPr>
          <p:nvPr/>
        </p:nvPicPr>
        <p:blipFill>
          <a:blip r:embed="rId2" cstate="print"/>
          <a:srcRect l="21857" t="34078" r="16159" b="16704"/>
          <a:stretch>
            <a:fillRect/>
          </a:stretch>
        </p:blipFill>
        <p:spPr bwMode="auto">
          <a:xfrm>
            <a:off x="611560" y="2276872"/>
            <a:ext cx="8244408" cy="3680540"/>
          </a:xfrm>
          <a:prstGeom prst="rect">
            <a:avLst/>
          </a:prstGeom>
          <a:noFill/>
          <a:ln w="9525">
            <a:noFill/>
            <a:miter lim="800000"/>
            <a:headEnd/>
            <a:tailEnd/>
          </a:ln>
        </p:spPr>
      </p:pic>
      <p:pic>
        <p:nvPicPr>
          <p:cNvPr id="30724" name="Picture 2"/>
          <p:cNvPicPr>
            <a:picLocks noChangeAspect="1" noChangeArrowheads="1"/>
          </p:cNvPicPr>
          <p:nvPr/>
        </p:nvPicPr>
        <p:blipFill>
          <a:blip r:embed="rId3" cstate="print"/>
          <a:srcRect/>
          <a:stretch>
            <a:fillRect/>
          </a:stretch>
        </p:blipFill>
        <p:spPr bwMode="auto">
          <a:xfrm>
            <a:off x="539552" y="1196752"/>
            <a:ext cx="1149200" cy="27859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45"/>
          <p:cNvSpPr>
            <a:spLocks noChangeShapeType="1"/>
          </p:cNvSpPr>
          <p:nvPr/>
        </p:nvSpPr>
        <p:spPr bwMode="auto">
          <a:xfrm>
            <a:off x="684213" y="7740650"/>
            <a:ext cx="7561262" cy="0"/>
          </a:xfrm>
          <a:prstGeom prst="line">
            <a:avLst/>
          </a:prstGeom>
          <a:noFill/>
          <a:ln w="9525" cap="rnd">
            <a:solidFill>
              <a:srgbClr val="969696"/>
            </a:solidFill>
            <a:prstDash val="sysDot"/>
            <a:round/>
            <a:headEnd/>
            <a:tailEnd/>
          </a:ln>
        </p:spPr>
        <p:txBody>
          <a:bodyPr/>
          <a:lstStyle/>
          <a:p>
            <a:endParaRPr lang="zh-TW" altLang="en-US"/>
          </a:p>
        </p:txBody>
      </p:sp>
      <p:sp>
        <p:nvSpPr>
          <p:cNvPr id="7" name="Rectangle 5"/>
          <p:cNvSpPr txBox="1">
            <a:spLocks noChangeArrowheads="1"/>
          </p:cNvSpPr>
          <p:nvPr/>
        </p:nvSpPr>
        <p:spPr bwMode="auto">
          <a:xfrm>
            <a:off x="457200" y="260648"/>
            <a:ext cx="8229600" cy="5619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800" b="1" i="1" u="none" strike="noStrike" kern="0" cap="none" spc="0" normalizeH="0" baseline="0" noProof="0" dirty="0" smtClean="0">
                <a:ln>
                  <a:noFill/>
                </a:ln>
                <a:solidFill>
                  <a:schemeClr val="tx1"/>
                </a:solidFill>
                <a:effectLst/>
                <a:uLnTx/>
                <a:uFillTx/>
                <a:latin typeface="Arial" pitchFamily="34" charset="0"/>
                <a:ea typeface="標楷體" pitchFamily="65" charset="-120"/>
                <a:cs typeface="Arial" pitchFamily="34" charset="0"/>
              </a:rPr>
              <a:t>Smart</a:t>
            </a:r>
            <a:r>
              <a:rPr kumimoji="1" lang="en-US" altLang="zh-TW" sz="2800" b="1" i="1" u="none" strike="noStrike" kern="0" cap="none" spc="0" normalizeH="0" noProof="0" dirty="0" smtClean="0">
                <a:ln>
                  <a:noFill/>
                </a:ln>
                <a:solidFill>
                  <a:schemeClr val="tx1"/>
                </a:solidFill>
                <a:effectLst/>
                <a:uLnTx/>
                <a:uFillTx/>
                <a:latin typeface="Arial" pitchFamily="34" charset="0"/>
                <a:ea typeface="標楷體" pitchFamily="65" charset="-120"/>
                <a:cs typeface="Arial" pitchFamily="34" charset="0"/>
              </a:rPr>
              <a:t> Stream</a:t>
            </a:r>
            <a:endParaRPr kumimoji="1" lang="en-US" altLang="zh-TW" sz="2800" b="1" i="1" u="none" strike="noStrike" kern="0" cap="none" spc="0" normalizeH="0" baseline="0" noProof="0" dirty="0" smtClean="0">
              <a:ln>
                <a:noFill/>
              </a:ln>
              <a:solidFill>
                <a:schemeClr val="tx1"/>
              </a:solidFill>
              <a:effectLst/>
              <a:uLnTx/>
              <a:uFillTx/>
              <a:latin typeface="Arial" pitchFamily="34" charset="0"/>
              <a:ea typeface="標楷體" pitchFamily="65" charset="-120"/>
              <a:cs typeface="Arial" pitchFamily="34" charset="0"/>
            </a:endParaRPr>
          </a:p>
        </p:txBody>
      </p:sp>
      <p:pic>
        <p:nvPicPr>
          <p:cNvPr id="4098" name="Picture 2"/>
          <p:cNvPicPr>
            <a:picLocks noChangeAspect="1" noChangeArrowheads="1"/>
          </p:cNvPicPr>
          <p:nvPr/>
        </p:nvPicPr>
        <p:blipFill>
          <a:blip r:embed="rId2" cstate="print"/>
          <a:srcRect l="32372" t="62625" r="33315" b="14735"/>
          <a:stretch>
            <a:fillRect/>
          </a:stretch>
        </p:blipFill>
        <p:spPr bwMode="auto">
          <a:xfrm>
            <a:off x="827584" y="1628800"/>
            <a:ext cx="7764341" cy="2880320"/>
          </a:xfrm>
          <a:prstGeom prst="rect">
            <a:avLst/>
          </a:prstGeom>
          <a:noFill/>
          <a:ln w="9525">
            <a:noFill/>
            <a:miter lim="800000"/>
            <a:headEnd/>
            <a:tailEnd/>
          </a:ln>
        </p:spPr>
      </p:pic>
      <p:sp>
        <p:nvSpPr>
          <p:cNvPr id="8" name="AutoShape 15"/>
          <p:cNvSpPr>
            <a:spLocks noChangeArrowheads="1"/>
          </p:cNvSpPr>
          <p:nvPr/>
        </p:nvSpPr>
        <p:spPr bwMode="auto">
          <a:xfrm>
            <a:off x="7092280" y="4149080"/>
            <a:ext cx="215800" cy="1055688"/>
          </a:xfrm>
          <a:prstGeom prst="downArrow">
            <a:avLst>
              <a:gd name="adj1" fmla="val 32352"/>
              <a:gd name="adj2" fmla="val 69814"/>
            </a:avLst>
          </a:prstGeom>
          <a:solidFill>
            <a:srgbClr val="00B050"/>
          </a:solidFill>
          <a:ln w="9525">
            <a:solidFill>
              <a:schemeClr val="tx1"/>
            </a:solidFill>
            <a:miter lim="800000"/>
            <a:headEnd/>
            <a:tailEnd/>
          </a:ln>
        </p:spPr>
        <p:txBody>
          <a:bodyPr vert="eaVert" wrap="none" anchor="ctr"/>
          <a:lstStyle/>
          <a:p>
            <a:endParaRPr lang="es-AR" altLang="zh-TW" b="1" dirty="0">
              <a:ln w="12700">
                <a:solidFill>
                  <a:schemeClr val="tx2">
                    <a:satMod val="155000"/>
                  </a:schemeClr>
                </a:solidFill>
                <a:prstDash val="solid"/>
              </a:ln>
              <a:solidFill>
                <a:srgbClr val="699006"/>
              </a:solidFill>
              <a:effectLst>
                <a:outerShdw blurRad="41275" dist="20320" dir="1800000" algn="tl" rotWithShape="0">
                  <a:srgbClr val="000000">
                    <a:alpha val="40000"/>
                  </a:srgbClr>
                </a:outerShdw>
              </a:effectLst>
            </a:endParaRPr>
          </a:p>
        </p:txBody>
      </p:sp>
      <p:sp>
        <p:nvSpPr>
          <p:cNvPr id="9" name="Rectangle 5"/>
          <p:cNvSpPr txBox="1">
            <a:spLocks noChangeArrowheads="1"/>
          </p:cNvSpPr>
          <p:nvPr/>
        </p:nvSpPr>
        <p:spPr bwMode="auto">
          <a:xfrm>
            <a:off x="3131840" y="5229200"/>
            <a:ext cx="1008112" cy="5619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TW" sz="1800" b="1" i="1" kern="0" dirty="0" smtClean="0">
                <a:solidFill>
                  <a:srgbClr val="0070C0"/>
                </a:solidFill>
                <a:latin typeface="Arial" pitchFamily="34" charset="0"/>
                <a:ea typeface="標楷體" pitchFamily="65" charset="-120"/>
                <a:cs typeface="Arial" pitchFamily="34" charset="0"/>
              </a:rPr>
              <a:t>30</a:t>
            </a:r>
            <a:r>
              <a:rPr kumimoji="1" lang="en-US" altLang="zh-TW" sz="1800" b="1" i="1" u="none" strike="noStrike" kern="0" cap="none" spc="0" normalizeH="0" baseline="0" noProof="0" dirty="0" smtClean="0">
                <a:ln>
                  <a:noFill/>
                </a:ln>
                <a:solidFill>
                  <a:srgbClr val="0070C0"/>
                </a:solidFill>
                <a:effectLst/>
                <a:uLnTx/>
                <a:uFillTx/>
                <a:latin typeface="Arial" pitchFamily="34" charset="0"/>
                <a:ea typeface="標楷體" pitchFamily="65" charset="-120"/>
                <a:cs typeface="Arial" pitchFamily="34" charset="0"/>
              </a:rPr>
              <a:t> FPS</a:t>
            </a:r>
          </a:p>
        </p:txBody>
      </p:sp>
      <p:sp>
        <p:nvSpPr>
          <p:cNvPr id="10" name="AutoShape 15"/>
          <p:cNvSpPr>
            <a:spLocks noChangeArrowheads="1"/>
          </p:cNvSpPr>
          <p:nvPr/>
        </p:nvSpPr>
        <p:spPr bwMode="auto">
          <a:xfrm>
            <a:off x="3491880" y="4149080"/>
            <a:ext cx="215800" cy="1055688"/>
          </a:xfrm>
          <a:prstGeom prst="downArrow">
            <a:avLst>
              <a:gd name="adj1" fmla="val 32352"/>
              <a:gd name="adj2" fmla="val 69814"/>
            </a:avLst>
          </a:prstGeom>
          <a:solidFill>
            <a:srgbClr val="FF0000"/>
          </a:solidFill>
          <a:ln w="9525">
            <a:solidFill>
              <a:schemeClr val="tx1"/>
            </a:solidFill>
            <a:miter lim="800000"/>
            <a:headEnd/>
            <a:tailEnd/>
          </a:ln>
        </p:spPr>
        <p:txBody>
          <a:bodyPr vert="eaVert" wrap="none" anchor="ctr"/>
          <a:lstStyle/>
          <a:p>
            <a:endParaRPr lang="es-AR" altLang="zh-TW">
              <a:solidFill>
                <a:schemeClr val="tx1"/>
              </a:solidFill>
            </a:endParaRPr>
          </a:p>
        </p:txBody>
      </p:sp>
      <p:sp>
        <p:nvSpPr>
          <p:cNvPr id="11" name="Rectangle 5"/>
          <p:cNvSpPr txBox="1">
            <a:spLocks noChangeArrowheads="1"/>
          </p:cNvSpPr>
          <p:nvPr/>
        </p:nvSpPr>
        <p:spPr bwMode="auto">
          <a:xfrm>
            <a:off x="6660232" y="5229200"/>
            <a:ext cx="1008112" cy="5619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TW" sz="1800" b="1" i="1" kern="0" dirty="0" smtClean="0">
                <a:solidFill>
                  <a:srgbClr val="0070C0"/>
                </a:solidFill>
                <a:latin typeface="Arial" pitchFamily="34" charset="0"/>
                <a:ea typeface="標楷體" pitchFamily="65" charset="-120"/>
                <a:cs typeface="Arial" pitchFamily="34" charset="0"/>
              </a:rPr>
              <a:t>10</a:t>
            </a:r>
            <a:r>
              <a:rPr kumimoji="1" lang="en-US" altLang="zh-TW" sz="1800" b="1" i="1" u="none" strike="noStrike" kern="0" cap="none" spc="0" normalizeH="0" baseline="0" noProof="0" dirty="0" smtClean="0">
                <a:ln>
                  <a:noFill/>
                </a:ln>
                <a:solidFill>
                  <a:srgbClr val="0070C0"/>
                </a:solidFill>
                <a:effectLst/>
                <a:uLnTx/>
                <a:uFillTx/>
                <a:latin typeface="Arial" pitchFamily="34" charset="0"/>
                <a:ea typeface="標楷體" pitchFamily="65" charset="-120"/>
                <a:cs typeface="Arial" pitchFamily="34" charset="0"/>
              </a:rPr>
              <a:t> FPS</a:t>
            </a:r>
          </a:p>
        </p:txBody>
      </p:sp>
      <p:sp>
        <p:nvSpPr>
          <p:cNvPr id="12" name="Rectangle 5"/>
          <p:cNvSpPr txBox="1">
            <a:spLocks noChangeArrowheads="1"/>
          </p:cNvSpPr>
          <p:nvPr/>
        </p:nvSpPr>
        <p:spPr bwMode="auto">
          <a:xfrm>
            <a:off x="4860032" y="3068960"/>
            <a:ext cx="1008112" cy="5619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TW" sz="1800" b="1" i="1" kern="0" dirty="0" smtClean="0">
                <a:solidFill>
                  <a:srgbClr val="0070C0"/>
                </a:solidFill>
                <a:latin typeface="Arial" pitchFamily="34" charset="0"/>
                <a:ea typeface="標楷體" pitchFamily="65" charset="-120"/>
                <a:cs typeface="Arial" pitchFamily="34" charset="0"/>
              </a:rPr>
              <a:t>10</a:t>
            </a:r>
            <a:r>
              <a:rPr kumimoji="1" lang="en-US" altLang="zh-TW" sz="1800" b="1" i="1" u="none" strike="noStrike" kern="0" cap="none" spc="0" normalizeH="0" baseline="0" noProof="0" dirty="0" smtClean="0">
                <a:ln>
                  <a:noFill/>
                </a:ln>
                <a:solidFill>
                  <a:srgbClr val="0070C0"/>
                </a:solidFill>
                <a:effectLst/>
                <a:uLnTx/>
                <a:uFillTx/>
                <a:latin typeface="Arial" pitchFamily="34" charset="0"/>
                <a:ea typeface="標楷體" pitchFamily="65" charset="-120"/>
                <a:cs typeface="Arial" pitchFamily="34" charset="0"/>
              </a:rPr>
              <a:t> FPS</a:t>
            </a:r>
          </a:p>
        </p:txBody>
      </p:sp>
      <p:sp>
        <p:nvSpPr>
          <p:cNvPr id="13" name="Rectangle 5"/>
          <p:cNvSpPr txBox="1">
            <a:spLocks noChangeArrowheads="1"/>
          </p:cNvSpPr>
          <p:nvPr/>
        </p:nvSpPr>
        <p:spPr bwMode="auto">
          <a:xfrm>
            <a:off x="1115616" y="3068960"/>
            <a:ext cx="1008112" cy="5619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TW" sz="1800" b="1" i="1" kern="0" dirty="0" smtClean="0">
                <a:solidFill>
                  <a:srgbClr val="0070C0"/>
                </a:solidFill>
                <a:latin typeface="Arial" pitchFamily="34" charset="0"/>
                <a:ea typeface="標楷體" pitchFamily="65" charset="-120"/>
                <a:cs typeface="Arial" pitchFamily="34" charset="0"/>
              </a:rPr>
              <a:t>10</a:t>
            </a:r>
            <a:r>
              <a:rPr kumimoji="1" lang="en-US" altLang="zh-TW" sz="1800" b="1" i="1" u="none" strike="noStrike" kern="0" cap="none" spc="0" normalizeH="0" baseline="0" noProof="0" dirty="0" smtClean="0">
                <a:ln>
                  <a:noFill/>
                </a:ln>
                <a:solidFill>
                  <a:srgbClr val="0070C0"/>
                </a:solidFill>
                <a:effectLst/>
                <a:uLnTx/>
                <a:uFillTx/>
                <a:latin typeface="Arial" pitchFamily="34" charset="0"/>
                <a:ea typeface="標楷體" pitchFamily="65" charset="-120"/>
                <a:cs typeface="Arial" pitchFamily="34" charset="0"/>
              </a:rPr>
              <a:t> FPS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63"/>
          <p:cNvPicPr>
            <a:picLocks noChangeAspect="1" noChangeArrowheads="1"/>
          </p:cNvPicPr>
          <p:nvPr/>
        </p:nvPicPr>
        <p:blipFill>
          <a:blip r:embed="rId2" cstate="print"/>
          <a:srcRect t="31250"/>
          <a:stretch>
            <a:fillRect/>
          </a:stretch>
        </p:blipFill>
        <p:spPr bwMode="auto">
          <a:xfrm>
            <a:off x="6732588" y="2565400"/>
            <a:ext cx="576262" cy="636588"/>
          </a:xfrm>
          <a:prstGeom prst="rect">
            <a:avLst/>
          </a:prstGeom>
          <a:noFill/>
          <a:ln w="9525">
            <a:noFill/>
            <a:miter lim="800000"/>
            <a:headEnd/>
            <a:tailEnd/>
          </a:ln>
        </p:spPr>
      </p:pic>
      <p:grpSp>
        <p:nvGrpSpPr>
          <p:cNvPr id="2" name="Group 5"/>
          <p:cNvGrpSpPr>
            <a:grpSpLocks/>
          </p:cNvGrpSpPr>
          <p:nvPr/>
        </p:nvGrpSpPr>
        <p:grpSpPr bwMode="auto">
          <a:xfrm>
            <a:off x="3717925" y="2286000"/>
            <a:ext cx="1717675" cy="1717675"/>
            <a:chOff x="2653" y="1117"/>
            <a:chExt cx="1082" cy="812"/>
          </a:xfrm>
        </p:grpSpPr>
        <p:pic>
          <p:nvPicPr>
            <p:cNvPr id="43022" name="Picture 6"/>
            <p:cNvPicPr>
              <a:picLocks noChangeAspect="1" noChangeArrowheads="1"/>
            </p:cNvPicPr>
            <p:nvPr/>
          </p:nvPicPr>
          <p:blipFill>
            <a:blip r:embed="rId3" cstate="print"/>
            <a:srcRect/>
            <a:stretch>
              <a:fillRect/>
            </a:stretch>
          </p:blipFill>
          <p:spPr bwMode="auto">
            <a:xfrm>
              <a:off x="2653" y="1117"/>
              <a:ext cx="1082" cy="812"/>
            </a:xfrm>
            <a:prstGeom prst="rect">
              <a:avLst/>
            </a:prstGeom>
            <a:noFill/>
            <a:ln w="9525">
              <a:noFill/>
              <a:miter lim="800000"/>
              <a:headEnd/>
              <a:tailEnd/>
            </a:ln>
          </p:spPr>
        </p:pic>
        <p:sp>
          <p:nvSpPr>
            <p:cNvPr id="43023" name="Text Box 7"/>
            <p:cNvSpPr txBox="1">
              <a:spLocks noChangeArrowheads="1"/>
            </p:cNvSpPr>
            <p:nvPr/>
          </p:nvSpPr>
          <p:spPr bwMode="auto">
            <a:xfrm>
              <a:off x="2834" y="1339"/>
              <a:ext cx="681" cy="174"/>
            </a:xfrm>
            <a:prstGeom prst="rect">
              <a:avLst/>
            </a:prstGeom>
            <a:solidFill>
              <a:schemeClr val="bg1"/>
            </a:solidFill>
            <a:ln w="9525">
              <a:noFill/>
              <a:miter lim="800000"/>
              <a:headEnd/>
              <a:tailEnd/>
            </a:ln>
          </p:spPr>
          <p:txBody>
            <a:bodyPr>
              <a:spAutoFit/>
            </a:bodyPr>
            <a:lstStyle/>
            <a:p>
              <a:pPr algn="ctr">
                <a:spcBef>
                  <a:spcPct val="50000"/>
                </a:spcBef>
              </a:pPr>
              <a:r>
                <a:rPr lang="es-AR" altLang="zh-TW" sz="1800">
                  <a:solidFill>
                    <a:schemeClr val="tx1"/>
                  </a:solidFill>
                </a:rPr>
                <a:t>Red</a:t>
              </a:r>
            </a:p>
          </p:txBody>
        </p:sp>
      </p:grpSp>
      <p:grpSp>
        <p:nvGrpSpPr>
          <p:cNvPr id="3" name="Group 57"/>
          <p:cNvGrpSpPr>
            <a:grpSpLocks/>
          </p:cNvGrpSpPr>
          <p:nvPr/>
        </p:nvGrpSpPr>
        <p:grpSpPr bwMode="auto">
          <a:xfrm>
            <a:off x="684213" y="2466975"/>
            <a:ext cx="1860550" cy="1095375"/>
            <a:chOff x="2627" y="2777"/>
            <a:chExt cx="1172" cy="517"/>
          </a:xfrm>
        </p:grpSpPr>
        <p:pic>
          <p:nvPicPr>
            <p:cNvPr id="43020" name="Picture 46" descr="j0431616"/>
            <p:cNvPicPr>
              <a:picLocks noChangeAspect="1" noChangeArrowheads="1"/>
            </p:cNvPicPr>
            <p:nvPr/>
          </p:nvPicPr>
          <p:blipFill>
            <a:blip r:embed="rId4" cstate="print"/>
            <a:srcRect/>
            <a:stretch>
              <a:fillRect/>
            </a:stretch>
          </p:blipFill>
          <p:spPr bwMode="auto">
            <a:xfrm>
              <a:off x="2627" y="2777"/>
              <a:ext cx="517" cy="517"/>
            </a:xfrm>
            <a:prstGeom prst="rect">
              <a:avLst/>
            </a:prstGeom>
            <a:noFill/>
            <a:ln w="9525">
              <a:noFill/>
              <a:miter lim="800000"/>
              <a:headEnd/>
              <a:tailEnd/>
            </a:ln>
          </p:spPr>
        </p:pic>
        <p:sp>
          <p:nvSpPr>
            <p:cNvPr id="43021" name="Text Box 47"/>
            <p:cNvSpPr txBox="1">
              <a:spLocks noChangeArrowheads="1"/>
            </p:cNvSpPr>
            <p:nvPr/>
          </p:nvSpPr>
          <p:spPr bwMode="auto">
            <a:xfrm>
              <a:off x="3036" y="2823"/>
              <a:ext cx="763" cy="189"/>
            </a:xfrm>
            <a:prstGeom prst="rect">
              <a:avLst/>
            </a:prstGeom>
            <a:noFill/>
            <a:ln w="9525">
              <a:noFill/>
              <a:miter lim="800000"/>
              <a:headEnd/>
              <a:tailEnd/>
            </a:ln>
          </p:spPr>
          <p:txBody>
            <a:bodyPr wrap="none">
              <a:spAutoFit/>
            </a:bodyPr>
            <a:lstStyle/>
            <a:p>
              <a:pPr algn="ctr"/>
              <a:r>
                <a:rPr lang="es-AR" altLang="zh-TW" sz="2000">
                  <a:solidFill>
                    <a:schemeClr val="tx1"/>
                  </a:solidFill>
                  <a:ea typeface="新細明體" pitchFamily="18" charset="-120"/>
                </a:rPr>
                <a:t>Servidor </a:t>
              </a:r>
            </a:p>
          </p:txBody>
        </p:sp>
      </p:grpSp>
      <p:cxnSp>
        <p:nvCxnSpPr>
          <p:cNvPr id="42" name="AutoShape 69"/>
          <p:cNvCxnSpPr>
            <a:cxnSpLocks noChangeShapeType="1"/>
          </p:cNvCxnSpPr>
          <p:nvPr/>
        </p:nvCxnSpPr>
        <p:spPr bwMode="auto">
          <a:xfrm>
            <a:off x="2411413" y="2947988"/>
            <a:ext cx="1152525" cy="0"/>
          </a:xfrm>
          <a:prstGeom prst="straightConnector1">
            <a:avLst/>
          </a:prstGeom>
          <a:noFill/>
          <a:ln w="38100" algn="ctr">
            <a:solidFill>
              <a:schemeClr val="accent1"/>
            </a:solidFill>
            <a:round/>
            <a:headEnd/>
            <a:tailEnd/>
          </a:ln>
          <a:effectLst>
            <a:outerShdw dist="23000" dir="5400000" rotWithShape="0">
              <a:srgbClr val="000000">
                <a:alpha val="34998"/>
              </a:srgbClr>
            </a:outerShdw>
          </a:effectLst>
        </p:spPr>
      </p:cxnSp>
      <p:cxnSp>
        <p:nvCxnSpPr>
          <p:cNvPr id="43" name="AutoShape 69"/>
          <p:cNvCxnSpPr>
            <a:cxnSpLocks noChangeShapeType="1"/>
          </p:cNvCxnSpPr>
          <p:nvPr/>
        </p:nvCxnSpPr>
        <p:spPr bwMode="auto">
          <a:xfrm>
            <a:off x="5364163" y="2947988"/>
            <a:ext cx="1223962" cy="0"/>
          </a:xfrm>
          <a:prstGeom prst="straightConnector1">
            <a:avLst/>
          </a:prstGeom>
          <a:noFill/>
          <a:ln w="38100" algn="ctr">
            <a:solidFill>
              <a:schemeClr val="accent1"/>
            </a:solidFill>
            <a:round/>
            <a:headEnd/>
            <a:tailEnd/>
          </a:ln>
          <a:effectLst>
            <a:outerShdw dist="23000" dir="5400000" rotWithShape="0">
              <a:srgbClr val="000000">
                <a:alpha val="34998"/>
              </a:srgbClr>
            </a:outerShdw>
          </a:effectLst>
        </p:spPr>
      </p:cxnSp>
      <p:sp>
        <p:nvSpPr>
          <p:cNvPr id="44" name="AutoShape 13"/>
          <p:cNvSpPr>
            <a:spLocks noChangeArrowheads="1"/>
          </p:cNvSpPr>
          <p:nvPr/>
        </p:nvSpPr>
        <p:spPr bwMode="auto">
          <a:xfrm rot="2675787">
            <a:off x="2627313" y="2660650"/>
            <a:ext cx="503237" cy="673100"/>
          </a:xfrm>
          <a:prstGeom prst="plus">
            <a:avLst>
              <a:gd name="adj" fmla="val 41458"/>
            </a:avLst>
          </a:prstGeom>
          <a:solidFill>
            <a:srgbClr val="FF0000"/>
          </a:solidFill>
          <a:ln w="9525">
            <a:solidFill>
              <a:schemeClr val="tx1"/>
            </a:solidFill>
            <a:miter lim="800000"/>
            <a:headEnd/>
            <a:tailEnd/>
          </a:ln>
        </p:spPr>
        <p:txBody>
          <a:bodyPr wrap="none" anchor="ctr"/>
          <a:lstStyle/>
          <a:p>
            <a:endParaRPr lang="es-AR" altLang="zh-TW">
              <a:solidFill>
                <a:schemeClr val="tx1"/>
              </a:solidFill>
            </a:endParaRPr>
          </a:p>
        </p:txBody>
      </p:sp>
      <p:pic>
        <p:nvPicPr>
          <p:cNvPr id="43017" name="Picture 14"/>
          <p:cNvPicPr>
            <a:picLocks noChangeAspect="1" noChangeArrowheads="1"/>
          </p:cNvPicPr>
          <p:nvPr/>
        </p:nvPicPr>
        <p:blipFill>
          <a:blip r:embed="rId5" cstate="print"/>
          <a:srcRect/>
          <a:stretch>
            <a:fillRect/>
          </a:stretch>
        </p:blipFill>
        <p:spPr bwMode="auto">
          <a:xfrm>
            <a:off x="6661150" y="4292600"/>
            <a:ext cx="841375" cy="1403350"/>
          </a:xfrm>
          <a:prstGeom prst="rect">
            <a:avLst/>
          </a:prstGeom>
          <a:noFill/>
          <a:ln w="9525">
            <a:noFill/>
            <a:miter lim="800000"/>
            <a:headEnd/>
            <a:tailEnd/>
          </a:ln>
        </p:spPr>
      </p:pic>
      <p:sp>
        <p:nvSpPr>
          <p:cNvPr id="46" name="AutoShape 15"/>
          <p:cNvSpPr>
            <a:spLocks noChangeArrowheads="1"/>
          </p:cNvSpPr>
          <p:nvPr/>
        </p:nvSpPr>
        <p:spPr bwMode="auto">
          <a:xfrm>
            <a:off x="6948488" y="3333750"/>
            <a:ext cx="215900" cy="1055688"/>
          </a:xfrm>
          <a:prstGeom prst="downArrow">
            <a:avLst>
              <a:gd name="adj1" fmla="val 32352"/>
              <a:gd name="adj2" fmla="val 69814"/>
            </a:avLst>
          </a:prstGeom>
          <a:solidFill>
            <a:srgbClr val="FF0000"/>
          </a:solidFill>
          <a:ln w="9525">
            <a:solidFill>
              <a:schemeClr val="tx1"/>
            </a:solidFill>
            <a:miter lim="800000"/>
            <a:headEnd/>
            <a:tailEnd/>
          </a:ln>
        </p:spPr>
        <p:txBody>
          <a:bodyPr vert="eaVert" wrap="none" anchor="ctr"/>
          <a:lstStyle/>
          <a:p>
            <a:endParaRPr lang="es-AR" altLang="zh-TW">
              <a:solidFill>
                <a:schemeClr val="tx1"/>
              </a:solidFill>
            </a:endParaRPr>
          </a:p>
        </p:txBody>
      </p:sp>
      <p:sp>
        <p:nvSpPr>
          <p:cNvPr id="47" name="Text Box 16"/>
          <p:cNvSpPr txBox="1">
            <a:spLocks noChangeArrowheads="1"/>
          </p:cNvSpPr>
          <p:nvPr/>
        </p:nvSpPr>
        <p:spPr bwMode="auto">
          <a:xfrm>
            <a:off x="7164388" y="3621088"/>
            <a:ext cx="1368425" cy="400050"/>
          </a:xfrm>
          <a:prstGeom prst="rect">
            <a:avLst/>
          </a:prstGeom>
          <a:noFill/>
          <a:ln w="9525">
            <a:noFill/>
            <a:miter lim="800000"/>
            <a:headEnd/>
            <a:tailEnd/>
          </a:ln>
        </p:spPr>
        <p:txBody>
          <a:bodyPr>
            <a:spAutoFit/>
          </a:bodyPr>
          <a:lstStyle/>
          <a:p>
            <a:pPr>
              <a:spcBef>
                <a:spcPct val="50000"/>
              </a:spcBef>
            </a:pPr>
            <a:r>
              <a:rPr lang="es-AR" altLang="zh-TW" sz="2000">
                <a:solidFill>
                  <a:schemeClr val="tx1"/>
                </a:solidFill>
              </a:rPr>
              <a:t>Grabación</a:t>
            </a:r>
            <a:endParaRPr lang="es-AR" altLang="zh-TW">
              <a:solidFill>
                <a:schemeClr val="tx1"/>
              </a:solidFill>
            </a:endParaRPr>
          </a:p>
        </p:txBody>
      </p:sp>
      <p:sp>
        <p:nvSpPr>
          <p:cNvPr id="16" name="Rectangle 5"/>
          <p:cNvSpPr txBox="1">
            <a:spLocks noChangeArrowheads="1"/>
          </p:cNvSpPr>
          <p:nvPr/>
        </p:nvSpPr>
        <p:spPr bwMode="auto">
          <a:xfrm>
            <a:off x="457200" y="418753"/>
            <a:ext cx="8229600" cy="5619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800" b="1" i="1" u="none" strike="noStrike" kern="0" cap="none" spc="0" normalizeH="0" baseline="0" noProof="0" dirty="0" smtClean="0">
                <a:ln>
                  <a:noFill/>
                </a:ln>
                <a:solidFill>
                  <a:schemeClr val="tx1"/>
                </a:solidFill>
                <a:effectLst/>
                <a:uLnTx/>
                <a:uFillTx/>
                <a:latin typeface="Arial" pitchFamily="34" charset="0"/>
                <a:ea typeface="標楷體" pitchFamily="65" charset="-120"/>
                <a:cs typeface="Arial" pitchFamily="34" charset="0"/>
              </a:rPr>
              <a:t>Seamless</a:t>
            </a:r>
            <a:r>
              <a:rPr kumimoji="1" lang="en-US" altLang="zh-TW" sz="2800" b="1" i="1" u="none" strike="noStrike" kern="0" cap="none" spc="0" normalizeH="0" noProof="0" dirty="0" smtClean="0">
                <a:ln>
                  <a:noFill/>
                </a:ln>
                <a:solidFill>
                  <a:schemeClr val="tx1"/>
                </a:solidFill>
                <a:effectLst/>
                <a:uLnTx/>
                <a:uFillTx/>
                <a:latin typeface="Arial" pitchFamily="34" charset="0"/>
                <a:ea typeface="標楷體" pitchFamily="65" charset="-120"/>
                <a:cs typeface="Arial" pitchFamily="34" charset="0"/>
              </a:rPr>
              <a:t> Recording</a:t>
            </a:r>
            <a:endParaRPr kumimoji="1" lang="en-US" altLang="zh-TW" sz="2800" b="1" i="1" u="none" strike="noStrike" kern="0" cap="none" spc="0" normalizeH="0" baseline="0" noProof="0" dirty="0" smtClean="0">
              <a:ln>
                <a:noFill/>
              </a:ln>
              <a:solidFill>
                <a:schemeClr val="tx1"/>
              </a:solidFill>
              <a:effectLst/>
              <a:uLnTx/>
              <a:uFillTx/>
              <a:latin typeface="Arial" pitchFamily="34" charset="0"/>
              <a:ea typeface="標楷體" pitchFamily="65" charset="-12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ox(in)">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ox(in)">
                                      <p:cBhvr>
                                        <p:cTn id="12" dur="500"/>
                                        <p:tgtEl>
                                          <p:spTgt spid="4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ox(in)">
                                      <p:cBhvr>
                                        <p:cTn id="1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7"/>
          <p:cNvSpPr>
            <a:spLocks noChangeArrowheads="1"/>
          </p:cNvSpPr>
          <p:nvPr/>
        </p:nvSpPr>
        <p:spPr bwMode="auto">
          <a:xfrm rot="-5400000">
            <a:off x="4032250" y="-3051175"/>
            <a:ext cx="1079500" cy="9144000"/>
          </a:xfrm>
          <a:prstGeom prst="rect">
            <a:avLst/>
          </a:prstGeom>
          <a:solidFill>
            <a:srgbClr val="C8E0FC"/>
          </a:solidFill>
          <a:ln w="9525">
            <a:noFill/>
            <a:miter lim="800000"/>
            <a:headEnd/>
            <a:tailEnd/>
          </a:ln>
        </p:spPr>
        <p:txBody>
          <a:bodyPr rot="10800000" wrap="none" anchor="ctr"/>
          <a:lstStyle/>
          <a:p>
            <a:endParaRPr lang="en-US" altLang="zh-TW" sz="4000">
              <a:ea typeface="SimHei" pitchFamily="2" charset="-122"/>
            </a:endParaRPr>
          </a:p>
        </p:txBody>
      </p:sp>
      <p:sp>
        <p:nvSpPr>
          <p:cNvPr id="57346" name="Text Box 43"/>
          <p:cNvSpPr txBox="1">
            <a:spLocks noChangeArrowheads="1"/>
          </p:cNvSpPr>
          <p:nvPr/>
        </p:nvSpPr>
        <p:spPr bwMode="auto">
          <a:xfrm>
            <a:off x="323850" y="260350"/>
            <a:ext cx="3389313" cy="519113"/>
          </a:xfrm>
          <a:prstGeom prst="rect">
            <a:avLst/>
          </a:prstGeom>
          <a:noFill/>
          <a:ln w="9525">
            <a:noFill/>
            <a:miter lim="800000"/>
            <a:headEnd/>
            <a:tailEnd/>
          </a:ln>
        </p:spPr>
        <p:txBody>
          <a:bodyPr wrap="none">
            <a:spAutoFit/>
          </a:bodyPr>
          <a:lstStyle/>
          <a:p>
            <a:r>
              <a:rPr lang="en-US" altLang="zh-TW" sz="2800" b="1" i="1">
                <a:solidFill>
                  <a:schemeClr val="tx1"/>
                </a:solidFill>
                <a:ea typeface="SimHei" pitchFamily="2" charset="-122"/>
              </a:rPr>
              <a:t>Sales Performance</a:t>
            </a:r>
          </a:p>
        </p:txBody>
      </p:sp>
      <p:sp>
        <p:nvSpPr>
          <p:cNvPr id="57347" name="Rectangle 235"/>
          <p:cNvSpPr>
            <a:spLocks noChangeArrowheads="1"/>
          </p:cNvSpPr>
          <p:nvPr/>
        </p:nvSpPr>
        <p:spPr bwMode="auto">
          <a:xfrm>
            <a:off x="1044575" y="1125538"/>
            <a:ext cx="7127875" cy="914400"/>
          </a:xfrm>
          <a:prstGeom prst="rect">
            <a:avLst/>
          </a:prstGeom>
          <a:noFill/>
          <a:ln w="9525">
            <a:noFill/>
            <a:miter lim="800000"/>
            <a:headEnd/>
            <a:tailEnd/>
          </a:ln>
        </p:spPr>
        <p:txBody>
          <a:bodyPr>
            <a:spAutoFit/>
          </a:bodyPr>
          <a:lstStyle/>
          <a:p>
            <a:pPr>
              <a:lnSpc>
                <a:spcPct val="50000"/>
              </a:lnSpc>
              <a:spcBef>
                <a:spcPct val="50000"/>
              </a:spcBef>
              <a:buClr>
                <a:schemeClr val="tx1"/>
              </a:buClr>
              <a:buSzPct val="50000"/>
            </a:pPr>
            <a:r>
              <a:rPr lang="en-US" altLang="zh-TW" sz="2000">
                <a:solidFill>
                  <a:schemeClr val="tx1"/>
                </a:solidFill>
                <a:ea typeface="SimHei" pitchFamily="2" charset="-122"/>
              </a:rPr>
              <a:t>Profitable and continues to grow</a:t>
            </a:r>
          </a:p>
          <a:p>
            <a:pPr>
              <a:lnSpc>
                <a:spcPct val="50000"/>
              </a:lnSpc>
              <a:spcBef>
                <a:spcPct val="50000"/>
              </a:spcBef>
              <a:buClr>
                <a:schemeClr val="tx1"/>
              </a:buClr>
              <a:buSzPct val="50000"/>
            </a:pPr>
            <a:r>
              <a:rPr lang="en-US" altLang="zh-TW" sz="2000">
                <a:solidFill>
                  <a:schemeClr val="tx1"/>
                </a:solidFill>
                <a:ea typeface="SimHei" pitchFamily="2" charset="-122"/>
              </a:rPr>
              <a:t>Listed on Taiwan Stock Exchange in 2006</a:t>
            </a:r>
          </a:p>
          <a:p>
            <a:pPr>
              <a:lnSpc>
                <a:spcPct val="50000"/>
              </a:lnSpc>
              <a:spcBef>
                <a:spcPct val="50000"/>
              </a:spcBef>
              <a:buClr>
                <a:schemeClr val="tx1"/>
              </a:buClr>
              <a:buSzPct val="50000"/>
            </a:pPr>
            <a:r>
              <a:rPr lang="en-US" altLang="zh-TW" sz="2000">
                <a:solidFill>
                  <a:schemeClr val="tx1"/>
                </a:solidFill>
                <a:ea typeface="SimHei" pitchFamily="2" charset="-122"/>
              </a:rPr>
              <a:t>100% IP surveillance</a:t>
            </a:r>
            <a:r>
              <a:rPr lang="en-US" altLang="zh-TW" sz="2400">
                <a:solidFill>
                  <a:schemeClr val="accent2"/>
                </a:solidFill>
                <a:ea typeface="標楷體" pitchFamily="65" charset="-120"/>
              </a:rPr>
              <a:t>                                    </a:t>
            </a:r>
          </a:p>
        </p:txBody>
      </p:sp>
      <p:pic>
        <p:nvPicPr>
          <p:cNvPr id="57348" name="Picture 7" descr="Sales Revenue-2012-01"/>
          <p:cNvPicPr>
            <a:picLocks noChangeAspect="1" noChangeArrowheads="1"/>
          </p:cNvPicPr>
          <p:nvPr/>
        </p:nvPicPr>
        <p:blipFill>
          <a:blip r:embed="rId3" cstate="screen"/>
          <a:srcRect/>
          <a:stretch>
            <a:fillRect/>
          </a:stretch>
        </p:blipFill>
        <p:spPr bwMode="auto">
          <a:xfrm>
            <a:off x="285750" y="1738313"/>
            <a:ext cx="7786688" cy="5619750"/>
          </a:xfrm>
          <a:prstGeom prst="rect">
            <a:avLst/>
          </a:prstGeom>
          <a:noFill/>
          <a:ln w="9525">
            <a:noFill/>
            <a:miter lim="800000"/>
            <a:headEnd/>
            <a:tailEnd/>
          </a:ln>
        </p:spPr>
      </p:pic>
      <p:pic>
        <p:nvPicPr>
          <p:cNvPr id="57349" name="Picture 9" descr="12th anniversary final-01"/>
          <p:cNvPicPr>
            <a:picLocks noChangeAspect="1" noChangeArrowheads="1"/>
          </p:cNvPicPr>
          <p:nvPr/>
        </p:nvPicPr>
        <p:blipFill>
          <a:blip r:embed="rId4" cstate="screen"/>
          <a:srcRect/>
          <a:stretch>
            <a:fillRect/>
          </a:stretch>
        </p:blipFill>
        <p:spPr bwMode="auto">
          <a:xfrm>
            <a:off x="7643813" y="4857750"/>
            <a:ext cx="1285875" cy="1273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63"/>
          <p:cNvPicPr>
            <a:picLocks noChangeAspect="1" noChangeArrowheads="1"/>
          </p:cNvPicPr>
          <p:nvPr/>
        </p:nvPicPr>
        <p:blipFill>
          <a:blip r:embed="rId2" cstate="print"/>
          <a:srcRect t="31250"/>
          <a:stretch>
            <a:fillRect/>
          </a:stretch>
        </p:blipFill>
        <p:spPr bwMode="auto">
          <a:xfrm>
            <a:off x="6948488" y="2940050"/>
            <a:ext cx="576262" cy="636588"/>
          </a:xfrm>
          <a:prstGeom prst="rect">
            <a:avLst/>
          </a:prstGeom>
          <a:noFill/>
          <a:ln w="9525">
            <a:noFill/>
            <a:miter lim="800000"/>
            <a:headEnd/>
            <a:tailEnd/>
          </a:ln>
        </p:spPr>
      </p:pic>
      <p:grpSp>
        <p:nvGrpSpPr>
          <p:cNvPr id="2" name="Group 5"/>
          <p:cNvGrpSpPr>
            <a:grpSpLocks/>
          </p:cNvGrpSpPr>
          <p:nvPr/>
        </p:nvGrpSpPr>
        <p:grpSpPr bwMode="auto">
          <a:xfrm>
            <a:off x="3924300" y="2554288"/>
            <a:ext cx="1717675" cy="1719262"/>
            <a:chOff x="2653" y="1117"/>
            <a:chExt cx="1082" cy="812"/>
          </a:xfrm>
        </p:grpSpPr>
        <p:pic>
          <p:nvPicPr>
            <p:cNvPr id="44051" name="Picture 6"/>
            <p:cNvPicPr>
              <a:picLocks noChangeAspect="1" noChangeArrowheads="1"/>
            </p:cNvPicPr>
            <p:nvPr/>
          </p:nvPicPr>
          <p:blipFill>
            <a:blip r:embed="rId3" cstate="print"/>
            <a:srcRect/>
            <a:stretch>
              <a:fillRect/>
            </a:stretch>
          </p:blipFill>
          <p:spPr bwMode="auto">
            <a:xfrm>
              <a:off x="2653" y="1117"/>
              <a:ext cx="1082" cy="812"/>
            </a:xfrm>
            <a:prstGeom prst="rect">
              <a:avLst/>
            </a:prstGeom>
            <a:noFill/>
            <a:ln w="9525">
              <a:noFill/>
              <a:miter lim="800000"/>
              <a:headEnd/>
              <a:tailEnd/>
            </a:ln>
          </p:spPr>
        </p:pic>
        <p:sp>
          <p:nvSpPr>
            <p:cNvPr id="44052" name="Text Box 7"/>
            <p:cNvSpPr txBox="1">
              <a:spLocks noChangeArrowheads="1"/>
            </p:cNvSpPr>
            <p:nvPr/>
          </p:nvSpPr>
          <p:spPr bwMode="auto">
            <a:xfrm>
              <a:off x="2834" y="1344"/>
              <a:ext cx="681" cy="174"/>
            </a:xfrm>
            <a:prstGeom prst="rect">
              <a:avLst/>
            </a:prstGeom>
            <a:solidFill>
              <a:schemeClr val="bg1"/>
            </a:solidFill>
            <a:ln w="9525">
              <a:noFill/>
              <a:miter lim="800000"/>
              <a:headEnd/>
              <a:tailEnd/>
            </a:ln>
          </p:spPr>
          <p:txBody>
            <a:bodyPr>
              <a:spAutoFit/>
            </a:bodyPr>
            <a:lstStyle/>
            <a:p>
              <a:pPr algn="ctr">
                <a:spcBef>
                  <a:spcPct val="50000"/>
                </a:spcBef>
              </a:pPr>
              <a:r>
                <a:rPr lang="es-AR" altLang="zh-TW" sz="1800">
                  <a:solidFill>
                    <a:schemeClr val="tx1"/>
                  </a:solidFill>
                </a:rPr>
                <a:t>Red</a:t>
              </a:r>
            </a:p>
          </p:txBody>
        </p:sp>
      </p:grpSp>
      <p:grpSp>
        <p:nvGrpSpPr>
          <p:cNvPr id="3" name="Group 57"/>
          <p:cNvGrpSpPr>
            <a:grpSpLocks/>
          </p:cNvGrpSpPr>
          <p:nvPr/>
        </p:nvGrpSpPr>
        <p:grpSpPr bwMode="auto">
          <a:xfrm>
            <a:off x="684213" y="2852738"/>
            <a:ext cx="1884362" cy="1093787"/>
            <a:chOff x="2627" y="2777"/>
            <a:chExt cx="1187" cy="517"/>
          </a:xfrm>
        </p:grpSpPr>
        <p:pic>
          <p:nvPicPr>
            <p:cNvPr id="44049" name="Picture 46" descr="j0431616"/>
            <p:cNvPicPr>
              <a:picLocks noChangeAspect="1" noChangeArrowheads="1"/>
            </p:cNvPicPr>
            <p:nvPr/>
          </p:nvPicPr>
          <p:blipFill>
            <a:blip r:embed="rId4" cstate="print"/>
            <a:srcRect/>
            <a:stretch>
              <a:fillRect/>
            </a:stretch>
          </p:blipFill>
          <p:spPr bwMode="auto">
            <a:xfrm>
              <a:off x="2627" y="2777"/>
              <a:ext cx="517" cy="517"/>
            </a:xfrm>
            <a:prstGeom prst="rect">
              <a:avLst/>
            </a:prstGeom>
            <a:noFill/>
            <a:ln w="9525">
              <a:noFill/>
              <a:miter lim="800000"/>
              <a:headEnd/>
              <a:tailEnd/>
            </a:ln>
          </p:spPr>
        </p:pic>
        <p:sp>
          <p:nvSpPr>
            <p:cNvPr id="44050" name="Text Box 47"/>
            <p:cNvSpPr txBox="1">
              <a:spLocks noChangeArrowheads="1"/>
            </p:cNvSpPr>
            <p:nvPr/>
          </p:nvSpPr>
          <p:spPr bwMode="auto">
            <a:xfrm>
              <a:off x="3051" y="2913"/>
              <a:ext cx="763" cy="189"/>
            </a:xfrm>
            <a:prstGeom prst="rect">
              <a:avLst/>
            </a:prstGeom>
            <a:noFill/>
            <a:ln w="9525">
              <a:noFill/>
              <a:miter lim="800000"/>
              <a:headEnd/>
              <a:tailEnd/>
            </a:ln>
          </p:spPr>
          <p:txBody>
            <a:bodyPr wrap="none">
              <a:spAutoFit/>
            </a:bodyPr>
            <a:lstStyle/>
            <a:p>
              <a:pPr algn="ctr"/>
              <a:r>
                <a:rPr lang="es-AR" altLang="zh-TW" sz="2000">
                  <a:solidFill>
                    <a:schemeClr val="tx1"/>
                  </a:solidFill>
                  <a:ea typeface="新細明體" pitchFamily="18" charset="-120"/>
                </a:rPr>
                <a:t>Servidor </a:t>
              </a:r>
            </a:p>
          </p:txBody>
        </p:sp>
      </p:grpSp>
      <p:cxnSp>
        <p:nvCxnSpPr>
          <p:cNvPr id="23" name="AutoShape 69"/>
          <p:cNvCxnSpPr>
            <a:cxnSpLocks noChangeShapeType="1"/>
          </p:cNvCxnSpPr>
          <p:nvPr/>
        </p:nvCxnSpPr>
        <p:spPr bwMode="auto">
          <a:xfrm>
            <a:off x="2627313" y="3322638"/>
            <a:ext cx="1152525" cy="0"/>
          </a:xfrm>
          <a:prstGeom prst="straightConnector1">
            <a:avLst/>
          </a:prstGeom>
          <a:noFill/>
          <a:ln w="38100" algn="ctr">
            <a:solidFill>
              <a:schemeClr val="accent1"/>
            </a:solidFill>
            <a:round/>
            <a:headEnd/>
            <a:tailEnd/>
          </a:ln>
          <a:effectLst>
            <a:outerShdw dist="23000" dir="5400000" rotWithShape="0">
              <a:srgbClr val="000000">
                <a:alpha val="34998"/>
              </a:srgbClr>
            </a:outerShdw>
          </a:effectLst>
        </p:spPr>
      </p:cxnSp>
      <p:cxnSp>
        <p:nvCxnSpPr>
          <p:cNvPr id="24" name="AutoShape 69"/>
          <p:cNvCxnSpPr>
            <a:cxnSpLocks noChangeShapeType="1"/>
          </p:cNvCxnSpPr>
          <p:nvPr/>
        </p:nvCxnSpPr>
        <p:spPr bwMode="auto">
          <a:xfrm>
            <a:off x="5580063" y="3322638"/>
            <a:ext cx="1223962" cy="0"/>
          </a:xfrm>
          <a:prstGeom prst="straightConnector1">
            <a:avLst/>
          </a:prstGeom>
          <a:noFill/>
          <a:ln w="38100" algn="ctr">
            <a:solidFill>
              <a:schemeClr val="accent1"/>
            </a:solidFill>
            <a:round/>
            <a:headEnd/>
            <a:tailEnd/>
          </a:ln>
          <a:effectLst>
            <a:outerShdw dist="23000" dir="5400000" rotWithShape="0">
              <a:srgbClr val="000000">
                <a:alpha val="34998"/>
              </a:srgbClr>
            </a:outerShdw>
          </a:effectLst>
        </p:spPr>
      </p:cxnSp>
      <p:sp>
        <p:nvSpPr>
          <p:cNvPr id="25" name="AutoShape 13"/>
          <p:cNvSpPr>
            <a:spLocks noChangeArrowheads="1"/>
          </p:cNvSpPr>
          <p:nvPr/>
        </p:nvSpPr>
        <p:spPr bwMode="auto">
          <a:xfrm rot="2675787">
            <a:off x="2843213" y="3035300"/>
            <a:ext cx="503237" cy="673100"/>
          </a:xfrm>
          <a:prstGeom prst="plus">
            <a:avLst>
              <a:gd name="adj" fmla="val 41458"/>
            </a:avLst>
          </a:prstGeom>
          <a:solidFill>
            <a:srgbClr val="FF0000"/>
          </a:solidFill>
          <a:ln w="9525">
            <a:solidFill>
              <a:schemeClr val="tx1"/>
            </a:solidFill>
            <a:miter lim="800000"/>
            <a:headEnd/>
            <a:tailEnd/>
          </a:ln>
        </p:spPr>
        <p:txBody>
          <a:bodyPr wrap="none" anchor="ctr"/>
          <a:lstStyle/>
          <a:p>
            <a:endParaRPr lang="es-AR" altLang="zh-TW">
              <a:solidFill>
                <a:schemeClr val="tx1"/>
              </a:solidFill>
            </a:endParaRPr>
          </a:p>
        </p:txBody>
      </p:sp>
      <p:pic>
        <p:nvPicPr>
          <p:cNvPr id="44041" name="Picture 14"/>
          <p:cNvPicPr>
            <a:picLocks noChangeAspect="1" noChangeArrowheads="1"/>
          </p:cNvPicPr>
          <p:nvPr/>
        </p:nvPicPr>
        <p:blipFill>
          <a:blip r:embed="rId5" cstate="print"/>
          <a:srcRect/>
          <a:stretch>
            <a:fillRect/>
          </a:stretch>
        </p:blipFill>
        <p:spPr bwMode="auto">
          <a:xfrm>
            <a:off x="6877050" y="4667250"/>
            <a:ext cx="841375" cy="1403350"/>
          </a:xfrm>
          <a:prstGeom prst="rect">
            <a:avLst/>
          </a:prstGeom>
          <a:noFill/>
          <a:ln w="9525">
            <a:noFill/>
            <a:miter lim="800000"/>
            <a:headEnd/>
            <a:tailEnd/>
          </a:ln>
        </p:spPr>
      </p:pic>
      <p:sp>
        <p:nvSpPr>
          <p:cNvPr id="27" name="AutoShape 15"/>
          <p:cNvSpPr>
            <a:spLocks noChangeArrowheads="1"/>
          </p:cNvSpPr>
          <p:nvPr/>
        </p:nvSpPr>
        <p:spPr bwMode="auto">
          <a:xfrm>
            <a:off x="7164388" y="3708400"/>
            <a:ext cx="215900" cy="1055688"/>
          </a:xfrm>
          <a:prstGeom prst="downArrow">
            <a:avLst>
              <a:gd name="adj1" fmla="val 32352"/>
              <a:gd name="adj2" fmla="val 69814"/>
            </a:avLst>
          </a:prstGeom>
          <a:solidFill>
            <a:srgbClr val="FF0000"/>
          </a:solidFill>
          <a:ln w="9525">
            <a:solidFill>
              <a:schemeClr val="tx1"/>
            </a:solidFill>
            <a:miter lim="800000"/>
            <a:headEnd/>
            <a:tailEnd/>
          </a:ln>
        </p:spPr>
        <p:txBody>
          <a:bodyPr vert="eaVert" wrap="none" anchor="ctr"/>
          <a:lstStyle/>
          <a:p>
            <a:endParaRPr lang="es-AR" altLang="zh-TW">
              <a:solidFill>
                <a:schemeClr val="tx1"/>
              </a:solidFill>
            </a:endParaRPr>
          </a:p>
        </p:txBody>
      </p:sp>
      <p:sp>
        <p:nvSpPr>
          <p:cNvPr id="28" name="Text Box 16"/>
          <p:cNvSpPr txBox="1">
            <a:spLocks noChangeArrowheads="1"/>
          </p:cNvSpPr>
          <p:nvPr/>
        </p:nvSpPr>
        <p:spPr bwMode="auto">
          <a:xfrm>
            <a:off x="7380288" y="3995738"/>
            <a:ext cx="1368425" cy="400050"/>
          </a:xfrm>
          <a:prstGeom prst="rect">
            <a:avLst/>
          </a:prstGeom>
          <a:noFill/>
          <a:ln w="9525">
            <a:noFill/>
            <a:miter lim="800000"/>
            <a:headEnd/>
            <a:tailEnd/>
          </a:ln>
        </p:spPr>
        <p:txBody>
          <a:bodyPr>
            <a:spAutoFit/>
          </a:bodyPr>
          <a:lstStyle/>
          <a:p>
            <a:pPr>
              <a:spcBef>
                <a:spcPct val="50000"/>
              </a:spcBef>
            </a:pPr>
            <a:r>
              <a:rPr lang="es-AR" altLang="zh-TW" sz="2000">
                <a:solidFill>
                  <a:schemeClr val="tx1"/>
                </a:solidFill>
              </a:rPr>
              <a:t>Grabación</a:t>
            </a:r>
          </a:p>
        </p:txBody>
      </p:sp>
      <p:sp>
        <p:nvSpPr>
          <p:cNvPr id="29" name="Text Box 25"/>
          <p:cNvSpPr txBox="1">
            <a:spLocks noChangeArrowheads="1"/>
          </p:cNvSpPr>
          <p:nvPr/>
        </p:nvSpPr>
        <p:spPr bwMode="auto">
          <a:xfrm>
            <a:off x="5219700" y="3611563"/>
            <a:ext cx="1871663" cy="830262"/>
          </a:xfrm>
          <a:prstGeom prst="rect">
            <a:avLst/>
          </a:prstGeom>
          <a:noFill/>
          <a:ln w="9525">
            <a:noFill/>
            <a:miter lim="800000"/>
            <a:headEnd/>
            <a:tailEnd/>
          </a:ln>
        </p:spPr>
        <p:txBody>
          <a:bodyPr>
            <a:spAutoFit/>
          </a:bodyPr>
          <a:lstStyle/>
          <a:p>
            <a:pPr algn="ctr">
              <a:spcBef>
                <a:spcPct val="50000"/>
              </a:spcBef>
            </a:pPr>
            <a:r>
              <a:rPr lang="es-AR" altLang="zh-TW" sz="2400">
                <a:solidFill>
                  <a:schemeClr val="tx1"/>
                </a:solidFill>
              </a:rPr>
              <a:t>MOD streaming</a:t>
            </a:r>
          </a:p>
        </p:txBody>
      </p:sp>
      <p:grpSp>
        <p:nvGrpSpPr>
          <p:cNvPr id="4" name="Group 32"/>
          <p:cNvGrpSpPr>
            <a:grpSpLocks/>
          </p:cNvGrpSpPr>
          <p:nvPr/>
        </p:nvGrpSpPr>
        <p:grpSpPr bwMode="auto">
          <a:xfrm>
            <a:off x="2484438" y="3132138"/>
            <a:ext cx="4940300" cy="1585912"/>
            <a:chOff x="1565" y="1480"/>
            <a:chExt cx="3112" cy="749"/>
          </a:xfrm>
        </p:grpSpPr>
        <p:sp>
          <p:nvSpPr>
            <p:cNvPr id="44047" name="AutoShape 30"/>
            <p:cNvSpPr>
              <a:spLocks noChangeArrowheads="1"/>
            </p:cNvSpPr>
            <p:nvPr/>
          </p:nvSpPr>
          <p:spPr bwMode="auto">
            <a:xfrm rot="5400000">
              <a:off x="4223" y="1775"/>
              <a:ext cx="681" cy="227"/>
            </a:xfrm>
            <a:prstGeom prst="leftArrow">
              <a:avLst>
                <a:gd name="adj1" fmla="val 33917"/>
                <a:gd name="adj2" fmla="val 0"/>
              </a:avLst>
            </a:prstGeom>
            <a:solidFill>
              <a:srgbClr val="00FF00"/>
            </a:solidFill>
            <a:ln w="9525">
              <a:solidFill>
                <a:schemeClr val="tx1"/>
              </a:solidFill>
              <a:miter lim="800000"/>
              <a:headEnd/>
              <a:tailEnd/>
            </a:ln>
          </p:spPr>
          <p:txBody>
            <a:bodyPr wrap="none" anchor="ctr"/>
            <a:lstStyle/>
            <a:p>
              <a:endParaRPr lang="es-AR" altLang="zh-TW">
                <a:solidFill>
                  <a:schemeClr val="tx1"/>
                </a:solidFill>
              </a:endParaRPr>
            </a:p>
          </p:txBody>
        </p:sp>
        <p:sp>
          <p:nvSpPr>
            <p:cNvPr id="44048" name="AutoShape 24"/>
            <p:cNvSpPr>
              <a:spLocks noChangeArrowheads="1"/>
            </p:cNvSpPr>
            <p:nvPr/>
          </p:nvSpPr>
          <p:spPr bwMode="auto">
            <a:xfrm>
              <a:off x="1565" y="1480"/>
              <a:ext cx="3039" cy="227"/>
            </a:xfrm>
            <a:prstGeom prst="leftArrow">
              <a:avLst>
                <a:gd name="adj1" fmla="val 33917"/>
                <a:gd name="adj2" fmla="val 59005"/>
              </a:avLst>
            </a:prstGeom>
            <a:solidFill>
              <a:srgbClr val="00FF00"/>
            </a:solidFill>
            <a:ln w="9525">
              <a:solidFill>
                <a:schemeClr val="tx1"/>
              </a:solidFill>
              <a:miter lim="800000"/>
              <a:headEnd/>
              <a:tailEnd/>
            </a:ln>
          </p:spPr>
          <p:txBody>
            <a:bodyPr wrap="none" anchor="ctr"/>
            <a:lstStyle/>
            <a:p>
              <a:endParaRPr lang="es-AR" altLang="zh-TW">
                <a:solidFill>
                  <a:schemeClr val="tx1"/>
                </a:solidFill>
              </a:endParaRPr>
            </a:p>
          </p:txBody>
        </p:sp>
      </p:grpSp>
      <p:sp>
        <p:nvSpPr>
          <p:cNvPr id="44046" name="TextBox 20"/>
          <p:cNvSpPr txBox="1">
            <a:spLocks noChangeArrowheads="1"/>
          </p:cNvSpPr>
          <p:nvPr/>
        </p:nvSpPr>
        <p:spPr bwMode="auto">
          <a:xfrm>
            <a:off x="468313" y="5541963"/>
            <a:ext cx="5257800" cy="706437"/>
          </a:xfrm>
          <a:prstGeom prst="rect">
            <a:avLst/>
          </a:prstGeom>
          <a:noFill/>
          <a:ln w="9525">
            <a:noFill/>
            <a:miter lim="800000"/>
            <a:headEnd/>
            <a:tailEnd/>
          </a:ln>
        </p:spPr>
        <p:txBody>
          <a:bodyPr>
            <a:spAutoFit/>
          </a:bodyPr>
          <a:lstStyle/>
          <a:p>
            <a:r>
              <a:rPr lang="es-AR" altLang="zh-TW" sz="2000">
                <a:solidFill>
                  <a:schemeClr val="tx1"/>
                </a:solidFill>
              </a:rPr>
              <a:t>MOD: Media on Demand</a:t>
            </a:r>
          </a:p>
          <a:p>
            <a:endParaRPr lang="es-AR" altLang="zh-TW" sz="2000">
              <a:solidFill>
                <a:schemeClr val="tx1"/>
              </a:solidFill>
            </a:endParaRPr>
          </a:p>
        </p:txBody>
      </p:sp>
      <p:sp>
        <p:nvSpPr>
          <p:cNvPr id="21" name="Rectangle 5"/>
          <p:cNvSpPr txBox="1">
            <a:spLocks noChangeArrowheads="1"/>
          </p:cNvSpPr>
          <p:nvPr/>
        </p:nvSpPr>
        <p:spPr bwMode="auto">
          <a:xfrm>
            <a:off x="457200" y="418753"/>
            <a:ext cx="8229600" cy="5619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800" b="1" i="1" u="none" strike="noStrike" kern="0" cap="none" spc="0" normalizeH="0" baseline="0" noProof="0" dirty="0" smtClean="0">
                <a:ln>
                  <a:noFill/>
                </a:ln>
                <a:solidFill>
                  <a:schemeClr val="tx1"/>
                </a:solidFill>
                <a:effectLst/>
                <a:uLnTx/>
                <a:uFillTx/>
                <a:latin typeface="Arial" pitchFamily="34" charset="0"/>
                <a:ea typeface="標楷體" pitchFamily="65" charset="-120"/>
                <a:cs typeface="Arial" pitchFamily="34" charset="0"/>
              </a:rPr>
              <a:t>Seamless</a:t>
            </a:r>
            <a:r>
              <a:rPr kumimoji="1" lang="en-US" altLang="zh-TW" sz="2800" b="1" i="1" u="none" strike="noStrike" kern="0" cap="none" spc="0" normalizeH="0" noProof="0" dirty="0" smtClean="0">
                <a:ln>
                  <a:noFill/>
                </a:ln>
                <a:solidFill>
                  <a:schemeClr val="tx1"/>
                </a:solidFill>
                <a:effectLst/>
                <a:uLnTx/>
                <a:uFillTx/>
                <a:latin typeface="Arial" pitchFamily="34" charset="0"/>
                <a:ea typeface="標楷體" pitchFamily="65" charset="-120"/>
                <a:cs typeface="Arial" pitchFamily="34" charset="0"/>
              </a:rPr>
              <a:t> Recording</a:t>
            </a:r>
            <a:endParaRPr kumimoji="1" lang="en-US" altLang="zh-TW" sz="2800" b="1" i="1" u="none" strike="noStrike" kern="0" cap="none" spc="0" normalizeH="0" baseline="0" noProof="0" dirty="0" smtClean="0">
              <a:ln>
                <a:noFill/>
              </a:ln>
              <a:solidFill>
                <a:schemeClr val="tx1"/>
              </a:solidFill>
              <a:effectLst/>
              <a:uLnTx/>
              <a:uFillTx/>
              <a:latin typeface="Arial" pitchFamily="34" charset="0"/>
              <a:ea typeface="標楷體" pitchFamily="65" charset="-12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par>
                                <p:cTn id="13" presetID="4" presetClass="exit" presetSubtype="16" fill="hold" grpId="0" nodeType="withEffect">
                                  <p:stCondLst>
                                    <p:cond delay="0"/>
                                  </p:stCondLst>
                                  <p:childTnLst>
                                    <p:animEffect transition="out" filter="box(in)">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ox(in)">
                                      <p:cBhvr>
                                        <p:cTn id="20" dur="500"/>
                                        <p:tgtEl>
                                          <p:spTgt spid="29"/>
                                        </p:tgtEl>
                                      </p:cBhvr>
                                    </p:animEffect>
                                  </p:childTnLst>
                                </p:cTn>
                              </p:par>
                              <p:par>
                                <p:cTn id="21" presetID="18" presetClass="entr" presetSubtype="9"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45"/>
          <p:cNvSpPr>
            <a:spLocks noChangeShapeType="1"/>
          </p:cNvSpPr>
          <p:nvPr/>
        </p:nvSpPr>
        <p:spPr bwMode="auto">
          <a:xfrm>
            <a:off x="684213" y="7740650"/>
            <a:ext cx="7561262" cy="0"/>
          </a:xfrm>
          <a:prstGeom prst="line">
            <a:avLst/>
          </a:prstGeom>
          <a:noFill/>
          <a:ln w="9525" cap="rnd">
            <a:solidFill>
              <a:srgbClr val="969696"/>
            </a:solidFill>
            <a:prstDash val="sysDot"/>
            <a:round/>
            <a:headEnd/>
            <a:tailEnd/>
          </a:ln>
        </p:spPr>
        <p:txBody>
          <a:bodyPr/>
          <a:lstStyle/>
          <a:p>
            <a:endParaRPr lang="zh-TW" altLang="en-US"/>
          </a:p>
        </p:txBody>
      </p:sp>
      <p:sp>
        <p:nvSpPr>
          <p:cNvPr id="13315" name="Rectangle 14"/>
          <p:cNvSpPr txBox="1">
            <a:spLocks noChangeArrowheads="1"/>
          </p:cNvSpPr>
          <p:nvPr/>
        </p:nvSpPr>
        <p:spPr bwMode="auto">
          <a:xfrm>
            <a:off x="323850" y="1052736"/>
            <a:ext cx="4103688" cy="388714"/>
          </a:xfrm>
          <a:prstGeom prst="rect">
            <a:avLst/>
          </a:prstGeom>
          <a:noFill/>
          <a:ln w="9525">
            <a:noFill/>
            <a:miter lim="800000"/>
            <a:headEnd/>
            <a:tailEnd/>
          </a:ln>
        </p:spPr>
        <p:txBody>
          <a:bodyPr/>
          <a:lstStyle/>
          <a:p>
            <a:pPr marL="342900" indent="-342900">
              <a:spcBef>
                <a:spcPct val="20000"/>
              </a:spcBef>
              <a:buSzPct val="80000"/>
            </a:pPr>
            <a:r>
              <a:rPr lang="pt-BR" altLang="zh-TW" sz="2000" b="1" dirty="0" smtClean="0">
                <a:solidFill>
                  <a:srgbClr val="FFC000"/>
                </a:solidFill>
                <a:cs typeface="Arial" pitchFamily="34" charset="0"/>
              </a:rPr>
              <a:t>FE8171V + SD8362E </a:t>
            </a:r>
            <a:endParaRPr kumimoji="0" lang="en-US" altLang="zh-TW" sz="2000" b="1" dirty="0">
              <a:solidFill>
                <a:srgbClr val="FFC000"/>
              </a:solidFill>
              <a:cs typeface="Arial" pitchFamily="34" charset="0"/>
            </a:endParaRPr>
          </a:p>
        </p:txBody>
      </p:sp>
      <p:sp>
        <p:nvSpPr>
          <p:cNvPr id="6" name="圓角矩形 5"/>
          <p:cNvSpPr/>
          <p:nvPr/>
        </p:nvSpPr>
        <p:spPr>
          <a:xfrm>
            <a:off x="179388" y="1412875"/>
            <a:ext cx="2305050" cy="1824038"/>
          </a:xfrm>
          <a:prstGeom prst="roundRect">
            <a:avLst/>
          </a:prstGeom>
          <a:solidFill>
            <a:srgbClr val="3D78A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317" name="文字方塊 6"/>
          <p:cNvSpPr txBox="1">
            <a:spLocks noChangeArrowheads="1"/>
          </p:cNvSpPr>
          <p:nvPr/>
        </p:nvSpPr>
        <p:spPr bwMode="auto">
          <a:xfrm>
            <a:off x="250825" y="1524000"/>
            <a:ext cx="2305050" cy="1200329"/>
          </a:xfrm>
          <a:prstGeom prst="rect">
            <a:avLst/>
          </a:prstGeom>
          <a:noFill/>
          <a:ln w="9525">
            <a:noFill/>
            <a:miter lim="800000"/>
            <a:headEnd/>
            <a:tailEnd/>
          </a:ln>
        </p:spPr>
        <p:txBody>
          <a:bodyPr>
            <a:spAutoFit/>
          </a:bodyPr>
          <a:lstStyle/>
          <a:p>
            <a:pPr>
              <a:buFont typeface="Arial" pitchFamily="34" charset="0"/>
              <a:buChar char="•"/>
            </a:pPr>
            <a:r>
              <a:rPr lang="pt-BR" altLang="zh-TW" sz="1800" b="1" dirty="0">
                <a:latin typeface="Calibri" pitchFamily="34" charset="0"/>
              </a:rPr>
              <a:t> </a:t>
            </a:r>
            <a:r>
              <a:rPr lang="pt-BR" altLang="zh-TW" sz="1800" b="1" dirty="0" smtClean="0">
                <a:latin typeface="Calibri" pitchFamily="34" charset="0"/>
              </a:rPr>
              <a:t>Resolution 3M</a:t>
            </a:r>
            <a:endParaRPr lang="pt-BR" altLang="zh-TW" sz="1800" b="1" dirty="0">
              <a:latin typeface="Calibri" pitchFamily="34" charset="0"/>
            </a:endParaRPr>
          </a:p>
          <a:p>
            <a:pPr>
              <a:buFont typeface="Arial" pitchFamily="34" charset="0"/>
              <a:buChar char="•"/>
            </a:pPr>
            <a:r>
              <a:rPr lang="pt-BR" altLang="zh-TW" sz="1800" b="1" dirty="0" smtClean="0">
                <a:latin typeface="Calibri" pitchFamily="34" charset="0"/>
              </a:rPr>
              <a:t>View 180</a:t>
            </a:r>
            <a:r>
              <a:rPr lang="pt-BR" altLang="zh-TW" sz="1800" b="1" dirty="0">
                <a:latin typeface="Calibri" pitchFamily="34" charset="0"/>
              </a:rPr>
              <a:t>° </a:t>
            </a:r>
            <a:r>
              <a:rPr lang="pt-BR" altLang="zh-TW" sz="1800" b="1" dirty="0" smtClean="0">
                <a:latin typeface="Calibri" pitchFamily="34" charset="0"/>
              </a:rPr>
              <a:t>&amp; </a:t>
            </a:r>
            <a:r>
              <a:rPr lang="pt-BR" altLang="zh-TW" sz="1800" b="1" dirty="0">
                <a:latin typeface="Calibri" pitchFamily="34" charset="0"/>
              </a:rPr>
              <a:t>360°</a:t>
            </a:r>
          </a:p>
          <a:p>
            <a:pPr>
              <a:buFont typeface="Arial" pitchFamily="34" charset="0"/>
              <a:buChar char="•"/>
            </a:pPr>
            <a:r>
              <a:rPr lang="pt-BR" altLang="zh-TW" sz="1800" b="1" dirty="0">
                <a:latin typeface="Calibri" pitchFamily="34" charset="0"/>
              </a:rPr>
              <a:t> Anti </a:t>
            </a:r>
            <a:r>
              <a:rPr lang="pt-BR" altLang="zh-TW" sz="1800" b="1" dirty="0" smtClean="0">
                <a:latin typeface="Calibri" pitchFamily="34" charset="0"/>
              </a:rPr>
              <a:t>Vandal</a:t>
            </a:r>
            <a:endParaRPr lang="pt-BR" altLang="zh-TW" sz="1800" b="1" dirty="0">
              <a:latin typeface="Calibri" pitchFamily="34" charset="0"/>
            </a:endParaRPr>
          </a:p>
          <a:p>
            <a:pPr>
              <a:buFont typeface="Arial" pitchFamily="34" charset="0"/>
              <a:buChar char="•"/>
            </a:pPr>
            <a:r>
              <a:rPr lang="pt-BR" altLang="zh-TW" sz="1800" b="1" dirty="0">
                <a:latin typeface="Calibri" pitchFamily="34" charset="0"/>
              </a:rPr>
              <a:t> IP66</a:t>
            </a:r>
          </a:p>
        </p:txBody>
      </p:sp>
      <p:pic>
        <p:nvPicPr>
          <p:cNvPr id="13318" name="Picture 2"/>
          <p:cNvPicPr>
            <a:picLocks noChangeAspect="1" noChangeArrowheads="1"/>
          </p:cNvPicPr>
          <p:nvPr/>
        </p:nvPicPr>
        <p:blipFill>
          <a:blip r:embed="rId2" cstate="print"/>
          <a:srcRect/>
          <a:stretch>
            <a:fillRect/>
          </a:stretch>
        </p:blipFill>
        <p:spPr bwMode="auto">
          <a:xfrm>
            <a:off x="1042988" y="3524250"/>
            <a:ext cx="3176587" cy="2784475"/>
          </a:xfrm>
          <a:prstGeom prst="rect">
            <a:avLst/>
          </a:prstGeom>
          <a:noFill/>
          <a:ln w="9525">
            <a:noFill/>
            <a:miter lim="800000"/>
            <a:headEnd/>
            <a:tailEnd/>
          </a:ln>
        </p:spPr>
      </p:pic>
      <p:pic>
        <p:nvPicPr>
          <p:cNvPr id="13319" name="1 Imagen"/>
          <p:cNvPicPr>
            <a:picLocks noChangeAspect="1"/>
          </p:cNvPicPr>
          <p:nvPr/>
        </p:nvPicPr>
        <p:blipFill>
          <a:blip r:embed="rId3" cstate="print"/>
          <a:srcRect/>
          <a:stretch>
            <a:fillRect/>
          </a:stretch>
        </p:blipFill>
        <p:spPr bwMode="auto">
          <a:xfrm>
            <a:off x="5076825" y="933450"/>
            <a:ext cx="3711575" cy="2782888"/>
          </a:xfrm>
          <a:prstGeom prst="rect">
            <a:avLst/>
          </a:prstGeom>
          <a:noFill/>
          <a:ln w="9525">
            <a:noFill/>
            <a:miter lim="800000"/>
            <a:headEnd/>
            <a:tailEnd/>
          </a:ln>
        </p:spPr>
      </p:pic>
      <p:pic>
        <p:nvPicPr>
          <p:cNvPr id="13320" name="Picture 2"/>
          <p:cNvPicPr>
            <a:picLocks noChangeAspect="1" noChangeArrowheads="1"/>
          </p:cNvPicPr>
          <p:nvPr/>
        </p:nvPicPr>
        <p:blipFill>
          <a:blip r:embed="rId4" cstate="print"/>
          <a:srcRect/>
          <a:stretch>
            <a:fillRect/>
          </a:stretch>
        </p:blipFill>
        <p:spPr bwMode="auto">
          <a:xfrm>
            <a:off x="5076825" y="3813175"/>
            <a:ext cx="3741738" cy="2806700"/>
          </a:xfrm>
          <a:prstGeom prst="rect">
            <a:avLst/>
          </a:prstGeom>
          <a:noFill/>
          <a:ln w="9525">
            <a:noFill/>
            <a:miter lim="800000"/>
            <a:headEnd/>
            <a:tailEnd/>
          </a:ln>
        </p:spPr>
      </p:pic>
      <p:sp>
        <p:nvSpPr>
          <p:cNvPr id="9" name="圓角矩形 8"/>
          <p:cNvSpPr/>
          <p:nvPr/>
        </p:nvSpPr>
        <p:spPr>
          <a:xfrm>
            <a:off x="2627313" y="1412875"/>
            <a:ext cx="2305050" cy="1824038"/>
          </a:xfrm>
          <a:prstGeom prst="roundRect">
            <a:avLst/>
          </a:prstGeom>
          <a:solidFill>
            <a:srgbClr val="3D78A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322" name="文字方塊 9"/>
          <p:cNvSpPr txBox="1">
            <a:spLocks noChangeArrowheads="1"/>
          </p:cNvSpPr>
          <p:nvPr/>
        </p:nvSpPr>
        <p:spPr bwMode="auto">
          <a:xfrm>
            <a:off x="2700338" y="1524000"/>
            <a:ext cx="2303462" cy="1201738"/>
          </a:xfrm>
          <a:prstGeom prst="rect">
            <a:avLst/>
          </a:prstGeom>
          <a:noFill/>
          <a:ln w="9525">
            <a:noFill/>
            <a:miter lim="800000"/>
            <a:headEnd/>
            <a:tailEnd/>
          </a:ln>
        </p:spPr>
        <p:txBody>
          <a:bodyPr>
            <a:spAutoFit/>
          </a:bodyPr>
          <a:lstStyle/>
          <a:p>
            <a:pPr>
              <a:buFont typeface="Arial" pitchFamily="34" charset="0"/>
              <a:buChar char="•"/>
            </a:pPr>
            <a:r>
              <a:rPr lang="pt-BR" altLang="zh-TW" sz="1800" b="1" dirty="0">
                <a:latin typeface="Calibri" pitchFamily="34" charset="0"/>
              </a:rPr>
              <a:t> </a:t>
            </a:r>
            <a:r>
              <a:rPr lang="pt-BR" altLang="zh-TW" sz="1800" b="1" dirty="0" smtClean="0">
                <a:latin typeface="Calibri" pitchFamily="34" charset="0"/>
              </a:rPr>
              <a:t>Resolution Full </a:t>
            </a:r>
            <a:r>
              <a:rPr lang="pt-BR" altLang="zh-TW" sz="1800" b="1" dirty="0">
                <a:latin typeface="Calibri" pitchFamily="34" charset="0"/>
              </a:rPr>
              <a:t>HD</a:t>
            </a:r>
          </a:p>
          <a:p>
            <a:pPr>
              <a:buFont typeface="Arial" pitchFamily="34" charset="0"/>
              <a:buChar char="•"/>
            </a:pPr>
            <a:r>
              <a:rPr lang="pt-BR" altLang="zh-TW" sz="1800" b="1" dirty="0">
                <a:latin typeface="Calibri" pitchFamily="34" charset="0"/>
              </a:rPr>
              <a:t> 20x Zoom </a:t>
            </a:r>
          </a:p>
          <a:p>
            <a:pPr>
              <a:buFont typeface="Arial" pitchFamily="34" charset="0"/>
              <a:buChar char="•"/>
            </a:pPr>
            <a:r>
              <a:rPr lang="pt-BR" altLang="zh-TW" sz="1800" b="1" dirty="0">
                <a:latin typeface="Calibri" pitchFamily="34" charset="0"/>
              </a:rPr>
              <a:t> WDR</a:t>
            </a:r>
          </a:p>
          <a:p>
            <a:pPr>
              <a:buFont typeface="Arial" pitchFamily="34" charset="0"/>
              <a:buChar char="•"/>
            </a:pPr>
            <a:r>
              <a:rPr lang="pt-BR" altLang="zh-TW" sz="1800" b="1" dirty="0">
                <a:latin typeface="Calibri" pitchFamily="34" charset="0"/>
              </a:rPr>
              <a:t> IP66</a:t>
            </a:r>
          </a:p>
        </p:txBody>
      </p:sp>
      <p:sp>
        <p:nvSpPr>
          <p:cNvPr id="11" name="Rectangle 5"/>
          <p:cNvSpPr txBox="1">
            <a:spLocks noChangeArrowheads="1"/>
          </p:cNvSpPr>
          <p:nvPr/>
        </p:nvSpPr>
        <p:spPr bwMode="auto">
          <a:xfrm>
            <a:off x="457200" y="188640"/>
            <a:ext cx="8229600" cy="5619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TW" sz="2800" b="1" i="1" kern="0" noProof="0" dirty="0" smtClean="0">
                <a:solidFill>
                  <a:schemeClr val="tx1"/>
                </a:solidFill>
                <a:latin typeface="Arial" pitchFamily="34" charset="0"/>
                <a:ea typeface="標楷體" pitchFamily="65" charset="-120"/>
                <a:cs typeface="Arial" pitchFamily="34" charset="0"/>
              </a:rPr>
              <a:t>Truly 360</a:t>
            </a:r>
            <a:r>
              <a:rPr lang="en-US" altLang="zh-TW" sz="2800" b="1" i="1" kern="0" baseline="30000" noProof="0" dirty="0" smtClean="0">
                <a:solidFill>
                  <a:schemeClr val="tx1"/>
                </a:solidFill>
                <a:latin typeface="Arial" pitchFamily="34" charset="0"/>
                <a:ea typeface="標楷體" pitchFamily="65" charset="-120"/>
                <a:cs typeface="Arial" pitchFamily="34" charset="0"/>
              </a:rPr>
              <a:t>o</a:t>
            </a:r>
            <a:r>
              <a:rPr lang="en-US" altLang="zh-TW" sz="2800" b="1" i="1" kern="0" noProof="0" dirty="0" smtClean="0">
                <a:solidFill>
                  <a:schemeClr val="tx1"/>
                </a:solidFill>
                <a:latin typeface="Arial" pitchFamily="34" charset="0"/>
                <a:ea typeface="標楷體" pitchFamily="65" charset="-120"/>
                <a:cs typeface="Arial" pitchFamily="34" charset="0"/>
              </a:rPr>
              <a:t>C Panoramic Surveillance</a:t>
            </a:r>
            <a:endParaRPr kumimoji="1" lang="en-US" altLang="zh-TW" sz="2800" b="1" i="1" u="none" strike="noStrike" kern="0" cap="none" spc="0" normalizeH="0" baseline="0" noProof="0" dirty="0" smtClean="0">
              <a:ln>
                <a:noFill/>
              </a:ln>
              <a:solidFill>
                <a:schemeClr val="tx1"/>
              </a:solidFill>
              <a:effectLst/>
              <a:uLnTx/>
              <a:uFillTx/>
              <a:latin typeface="Arial" pitchFamily="34" charset="0"/>
              <a:ea typeface="標楷體" pitchFamily="65" charset="-12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1052513"/>
            <a:ext cx="9144000" cy="4032250"/>
          </a:xfrm>
          <a:prstGeom prst="rect">
            <a:avLst/>
          </a:prstGeom>
          <a:solidFill>
            <a:srgbClr val="D7E5F1"/>
          </a:solidFill>
          <a:ln w="9525">
            <a:noFill/>
            <a:miter lim="800000"/>
            <a:headEnd/>
            <a:tailEnd/>
          </a:ln>
        </p:spPr>
        <p:txBody>
          <a:bodyPr wrap="none" anchor="ctr"/>
          <a:lstStyle/>
          <a:p>
            <a:pPr algn="l">
              <a:spcBef>
                <a:spcPct val="0"/>
              </a:spcBef>
            </a:pPr>
            <a:endParaRPr lang="en-US" altLang="zh-TW" sz="3200">
              <a:solidFill>
                <a:schemeClr val="tx1"/>
              </a:solidFill>
              <a:ea typeface="新細明體" pitchFamily="18" charset="-120"/>
            </a:endParaRPr>
          </a:p>
        </p:txBody>
      </p:sp>
      <p:sp>
        <p:nvSpPr>
          <p:cNvPr id="3075" name="Rectangle 3"/>
          <p:cNvSpPr>
            <a:spLocks noChangeArrowheads="1"/>
          </p:cNvSpPr>
          <p:nvPr/>
        </p:nvSpPr>
        <p:spPr bwMode="auto">
          <a:xfrm>
            <a:off x="0" y="1714500"/>
            <a:ext cx="9144000" cy="576263"/>
          </a:xfrm>
          <a:prstGeom prst="rect">
            <a:avLst/>
          </a:prstGeom>
          <a:solidFill>
            <a:srgbClr val="6E9FCC"/>
          </a:solidFill>
          <a:ln w="9525">
            <a:noFill/>
            <a:miter lim="800000"/>
            <a:headEnd/>
            <a:tailEnd/>
          </a:ln>
        </p:spPr>
        <p:txBody>
          <a:bodyPr wrap="none" anchor="ctr"/>
          <a:lstStyle/>
          <a:p>
            <a:pPr algn="l">
              <a:spcBef>
                <a:spcPct val="0"/>
              </a:spcBef>
            </a:pPr>
            <a:endParaRPr lang="en-US" altLang="zh-TW" sz="3200">
              <a:solidFill>
                <a:schemeClr val="tx1"/>
              </a:solidFill>
              <a:ea typeface="新細明體" pitchFamily="18" charset="-120"/>
            </a:endParaRPr>
          </a:p>
        </p:txBody>
      </p:sp>
      <p:sp>
        <p:nvSpPr>
          <p:cNvPr id="3076" name="Rectangle 4"/>
          <p:cNvSpPr>
            <a:spLocks noGrp="1" noChangeArrowheads="1"/>
          </p:cNvSpPr>
          <p:nvPr>
            <p:ph type="body" idx="4294967295"/>
          </p:nvPr>
        </p:nvSpPr>
        <p:spPr>
          <a:xfrm>
            <a:off x="1908175" y="1341438"/>
            <a:ext cx="7235825" cy="4525962"/>
          </a:xfrm>
        </p:spPr>
        <p:txBody>
          <a:bodyPr/>
          <a:lstStyle/>
          <a:p>
            <a:pPr eaLnBrk="1" hangingPunct="1">
              <a:spcBef>
                <a:spcPct val="50000"/>
              </a:spcBef>
              <a:buFont typeface="Wingdings" pitchFamily="2" charset="2"/>
              <a:buChar char="n"/>
            </a:pPr>
            <a:endParaRPr lang="en-US" altLang="zh-TW" sz="1800" i="1" smtClean="0">
              <a:solidFill>
                <a:schemeClr val="bg1"/>
              </a:solidFill>
              <a:latin typeface="Arial" pitchFamily="34" charset="0"/>
            </a:endParaRPr>
          </a:p>
          <a:p>
            <a:pPr eaLnBrk="1" hangingPunct="1">
              <a:spcBef>
                <a:spcPct val="50000"/>
              </a:spcBef>
              <a:buFontTx/>
              <a:buNone/>
            </a:pPr>
            <a:r>
              <a:rPr lang="en-US" altLang="zh-TW" sz="2400" b="1" i="1" smtClean="0">
                <a:solidFill>
                  <a:schemeClr val="bg1"/>
                </a:solidFill>
                <a:latin typeface="Arial" pitchFamily="34" charset="0"/>
              </a:rPr>
              <a:t>Product Feature &amp; Benefits</a:t>
            </a:r>
            <a:endParaRPr lang="en-US" altLang="zh-TW" sz="4400" b="1" i="1" smtClean="0">
              <a:solidFill>
                <a:schemeClr val="bg1"/>
              </a:solidFill>
              <a:latin typeface="Arial" pitchFamily="34" charset="0"/>
            </a:endParaRPr>
          </a:p>
          <a:p>
            <a:pPr eaLnBrk="1" hangingPunct="1">
              <a:spcBef>
                <a:spcPct val="50000"/>
              </a:spcBef>
              <a:buFont typeface="Wingdings" pitchFamily="2" charset="2"/>
              <a:buChar char="n"/>
            </a:pPr>
            <a:r>
              <a:rPr lang="en-US" altLang="zh-TW" sz="1800" i="1" smtClean="0">
                <a:solidFill>
                  <a:srgbClr val="5484B0"/>
                </a:solidFill>
                <a:latin typeface="Arial" pitchFamily="34" charset="0"/>
              </a:rPr>
              <a:t>Application Highlight</a:t>
            </a:r>
          </a:p>
          <a:p>
            <a:pPr eaLnBrk="1" hangingPunct="1">
              <a:spcBef>
                <a:spcPct val="50000"/>
              </a:spcBef>
              <a:buFont typeface="Wingdings" pitchFamily="2" charset="2"/>
              <a:buChar char="n"/>
            </a:pPr>
            <a:r>
              <a:rPr lang="en-US" altLang="zh-TW" sz="1800" i="1" smtClean="0">
                <a:solidFill>
                  <a:srgbClr val="5484B0"/>
                </a:solidFill>
                <a:latin typeface="Arial" pitchFamily="34" charset="0"/>
              </a:rPr>
              <a:t>Product Comparison</a:t>
            </a:r>
          </a:p>
          <a:p>
            <a:pPr eaLnBrk="1" hangingPunct="1">
              <a:spcBef>
                <a:spcPct val="50000"/>
              </a:spcBef>
              <a:buFont typeface="Wingdings" pitchFamily="2" charset="2"/>
              <a:buChar char="n"/>
            </a:pPr>
            <a:r>
              <a:rPr lang="en-US" altLang="zh-TW" sz="1800" i="1" smtClean="0">
                <a:solidFill>
                  <a:srgbClr val="5484B0"/>
                </a:solidFill>
                <a:latin typeface="Arial" pitchFamily="34" charset="0"/>
              </a:rPr>
              <a:t>Product Information</a:t>
            </a:r>
          </a:p>
        </p:txBody>
      </p:sp>
      <p:pic>
        <p:nvPicPr>
          <p:cNvPr id="3077" name="Picture 5" descr="C1"/>
          <p:cNvPicPr>
            <a:picLocks noChangeAspect="1" noChangeArrowheads="1"/>
          </p:cNvPicPr>
          <p:nvPr/>
        </p:nvPicPr>
        <p:blipFill>
          <a:blip r:embed="rId3" cstate="print"/>
          <a:srcRect/>
          <a:stretch>
            <a:fillRect/>
          </a:stretch>
        </p:blipFill>
        <p:spPr bwMode="auto">
          <a:xfrm>
            <a:off x="827088" y="1341438"/>
            <a:ext cx="1082675" cy="1162050"/>
          </a:xfrm>
          <a:prstGeom prst="rect">
            <a:avLst/>
          </a:prstGeom>
          <a:noFill/>
          <a:ln w="9525">
            <a:noFill/>
            <a:miter lim="800000"/>
            <a:headEnd/>
            <a:tailEnd/>
          </a:ln>
        </p:spPr>
      </p:pic>
      <p:pic>
        <p:nvPicPr>
          <p:cNvPr id="6" name="圖片 1" descr="FD8335H.jpg"/>
          <p:cNvPicPr>
            <a:picLocks noChangeAspect="1"/>
          </p:cNvPicPr>
          <p:nvPr/>
        </p:nvPicPr>
        <p:blipFill>
          <a:blip r:embed="rId4" cstate="print"/>
          <a:srcRect l="6227" t="3697" r="9709" b="3888"/>
          <a:stretch>
            <a:fillRect/>
          </a:stretch>
        </p:blipFill>
        <p:spPr bwMode="auto">
          <a:xfrm>
            <a:off x="6732588" y="3429000"/>
            <a:ext cx="2236787" cy="2071688"/>
          </a:xfrm>
          <a:prstGeom prst="rect">
            <a:avLst/>
          </a:prstGeom>
          <a:noFill/>
          <a:ln w="9525">
            <a:noFill/>
            <a:miter lim="800000"/>
            <a:headEnd/>
            <a:tailEnd/>
          </a:ln>
        </p:spPr>
      </p:pic>
      <p:sp>
        <p:nvSpPr>
          <p:cNvPr id="7" name="Rectangle 10"/>
          <p:cNvSpPr>
            <a:spLocks noChangeArrowheads="1"/>
          </p:cNvSpPr>
          <p:nvPr/>
        </p:nvSpPr>
        <p:spPr bwMode="auto">
          <a:xfrm>
            <a:off x="7596188" y="5487318"/>
            <a:ext cx="1281112" cy="461962"/>
          </a:xfrm>
          <a:prstGeom prst="rect">
            <a:avLst/>
          </a:prstGeom>
          <a:noFill/>
          <a:ln w="9525">
            <a:noFill/>
            <a:miter lim="800000"/>
            <a:headEnd/>
            <a:tailEnd/>
          </a:ln>
        </p:spPr>
        <p:txBody>
          <a:bodyPr wrap="none">
            <a:spAutoFit/>
          </a:bodyPr>
          <a:lstStyle/>
          <a:p>
            <a:pPr algn="l">
              <a:spcBef>
                <a:spcPct val="0"/>
              </a:spcBef>
            </a:pPr>
            <a:r>
              <a:rPr lang="en-US" altLang="zh-TW" sz="2400" b="1" i="1" dirty="0">
                <a:solidFill>
                  <a:srgbClr val="3E83C2"/>
                </a:solidFill>
              </a:rPr>
              <a:t>FD8372</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
          <p:cNvSpPr>
            <a:spLocks noChangeArrowheads="1"/>
          </p:cNvSpPr>
          <p:nvPr/>
        </p:nvSpPr>
        <p:spPr bwMode="auto">
          <a:xfrm>
            <a:off x="179388" y="311150"/>
            <a:ext cx="3554412" cy="584200"/>
          </a:xfrm>
          <a:prstGeom prst="rect">
            <a:avLst/>
          </a:prstGeom>
          <a:noFill/>
          <a:ln w="9525">
            <a:noFill/>
            <a:miter lim="800000"/>
            <a:headEnd/>
            <a:tailEnd/>
          </a:ln>
        </p:spPr>
        <p:txBody>
          <a:bodyPr wrap="none">
            <a:spAutoFit/>
          </a:bodyPr>
          <a:lstStyle/>
          <a:p>
            <a:pPr algn="l">
              <a:spcBef>
                <a:spcPct val="0"/>
              </a:spcBef>
            </a:pPr>
            <a:r>
              <a:rPr lang="en-US" altLang="zh-TW" sz="3200" b="1" i="1">
                <a:solidFill>
                  <a:srgbClr val="3E83C2"/>
                </a:solidFill>
              </a:rPr>
              <a:t>Product Features</a:t>
            </a:r>
          </a:p>
        </p:txBody>
      </p:sp>
      <p:sp>
        <p:nvSpPr>
          <p:cNvPr id="4099" name="文字方塊 4"/>
          <p:cNvSpPr txBox="1">
            <a:spLocks noChangeArrowheads="1"/>
          </p:cNvSpPr>
          <p:nvPr/>
        </p:nvSpPr>
        <p:spPr bwMode="auto">
          <a:xfrm>
            <a:off x="357188" y="981075"/>
            <a:ext cx="8429625" cy="3392488"/>
          </a:xfrm>
          <a:prstGeom prst="rect">
            <a:avLst/>
          </a:prstGeom>
          <a:noFill/>
          <a:ln w="9525">
            <a:noFill/>
            <a:miter lim="800000"/>
            <a:headEnd/>
            <a:tailEnd/>
          </a:ln>
        </p:spPr>
        <p:txBody>
          <a:bodyPr>
            <a:spAutoFit/>
          </a:bodyPr>
          <a:lstStyle/>
          <a:p>
            <a:pPr algn="l">
              <a:lnSpc>
                <a:spcPct val="150000"/>
              </a:lnSpc>
              <a:spcBef>
                <a:spcPct val="0"/>
              </a:spcBef>
              <a:buFont typeface="Wingdings" pitchFamily="2" charset="2"/>
              <a:buChar char="n"/>
            </a:pPr>
            <a:r>
              <a:rPr lang="en-US" altLang="zh-TW" sz="1600" i="1">
                <a:solidFill>
                  <a:schemeClr val="tx1"/>
                </a:solidFill>
              </a:rPr>
              <a:t> </a:t>
            </a:r>
            <a:r>
              <a:rPr lang="en-US" altLang="zh-TW" sz="1600" b="1" i="1">
                <a:solidFill>
                  <a:srgbClr val="FF0000"/>
                </a:solidFill>
              </a:rPr>
              <a:t>5-Megapixel</a:t>
            </a:r>
            <a:r>
              <a:rPr lang="en-US" altLang="zh-TW" sz="1600" i="1">
                <a:solidFill>
                  <a:schemeClr val="tx1"/>
                </a:solidFill>
              </a:rPr>
              <a:t> CMOS Sensor (30 fps @ 1080p HD)</a:t>
            </a:r>
          </a:p>
          <a:p>
            <a:pPr algn="l">
              <a:lnSpc>
                <a:spcPct val="150000"/>
              </a:lnSpc>
              <a:spcBef>
                <a:spcPct val="0"/>
              </a:spcBef>
              <a:buFont typeface="Wingdings" pitchFamily="2" charset="2"/>
              <a:buChar char="n"/>
            </a:pPr>
            <a:r>
              <a:rPr lang="en-US" altLang="zh-TW" sz="1600" b="1" i="1">
                <a:solidFill>
                  <a:schemeClr val="tx1"/>
                </a:solidFill>
              </a:rPr>
              <a:t> </a:t>
            </a:r>
            <a:r>
              <a:rPr lang="en-US" altLang="zh-TW" sz="1600" b="1" i="1">
                <a:solidFill>
                  <a:srgbClr val="FF0000"/>
                </a:solidFill>
              </a:rPr>
              <a:t>Smart Focus System </a:t>
            </a:r>
            <a:r>
              <a:rPr lang="en-US" altLang="zh-TW" sz="1600" i="1">
                <a:solidFill>
                  <a:schemeClr val="tx1"/>
                </a:solidFill>
              </a:rPr>
              <a:t>for Remote and Precise Focus Adjustment</a:t>
            </a:r>
            <a:endParaRPr lang="en-US" altLang="zh-TW" sz="1600" b="1" i="1">
              <a:solidFill>
                <a:srgbClr val="FF0000"/>
              </a:solidFill>
            </a:endParaRPr>
          </a:p>
          <a:p>
            <a:pPr algn="l">
              <a:lnSpc>
                <a:spcPct val="150000"/>
              </a:lnSpc>
              <a:spcBef>
                <a:spcPct val="0"/>
              </a:spcBef>
              <a:buFont typeface="Wingdings" pitchFamily="2" charset="2"/>
              <a:buChar char="n"/>
            </a:pPr>
            <a:r>
              <a:rPr lang="en-US" altLang="zh-TW" sz="1600" i="1">
                <a:solidFill>
                  <a:schemeClr val="tx1"/>
                </a:solidFill>
              </a:rPr>
              <a:t> f=3.6 ~ 9 mm Vari-focal, DC-iris Lens</a:t>
            </a:r>
          </a:p>
          <a:p>
            <a:pPr algn="l">
              <a:lnSpc>
                <a:spcPct val="150000"/>
              </a:lnSpc>
              <a:spcBef>
                <a:spcPct val="0"/>
              </a:spcBef>
              <a:buFont typeface="Wingdings" pitchFamily="2" charset="2"/>
              <a:buChar char="n"/>
            </a:pPr>
            <a:r>
              <a:rPr lang="en-US" altLang="zh-TW" sz="1600" i="1">
                <a:solidFill>
                  <a:schemeClr val="tx1"/>
                </a:solidFill>
              </a:rPr>
              <a:t> Removable IR-cut Filter</a:t>
            </a:r>
            <a:r>
              <a:rPr lang="en-US" altLang="zh-TW" sz="1600" i="1">
                <a:solidFill>
                  <a:srgbClr val="FF0000"/>
                </a:solidFill>
              </a:rPr>
              <a:t> </a:t>
            </a:r>
            <a:r>
              <a:rPr lang="en-US" altLang="zh-TW" sz="1600" i="1">
                <a:solidFill>
                  <a:schemeClr val="tx1"/>
                </a:solidFill>
              </a:rPr>
              <a:t>for Day &amp; Night Function </a:t>
            </a:r>
          </a:p>
          <a:p>
            <a:pPr algn="l">
              <a:lnSpc>
                <a:spcPct val="150000"/>
              </a:lnSpc>
              <a:spcBef>
                <a:spcPct val="0"/>
              </a:spcBef>
              <a:buFont typeface="Wingdings" pitchFamily="2" charset="2"/>
              <a:buChar char="n"/>
            </a:pPr>
            <a:r>
              <a:rPr lang="en-US" altLang="zh-TW" sz="1600" b="1" i="1">
                <a:solidFill>
                  <a:schemeClr val="tx1"/>
                </a:solidFill>
              </a:rPr>
              <a:t> </a:t>
            </a:r>
            <a:r>
              <a:rPr lang="en-US" altLang="zh-TW" sz="1600" b="1" i="1">
                <a:solidFill>
                  <a:srgbClr val="FF0000"/>
                </a:solidFill>
              </a:rPr>
              <a:t>Built-in IR Illuminators</a:t>
            </a:r>
            <a:r>
              <a:rPr lang="en-US" altLang="zh-TW" sz="1600" i="1">
                <a:solidFill>
                  <a:schemeClr val="tx1"/>
                </a:solidFill>
              </a:rPr>
              <a:t>, Effective up to </a:t>
            </a:r>
            <a:r>
              <a:rPr lang="en-US" altLang="zh-TW" sz="1600" b="1" i="1">
                <a:solidFill>
                  <a:srgbClr val="FF0000"/>
                </a:solidFill>
              </a:rPr>
              <a:t>20 Meters</a:t>
            </a:r>
          </a:p>
          <a:p>
            <a:pPr algn="l">
              <a:lnSpc>
                <a:spcPct val="150000"/>
              </a:lnSpc>
              <a:spcBef>
                <a:spcPct val="0"/>
              </a:spcBef>
              <a:buFont typeface="Wingdings" pitchFamily="2" charset="2"/>
              <a:buChar char="n"/>
            </a:pPr>
            <a:r>
              <a:rPr lang="en-US" altLang="zh-TW" sz="1600" i="1">
                <a:solidFill>
                  <a:schemeClr val="tx1"/>
                </a:solidFill>
              </a:rPr>
              <a:t> Three D/I and one D/O for external sensor and alarm</a:t>
            </a:r>
          </a:p>
          <a:p>
            <a:pPr algn="l">
              <a:lnSpc>
                <a:spcPct val="150000"/>
              </a:lnSpc>
              <a:spcBef>
                <a:spcPct val="0"/>
              </a:spcBef>
              <a:buFont typeface="Wingdings" pitchFamily="2" charset="2"/>
              <a:buChar char="n"/>
            </a:pPr>
            <a:r>
              <a:rPr lang="en-US" altLang="zh-TW" sz="1600" i="1">
                <a:solidFill>
                  <a:schemeClr val="tx1"/>
                </a:solidFill>
              </a:rPr>
              <a:t> Real-time H.264, MPEG-4, and MJPEG Compression (Triple Codec)</a:t>
            </a:r>
          </a:p>
          <a:p>
            <a:pPr algn="l">
              <a:lnSpc>
                <a:spcPct val="150000"/>
              </a:lnSpc>
              <a:spcBef>
                <a:spcPct val="0"/>
              </a:spcBef>
              <a:buFont typeface="Wingdings" pitchFamily="2" charset="2"/>
              <a:buChar char="n"/>
            </a:pPr>
            <a:r>
              <a:rPr lang="en-US" altLang="zh-TW" sz="1600" i="1">
                <a:solidFill>
                  <a:schemeClr val="tx1"/>
                </a:solidFill>
              </a:rPr>
              <a:t> Built-in 802.3af Compliant PoE </a:t>
            </a:r>
          </a:p>
          <a:p>
            <a:pPr algn="l">
              <a:lnSpc>
                <a:spcPct val="150000"/>
              </a:lnSpc>
              <a:spcBef>
                <a:spcPct val="0"/>
              </a:spcBef>
              <a:buFont typeface="Wingdings" pitchFamily="2" charset="2"/>
              <a:buChar char="n"/>
            </a:pPr>
            <a:r>
              <a:rPr lang="en-US" altLang="zh-TW" sz="1600" i="1">
                <a:solidFill>
                  <a:schemeClr val="tx1"/>
                </a:solidFill>
              </a:rPr>
              <a:t> Built-in MicroSD/SDHC/SCXC Card Slot for On-board Storage</a:t>
            </a:r>
          </a:p>
        </p:txBody>
      </p:sp>
      <p:pic>
        <p:nvPicPr>
          <p:cNvPr id="4100" name="圖片 1" descr="FD8335H.jpg"/>
          <p:cNvPicPr>
            <a:picLocks noChangeAspect="1"/>
          </p:cNvPicPr>
          <p:nvPr/>
        </p:nvPicPr>
        <p:blipFill>
          <a:blip r:embed="rId3" cstate="print"/>
          <a:srcRect l="6227" t="3697" r="9709" b="3888"/>
          <a:stretch>
            <a:fillRect/>
          </a:stretch>
        </p:blipFill>
        <p:spPr bwMode="auto">
          <a:xfrm>
            <a:off x="6732588" y="4149725"/>
            <a:ext cx="2236787" cy="2071688"/>
          </a:xfrm>
          <a:prstGeom prst="rect">
            <a:avLst/>
          </a:prstGeom>
          <a:noFill/>
          <a:ln w="9525">
            <a:noFill/>
            <a:miter lim="800000"/>
            <a:headEnd/>
            <a:tailEnd/>
          </a:ln>
        </p:spPr>
      </p:pic>
      <p:sp>
        <p:nvSpPr>
          <p:cNvPr id="4101" name="Rectangle 10"/>
          <p:cNvSpPr>
            <a:spLocks noChangeArrowheads="1"/>
          </p:cNvSpPr>
          <p:nvPr/>
        </p:nvSpPr>
        <p:spPr bwMode="auto">
          <a:xfrm>
            <a:off x="7596188" y="6396038"/>
            <a:ext cx="1281112" cy="461962"/>
          </a:xfrm>
          <a:prstGeom prst="rect">
            <a:avLst/>
          </a:prstGeom>
          <a:noFill/>
          <a:ln w="9525">
            <a:noFill/>
            <a:miter lim="800000"/>
            <a:headEnd/>
            <a:tailEnd/>
          </a:ln>
        </p:spPr>
        <p:txBody>
          <a:bodyPr wrap="none">
            <a:spAutoFit/>
          </a:bodyPr>
          <a:lstStyle/>
          <a:p>
            <a:pPr algn="l">
              <a:spcBef>
                <a:spcPct val="0"/>
              </a:spcBef>
            </a:pPr>
            <a:r>
              <a:rPr lang="en-US" altLang="zh-TW" sz="2400" b="1" i="1" dirty="0">
                <a:solidFill>
                  <a:srgbClr val="3E83C2"/>
                </a:solidFill>
              </a:rPr>
              <a:t>FD8372</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0" descr="Tiled-Video-Wall-40-Inch-SG-AR400MX"/>
          <p:cNvPicPr>
            <a:picLocks noChangeAspect="1" noChangeArrowheads="1"/>
          </p:cNvPicPr>
          <p:nvPr/>
        </p:nvPicPr>
        <p:blipFill>
          <a:blip r:embed="rId3" cstate="print"/>
          <a:srcRect r="50105" b="49602"/>
          <a:stretch>
            <a:fillRect/>
          </a:stretch>
        </p:blipFill>
        <p:spPr bwMode="auto">
          <a:xfrm>
            <a:off x="698500" y="2354263"/>
            <a:ext cx="3736975" cy="2211387"/>
          </a:xfrm>
          <a:prstGeom prst="rect">
            <a:avLst/>
          </a:prstGeom>
          <a:noFill/>
          <a:ln w="9525">
            <a:noFill/>
            <a:miter lim="800000"/>
            <a:headEnd/>
            <a:tailEnd/>
          </a:ln>
        </p:spPr>
      </p:pic>
      <p:sp>
        <p:nvSpPr>
          <p:cNvPr id="5123" name="Rectangle 10"/>
          <p:cNvSpPr>
            <a:spLocks noChangeArrowheads="1"/>
          </p:cNvSpPr>
          <p:nvPr/>
        </p:nvSpPr>
        <p:spPr bwMode="auto">
          <a:xfrm>
            <a:off x="179388" y="311150"/>
            <a:ext cx="5727700" cy="579438"/>
          </a:xfrm>
          <a:prstGeom prst="rect">
            <a:avLst/>
          </a:prstGeom>
          <a:noFill/>
          <a:ln w="9525">
            <a:noFill/>
            <a:miter lim="800000"/>
            <a:headEnd/>
            <a:tailEnd/>
          </a:ln>
        </p:spPr>
        <p:txBody>
          <a:bodyPr wrap="none">
            <a:spAutoFit/>
          </a:bodyPr>
          <a:lstStyle/>
          <a:p>
            <a:pPr algn="l">
              <a:spcBef>
                <a:spcPct val="0"/>
              </a:spcBef>
            </a:pPr>
            <a:r>
              <a:rPr lang="en-US" altLang="zh-TW" sz="3200" b="1" i="1">
                <a:solidFill>
                  <a:srgbClr val="3E83C2"/>
                </a:solidFill>
              </a:rPr>
              <a:t>5-Megapixel High Resolution</a:t>
            </a:r>
          </a:p>
        </p:txBody>
      </p:sp>
      <p:pic>
        <p:nvPicPr>
          <p:cNvPr id="48140" name="Picture 12" descr="Tiled-Video-Wall-40-Inch-SG-AR400MX"/>
          <p:cNvPicPr>
            <a:picLocks noChangeAspect="1" noChangeArrowheads="1"/>
          </p:cNvPicPr>
          <p:nvPr/>
        </p:nvPicPr>
        <p:blipFill>
          <a:blip r:embed="rId3" cstate="print"/>
          <a:srcRect/>
          <a:stretch>
            <a:fillRect/>
          </a:stretch>
        </p:blipFill>
        <p:spPr bwMode="auto">
          <a:xfrm>
            <a:off x="684213" y="2354263"/>
            <a:ext cx="7489825" cy="4387850"/>
          </a:xfrm>
          <a:prstGeom prst="rect">
            <a:avLst/>
          </a:prstGeom>
          <a:noFill/>
          <a:ln w="9525">
            <a:noFill/>
            <a:miter lim="800000"/>
            <a:headEnd/>
            <a:tailEnd/>
          </a:ln>
        </p:spPr>
      </p:pic>
      <p:sp>
        <p:nvSpPr>
          <p:cNvPr id="5125" name="Text Box 16"/>
          <p:cNvSpPr txBox="1">
            <a:spLocks noChangeArrowheads="1"/>
          </p:cNvSpPr>
          <p:nvPr/>
        </p:nvSpPr>
        <p:spPr bwMode="auto">
          <a:xfrm>
            <a:off x="804863" y="2465388"/>
            <a:ext cx="2471737" cy="549275"/>
          </a:xfrm>
          <a:prstGeom prst="rect">
            <a:avLst/>
          </a:prstGeom>
          <a:solidFill>
            <a:srgbClr val="0000FF"/>
          </a:solidFill>
          <a:ln w="9525">
            <a:noFill/>
            <a:miter lim="800000"/>
            <a:headEnd/>
            <a:tailEnd/>
          </a:ln>
          <a:effectLst/>
        </p:spPr>
        <p:txBody>
          <a:bodyPr>
            <a:spAutoFit/>
          </a:bodyPr>
          <a:lstStyle/>
          <a:p>
            <a:pPr algn="l"/>
            <a:r>
              <a:rPr lang="en-US" altLang="zh-TW" sz="1200"/>
              <a:t>5M on a 1080p HDTV</a:t>
            </a:r>
          </a:p>
          <a:p>
            <a:pPr algn="l"/>
            <a:r>
              <a:rPr lang="en-US" altLang="zh-TW" sz="1200"/>
              <a:t>= Resized view / Partial view</a:t>
            </a:r>
          </a:p>
        </p:txBody>
      </p:sp>
      <p:sp>
        <p:nvSpPr>
          <p:cNvPr id="48146" name="Text Box 18"/>
          <p:cNvSpPr txBox="1">
            <a:spLocks noChangeArrowheads="1"/>
          </p:cNvSpPr>
          <p:nvPr/>
        </p:nvSpPr>
        <p:spPr bwMode="auto">
          <a:xfrm>
            <a:off x="811213" y="2474913"/>
            <a:ext cx="2438400" cy="549275"/>
          </a:xfrm>
          <a:prstGeom prst="rect">
            <a:avLst/>
          </a:prstGeom>
          <a:solidFill>
            <a:schemeClr val="tx1"/>
          </a:solidFill>
          <a:ln w="9525">
            <a:noFill/>
            <a:miter lim="800000"/>
            <a:headEnd/>
            <a:tailEnd/>
          </a:ln>
          <a:effectLst/>
        </p:spPr>
        <p:txBody>
          <a:bodyPr>
            <a:spAutoFit/>
          </a:bodyPr>
          <a:lstStyle/>
          <a:p>
            <a:pPr algn="l"/>
            <a:r>
              <a:rPr lang="en-US" altLang="zh-TW" sz="1200"/>
              <a:t>5M on a 1080p 2x2 HDTV Wall</a:t>
            </a:r>
          </a:p>
          <a:p>
            <a:pPr algn="l"/>
            <a:r>
              <a:rPr lang="en-US" altLang="zh-TW" sz="1200"/>
              <a:t>= 8 MP Full Display</a:t>
            </a:r>
          </a:p>
        </p:txBody>
      </p:sp>
      <p:sp>
        <p:nvSpPr>
          <p:cNvPr id="5127" name="Text Box 19"/>
          <p:cNvSpPr txBox="1">
            <a:spLocks noChangeArrowheads="1"/>
          </p:cNvSpPr>
          <p:nvPr/>
        </p:nvSpPr>
        <p:spPr bwMode="auto">
          <a:xfrm>
            <a:off x="744538" y="1057275"/>
            <a:ext cx="7210425" cy="1069975"/>
          </a:xfrm>
          <a:prstGeom prst="rect">
            <a:avLst/>
          </a:prstGeom>
          <a:noFill/>
          <a:ln w="9525">
            <a:noFill/>
            <a:miter lim="800000"/>
            <a:headEnd/>
            <a:tailEnd/>
          </a:ln>
          <a:effectLst/>
        </p:spPr>
        <p:txBody>
          <a:bodyPr>
            <a:spAutoFit/>
          </a:bodyPr>
          <a:lstStyle/>
          <a:p>
            <a:pPr marL="762000" indent="-762000" algn="l"/>
            <a:r>
              <a:rPr lang="en-US" altLang="zh-TW" sz="1600">
                <a:solidFill>
                  <a:schemeClr val="tx1"/>
                </a:solidFill>
              </a:rPr>
              <a:t>The quality difference of 5MP vs 2MP(1080p) can be only shown on:</a:t>
            </a:r>
          </a:p>
          <a:p>
            <a:pPr marL="762000" indent="-762000" algn="l">
              <a:buFontTx/>
              <a:buAutoNum type="arabicPeriod"/>
            </a:pPr>
            <a:r>
              <a:rPr lang="en-US" altLang="zh-TW" sz="1600">
                <a:solidFill>
                  <a:schemeClr val="tx1"/>
                </a:solidFill>
              </a:rPr>
              <a:t>A display monitor with &gt; 5MP</a:t>
            </a:r>
          </a:p>
          <a:p>
            <a:pPr marL="762000" indent="-762000" algn="l">
              <a:buFontTx/>
              <a:buAutoNum type="arabicPeriod"/>
            </a:pPr>
            <a:r>
              <a:rPr lang="en-US" altLang="zh-TW" sz="1600">
                <a:solidFill>
                  <a:schemeClr val="tx1"/>
                </a:solidFill>
              </a:rPr>
              <a:t>Digital zoom &gt; 2.5x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8146"/>
                                        </p:tgtEl>
                                        <p:attrNameLst>
                                          <p:attrName>style.visibility</p:attrName>
                                        </p:attrNameLst>
                                      </p:cBhvr>
                                      <p:to>
                                        <p:strVal val="visible"/>
                                      </p:to>
                                    </p:set>
                                    <p:anim calcmode="lin" valueType="num">
                                      <p:cBhvr>
                                        <p:cTn id="7" dur="1000" fill="hold"/>
                                        <p:tgtEl>
                                          <p:spTgt spid="48146"/>
                                        </p:tgtEl>
                                        <p:attrNameLst>
                                          <p:attrName>ppt_w</p:attrName>
                                        </p:attrNameLst>
                                      </p:cBhvr>
                                      <p:tavLst>
                                        <p:tav tm="0">
                                          <p:val>
                                            <p:strVal val="#ppt_w*0.70"/>
                                          </p:val>
                                        </p:tav>
                                        <p:tav tm="100000">
                                          <p:val>
                                            <p:strVal val="#ppt_w"/>
                                          </p:val>
                                        </p:tav>
                                      </p:tavLst>
                                    </p:anim>
                                    <p:anim calcmode="lin" valueType="num">
                                      <p:cBhvr>
                                        <p:cTn id="8" dur="1000" fill="hold"/>
                                        <p:tgtEl>
                                          <p:spTgt spid="48146"/>
                                        </p:tgtEl>
                                        <p:attrNameLst>
                                          <p:attrName>ppt_h</p:attrName>
                                        </p:attrNameLst>
                                      </p:cBhvr>
                                      <p:tavLst>
                                        <p:tav tm="0">
                                          <p:val>
                                            <p:strVal val="#ppt_h"/>
                                          </p:val>
                                        </p:tav>
                                        <p:tav tm="100000">
                                          <p:val>
                                            <p:strVal val="#ppt_h"/>
                                          </p:val>
                                        </p:tav>
                                      </p:tavLst>
                                    </p:anim>
                                    <p:animEffect transition="in" filter="fade">
                                      <p:cBhvr>
                                        <p:cTn id="9" dur="1000"/>
                                        <p:tgtEl>
                                          <p:spTgt spid="48146"/>
                                        </p:tgtEl>
                                      </p:cBhvr>
                                    </p:animEffect>
                                  </p:childTnLst>
                                </p:cTn>
                              </p:par>
                              <p:par>
                                <p:cTn id="10" presetID="55" presetClass="entr" presetSubtype="0" fill="hold" nodeType="withEffect">
                                  <p:stCondLst>
                                    <p:cond delay="0"/>
                                  </p:stCondLst>
                                  <p:childTnLst>
                                    <p:set>
                                      <p:cBhvr>
                                        <p:cTn id="11" dur="1" fill="hold">
                                          <p:stCondLst>
                                            <p:cond delay="0"/>
                                          </p:stCondLst>
                                        </p:cTn>
                                        <p:tgtEl>
                                          <p:spTgt spid="48140"/>
                                        </p:tgtEl>
                                        <p:attrNameLst>
                                          <p:attrName>style.visibility</p:attrName>
                                        </p:attrNameLst>
                                      </p:cBhvr>
                                      <p:to>
                                        <p:strVal val="visible"/>
                                      </p:to>
                                    </p:set>
                                    <p:anim calcmode="lin" valueType="num">
                                      <p:cBhvr>
                                        <p:cTn id="12" dur="1000" fill="hold"/>
                                        <p:tgtEl>
                                          <p:spTgt spid="48140"/>
                                        </p:tgtEl>
                                        <p:attrNameLst>
                                          <p:attrName>ppt_w</p:attrName>
                                        </p:attrNameLst>
                                      </p:cBhvr>
                                      <p:tavLst>
                                        <p:tav tm="0">
                                          <p:val>
                                            <p:strVal val="#ppt_w*0.70"/>
                                          </p:val>
                                        </p:tav>
                                        <p:tav tm="100000">
                                          <p:val>
                                            <p:strVal val="#ppt_w"/>
                                          </p:val>
                                        </p:tav>
                                      </p:tavLst>
                                    </p:anim>
                                    <p:anim calcmode="lin" valueType="num">
                                      <p:cBhvr>
                                        <p:cTn id="13" dur="1000" fill="hold"/>
                                        <p:tgtEl>
                                          <p:spTgt spid="48140"/>
                                        </p:tgtEl>
                                        <p:attrNameLst>
                                          <p:attrName>ppt_h</p:attrName>
                                        </p:attrNameLst>
                                      </p:cBhvr>
                                      <p:tavLst>
                                        <p:tav tm="0">
                                          <p:val>
                                            <p:strVal val="#ppt_h"/>
                                          </p:val>
                                        </p:tav>
                                        <p:tav tm="100000">
                                          <p:val>
                                            <p:strVal val="#ppt_h"/>
                                          </p:val>
                                        </p:tav>
                                      </p:tavLst>
                                    </p:anim>
                                    <p:animEffect transition="in" filter="fade">
                                      <p:cBhvr>
                                        <p:cTn id="14" dur="1000"/>
                                        <p:tgtEl>
                                          <p:spTgt spid="48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
          <p:cNvSpPr>
            <a:spLocks noChangeArrowheads="1"/>
          </p:cNvSpPr>
          <p:nvPr/>
        </p:nvSpPr>
        <p:spPr bwMode="auto">
          <a:xfrm>
            <a:off x="179388" y="311150"/>
            <a:ext cx="5727700" cy="579438"/>
          </a:xfrm>
          <a:prstGeom prst="rect">
            <a:avLst/>
          </a:prstGeom>
          <a:noFill/>
          <a:ln w="9525">
            <a:noFill/>
            <a:miter lim="800000"/>
            <a:headEnd/>
            <a:tailEnd/>
          </a:ln>
        </p:spPr>
        <p:txBody>
          <a:bodyPr wrap="none">
            <a:spAutoFit/>
          </a:bodyPr>
          <a:lstStyle/>
          <a:p>
            <a:pPr algn="l">
              <a:spcBef>
                <a:spcPct val="0"/>
              </a:spcBef>
            </a:pPr>
            <a:r>
              <a:rPr lang="en-US" altLang="zh-TW" sz="3200" b="1" i="1">
                <a:solidFill>
                  <a:srgbClr val="3E83C2"/>
                </a:solidFill>
              </a:rPr>
              <a:t>5-Megapixel High Resolution</a:t>
            </a:r>
          </a:p>
        </p:txBody>
      </p:sp>
      <p:pic>
        <p:nvPicPr>
          <p:cNvPr id="6147" name="Picture 11" descr="Kiva-Warehouse-Robots"/>
          <p:cNvPicPr>
            <a:picLocks noChangeAspect="1" noChangeArrowheads="1"/>
          </p:cNvPicPr>
          <p:nvPr/>
        </p:nvPicPr>
        <p:blipFill>
          <a:blip r:embed="rId3" cstate="print"/>
          <a:srcRect/>
          <a:stretch>
            <a:fillRect/>
          </a:stretch>
        </p:blipFill>
        <p:spPr bwMode="auto">
          <a:xfrm>
            <a:off x="163513" y="887413"/>
            <a:ext cx="8767762" cy="5827712"/>
          </a:xfrm>
          <a:prstGeom prst="rect">
            <a:avLst/>
          </a:prstGeom>
          <a:noFill/>
          <a:ln w="38100">
            <a:solidFill>
              <a:schemeClr val="tx2"/>
            </a:solidFill>
            <a:miter lim="800000"/>
            <a:headEnd/>
            <a:tailEnd/>
          </a:ln>
        </p:spPr>
      </p:pic>
      <p:sp>
        <p:nvSpPr>
          <p:cNvPr id="6148" name="Text Box 17"/>
          <p:cNvSpPr txBox="1">
            <a:spLocks noChangeArrowheads="1"/>
          </p:cNvSpPr>
          <p:nvPr/>
        </p:nvSpPr>
        <p:spPr bwMode="auto">
          <a:xfrm>
            <a:off x="146050" y="866775"/>
            <a:ext cx="623888" cy="336550"/>
          </a:xfrm>
          <a:prstGeom prst="rect">
            <a:avLst/>
          </a:prstGeom>
          <a:solidFill>
            <a:schemeClr val="tx1"/>
          </a:solidFill>
          <a:ln w="9525">
            <a:noFill/>
            <a:miter lim="800000"/>
            <a:headEnd/>
            <a:tailEnd/>
          </a:ln>
          <a:effectLst/>
        </p:spPr>
        <p:txBody>
          <a:bodyPr>
            <a:spAutoFit/>
          </a:bodyPr>
          <a:lstStyle/>
          <a:p>
            <a:pPr algn="l"/>
            <a:r>
              <a:rPr lang="en-US" altLang="zh-TW" sz="1600"/>
              <a:t>5MP</a:t>
            </a:r>
          </a:p>
        </p:txBody>
      </p:sp>
      <p:grpSp>
        <p:nvGrpSpPr>
          <p:cNvPr id="2" name="Group 19"/>
          <p:cNvGrpSpPr>
            <a:grpSpLocks/>
          </p:cNvGrpSpPr>
          <p:nvPr/>
        </p:nvGrpSpPr>
        <p:grpSpPr bwMode="auto">
          <a:xfrm>
            <a:off x="139700" y="873125"/>
            <a:ext cx="8807450" cy="5849938"/>
            <a:chOff x="82" y="924"/>
            <a:chExt cx="5548" cy="3685"/>
          </a:xfrm>
        </p:grpSpPr>
        <p:pic>
          <p:nvPicPr>
            <p:cNvPr id="6155" name="Picture 12"/>
            <p:cNvPicPr>
              <a:picLocks noChangeAspect="1" noChangeArrowheads="1"/>
            </p:cNvPicPr>
            <p:nvPr/>
          </p:nvPicPr>
          <p:blipFill>
            <a:blip r:embed="rId4" cstate="print"/>
            <a:srcRect/>
            <a:stretch>
              <a:fillRect/>
            </a:stretch>
          </p:blipFill>
          <p:spPr bwMode="auto">
            <a:xfrm>
              <a:off x="96" y="933"/>
              <a:ext cx="5534" cy="3676"/>
            </a:xfrm>
            <a:prstGeom prst="rect">
              <a:avLst/>
            </a:prstGeom>
            <a:noFill/>
            <a:ln w="38100">
              <a:solidFill>
                <a:srgbClr val="0000FF"/>
              </a:solidFill>
              <a:miter lim="800000"/>
              <a:headEnd/>
              <a:tailEnd/>
            </a:ln>
          </p:spPr>
        </p:pic>
        <p:sp>
          <p:nvSpPr>
            <p:cNvPr id="6156" name="Text Box 18"/>
            <p:cNvSpPr txBox="1">
              <a:spLocks noChangeArrowheads="1"/>
            </p:cNvSpPr>
            <p:nvPr/>
          </p:nvSpPr>
          <p:spPr bwMode="auto">
            <a:xfrm>
              <a:off x="82" y="924"/>
              <a:ext cx="393" cy="212"/>
            </a:xfrm>
            <a:prstGeom prst="rect">
              <a:avLst/>
            </a:prstGeom>
            <a:solidFill>
              <a:srgbClr val="0000FF"/>
            </a:solidFill>
            <a:ln w="9525">
              <a:noFill/>
              <a:miter lim="800000"/>
              <a:headEnd/>
              <a:tailEnd/>
            </a:ln>
            <a:effectLst/>
          </p:spPr>
          <p:txBody>
            <a:bodyPr>
              <a:spAutoFit/>
            </a:bodyPr>
            <a:lstStyle/>
            <a:p>
              <a:pPr algn="l"/>
              <a:r>
                <a:rPr lang="en-US" altLang="zh-TW" sz="1600"/>
                <a:t>2MP</a:t>
              </a:r>
            </a:p>
          </p:txBody>
        </p:sp>
      </p:grpSp>
      <p:grpSp>
        <p:nvGrpSpPr>
          <p:cNvPr id="3" name="Group 21"/>
          <p:cNvGrpSpPr>
            <a:grpSpLocks/>
          </p:cNvGrpSpPr>
          <p:nvPr/>
        </p:nvGrpSpPr>
        <p:grpSpPr bwMode="auto">
          <a:xfrm>
            <a:off x="149225" y="860425"/>
            <a:ext cx="8815388" cy="5881688"/>
            <a:chOff x="94" y="1131"/>
            <a:chExt cx="5553" cy="3705"/>
          </a:xfrm>
        </p:grpSpPr>
        <p:pic>
          <p:nvPicPr>
            <p:cNvPr id="6153" name="Picture 13"/>
            <p:cNvPicPr>
              <a:picLocks noChangeAspect="1" noChangeArrowheads="1"/>
            </p:cNvPicPr>
            <p:nvPr/>
          </p:nvPicPr>
          <p:blipFill>
            <a:blip r:embed="rId5" cstate="print"/>
            <a:srcRect/>
            <a:stretch>
              <a:fillRect/>
            </a:stretch>
          </p:blipFill>
          <p:spPr bwMode="auto">
            <a:xfrm>
              <a:off x="101" y="1146"/>
              <a:ext cx="5546" cy="3690"/>
            </a:xfrm>
            <a:prstGeom prst="rect">
              <a:avLst/>
            </a:prstGeom>
            <a:noFill/>
            <a:ln w="38100">
              <a:solidFill>
                <a:srgbClr val="FF0000"/>
              </a:solidFill>
              <a:miter lim="800000"/>
              <a:headEnd/>
              <a:tailEnd/>
            </a:ln>
          </p:spPr>
        </p:pic>
        <p:sp>
          <p:nvSpPr>
            <p:cNvPr id="6154" name="Text Box 20"/>
            <p:cNvSpPr txBox="1">
              <a:spLocks noChangeArrowheads="1"/>
            </p:cNvSpPr>
            <p:nvPr/>
          </p:nvSpPr>
          <p:spPr bwMode="auto">
            <a:xfrm>
              <a:off x="94" y="1131"/>
              <a:ext cx="393" cy="212"/>
            </a:xfrm>
            <a:prstGeom prst="rect">
              <a:avLst/>
            </a:prstGeom>
            <a:solidFill>
              <a:srgbClr val="FF0000"/>
            </a:solidFill>
            <a:ln w="9525">
              <a:noFill/>
              <a:miter lim="800000"/>
              <a:headEnd/>
              <a:tailEnd/>
            </a:ln>
            <a:effectLst/>
          </p:spPr>
          <p:txBody>
            <a:bodyPr>
              <a:spAutoFit/>
            </a:bodyPr>
            <a:lstStyle/>
            <a:p>
              <a:pPr algn="l"/>
              <a:r>
                <a:rPr lang="en-US" altLang="zh-TW" sz="1600"/>
                <a:t>1MP</a:t>
              </a:r>
            </a:p>
          </p:txBody>
        </p:sp>
      </p:grpSp>
      <p:sp>
        <p:nvSpPr>
          <p:cNvPr id="6151" name="Line 24"/>
          <p:cNvSpPr>
            <a:spLocks noChangeShapeType="1"/>
          </p:cNvSpPr>
          <p:nvPr/>
        </p:nvSpPr>
        <p:spPr bwMode="auto">
          <a:xfrm>
            <a:off x="136525" y="3789363"/>
            <a:ext cx="8801100" cy="12700"/>
          </a:xfrm>
          <a:prstGeom prst="line">
            <a:avLst/>
          </a:prstGeom>
          <a:noFill/>
          <a:ln w="76200">
            <a:solidFill>
              <a:schemeClr val="tx1"/>
            </a:solidFill>
            <a:round/>
            <a:headEnd/>
            <a:tailEnd/>
          </a:ln>
          <a:effectLst/>
        </p:spPr>
        <p:txBody>
          <a:bodyPr/>
          <a:lstStyle/>
          <a:p>
            <a:endParaRPr lang="zh-TW" altLang="en-US"/>
          </a:p>
        </p:txBody>
      </p:sp>
      <p:sp>
        <p:nvSpPr>
          <p:cNvPr id="6152" name="Line 25"/>
          <p:cNvSpPr>
            <a:spLocks noChangeShapeType="1"/>
          </p:cNvSpPr>
          <p:nvPr/>
        </p:nvSpPr>
        <p:spPr bwMode="auto">
          <a:xfrm>
            <a:off x="4500563" y="866775"/>
            <a:ext cx="0" cy="5875338"/>
          </a:xfrm>
          <a:prstGeom prst="line">
            <a:avLst/>
          </a:prstGeom>
          <a:noFill/>
          <a:ln w="76200">
            <a:solidFill>
              <a:schemeClr val="tx1"/>
            </a:solidFill>
            <a:round/>
            <a:headEnd/>
            <a:tailEnd/>
          </a:ln>
          <a:effectLst/>
        </p:spPr>
        <p:txBody>
          <a:bodyPr/>
          <a:lstStyle/>
          <a:p>
            <a:endParaRPr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
          <p:cNvSpPr>
            <a:spLocks noChangeArrowheads="1"/>
          </p:cNvSpPr>
          <p:nvPr/>
        </p:nvSpPr>
        <p:spPr bwMode="auto">
          <a:xfrm>
            <a:off x="179388" y="311150"/>
            <a:ext cx="5727700" cy="579438"/>
          </a:xfrm>
          <a:prstGeom prst="rect">
            <a:avLst/>
          </a:prstGeom>
          <a:noFill/>
          <a:ln w="9525">
            <a:noFill/>
            <a:miter lim="800000"/>
            <a:headEnd/>
            <a:tailEnd/>
          </a:ln>
        </p:spPr>
        <p:txBody>
          <a:bodyPr wrap="none">
            <a:spAutoFit/>
          </a:bodyPr>
          <a:lstStyle/>
          <a:p>
            <a:pPr algn="l">
              <a:spcBef>
                <a:spcPct val="0"/>
              </a:spcBef>
            </a:pPr>
            <a:r>
              <a:rPr lang="en-US" altLang="zh-TW" sz="3200" b="1" i="1">
                <a:solidFill>
                  <a:srgbClr val="3E83C2"/>
                </a:solidFill>
              </a:rPr>
              <a:t>5-Megapixel High Resolution</a:t>
            </a:r>
          </a:p>
        </p:txBody>
      </p:sp>
      <p:sp>
        <p:nvSpPr>
          <p:cNvPr id="7171" name="Freeform 3"/>
          <p:cNvSpPr>
            <a:spLocks/>
          </p:cNvSpPr>
          <p:nvPr/>
        </p:nvSpPr>
        <p:spPr bwMode="gray">
          <a:xfrm>
            <a:off x="4483100" y="5346700"/>
            <a:ext cx="201930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7172" name="Freeform 4"/>
          <p:cNvSpPr>
            <a:spLocks/>
          </p:cNvSpPr>
          <p:nvPr/>
        </p:nvSpPr>
        <p:spPr bwMode="gray">
          <a:xfrm rot="10800000">
            <a:off x="7112000" y="4197350"/>
            <a:ext cx="192405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7173" name="Rectangle 5"/>
          <p:cNvSpPr>
            <a:spLocks noChangeArrowheads="1"/>
          </p:cNvSpPr>
          <p:nvPr/>
        </p:nvSpPr>
        <p:spPr bwMode="black">
          <a:xfrm>
            <a:off x="4616450" y="1557338"/>
            <a:ext cx="1939925" cy="460375"/>
          </a:xfrm>
          <a:prstGeom prst="rect">
            <a:avLst/>
          </a:prstGeom>
          <a:noFill/>
          <a:ln w="9525">
            <a:noFill/>
            <a:miter lim="800000"/>
            <a:headEnd/>
            <a:tailEnd/>
          </a:ln>
        </p:spPr>
        <p:txBody>
          <a:bodyPr wrap="none">
            <a:spAutoFit/>
          </a:bodyPr>
          <a:lstStyle/>
          <a:p>
            <a:pPr algn="l">
              <a:buClr>
                <a:srgbClr val="1F3F5F"/>
              </a:buClr>
              <a:buFontTx/>
              <a:buChar char="•"/>
            </a:pPr>
            <a:r>
              <a:rPr lang="en-US" altLang="zh-TW" sz="2400" b="1">
                <a:solidFill>
                  <a:srgbClr val="666699"/>
                </a:solidFill>
                <a:ea typeface="新細明體" pitchFamily="18" charset="-120"/>
              </a:rPr>
              <a:t> Advantage</a:t>
            </a:r>
          </a:p>
        </p:txBody>
      </p:sp>
      <p:sp>
        <p:nvSpPr>
          <p:cNvPr id="7174" name="Rectangle 6"/>
          <p:cNvSpPr>
            <a:spLocks noChangeArrowheads="1"/>
          </p:cNvSpPr>
          <p:nvPr/>
        </p:nvSpPr>
        <p:spPr bwMode="auto">
          <a:xfrm>
            <a:off x="4616450" y="4005263"/>
            <a:ext cx="1420813" cy="461962"/>
          </a:xfrm>
          <a:prstGeom prst="rect">
            <a:avLst/>
          </a:prstGeom>
          <a:noFill/>
          <a:ln w="9525">
            <a:noFill/>
            <a:miter lim="800000"/>
            <a:headEnd/>
            <a:tailEnd/>
          </a:ln>
        </p:spPr>
        <p:txBody>
          <a:bodyPr wrap="none">
            <a:spAutoFit/>
          </a:bodyPr>
          <a:lstStyle/>
          <a:p>
            <a:pPr algn="l">
              <a:buClr>
                <a:srgbClr val="1F3F5F"/>
              </a:buClr>
              <a:buFontTx/>
              <a:buChar char="•"/>
            </a:pPr>
            <a:r>
              <a:rPr lang="en-US" altLang="zh-TW" sz="2400" b="1">
                <a:solidFill>
                  <a:srgbClr val="666699"/>
                </a:solidFill>
                <a:ea typeface="新細明體" pitchFamily="18" charset="-120"/>
              </a:rPr>
              <a:t> Benefit</a:t>
            </a:r>
          </a:p>
        </p:txBody>
      </p:sp>
      <p:sp>
        <p:nvSpPr>
          <p:cNvPr id="7175" name="Freeform 7"/>
          <p:cNvSpPr>
            <a:spLocks/>
          </p:cNvSpPr>
          <p:nvPr/>
        </p:nvSpPr>
        <p:spPr bwMode="gray">
          <a:xfrm>
            <a:off x="4464050" y="2862263"/>
            <a:ext cx="201930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7176" name="Freeform 8"/>
          <p:cNvSpPr>
            <a:spLocks/>
          </p:cNvSpPr>
          <p:nvPr/>
        </p:nvSpPr>
        <p:spPr bwMode="gray">
          <a:xfrm rot="10800000">
            <a:off x="7073900" y="1909763"/>
            <a:ext cx="192405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28" name="AutoShape 9"/>
          <p:cNvSpPr>
            <a:spLocks noChangeArrowheads="1"/>
          </p:cNvSpPr>
          <p:nvPr/>
        </p:nvSpPr>
        <p:spPr bwMode="gray">
          <a:xfrm>
            <a:off x="4608513" y="2300288"/>
            <a:ext cx="4046537" cy="1295400"/>
          </a:xfrm>
          <a:prstGeom prst="roundRect">
            <a:avLst>
              <a:gd name="adj" fmla="val 16667"/>
            </a:avLst>
          </a:prstGeom>
          <a:gradFill rotWithShape="1">
            <a:gsLst>
              <a:gs pos="0">
                <a:srgbClr val="3197BB">
                  <a:gamma/>
                  <a:tint val="75686"/>
                  <a:invGamma/>
                </a:srgbClr>
              </a:gs>
              <a:gs pos="50000">
                <a:srgbClr val="3197BB"/>
              </a:gs>
              <a:gs pos="100000">
                <a:srgbClr val="3197BB">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3197BB"/>
            </a:extrusionClr>
          </a:sp3d>
        </p:spPr>
        <p:txBody>
          <a:bodyPr wrap="none" anchor="ctr">
            <a:flatTx/>
          </a:bodyPr>
          <a:lstStyle/>
          <a:p>
            <a:pPr algn="l">
              <a:spcBef>
                <a:spcPct val="0"/>
              </a:spcBef>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pitchFamily="18" charset="-120"/>
              </a:rPr>
              <a:t> More details in the same FOV</a:t>
            </a:r>
          </a:p>
          <a:p>
            <a:pPr algn="l">
              <a:spcBef>
                <a:spcPct val="0"/>
              </a:spcBef>
              <a:buFont typeface="Wingdings" pitchFamily="2" charset="2"/>
              <a:buChar char="l"/>
              <a:defRPr/>
            </a:pPr>
            <a:endParaRPr lang="en-US" altLang="zh-TW" sz="1600" b="1">
              <a:solidFill>
                <a:srgbClr val="FFFFFF"/>
              </a:solidFill>
              <a:effectLst>
                <a:outerShdw blurRad="38100" dist="38100" dir="2700000" algn="tl">
                  <a:srgbClr val="000000"/>
                </a:outerShdw>
              </a:effectLst>
              <a:latin typeface="Arial" charset="0"/>
              <a:ea typeface="新細明體" pitchFamily="18" charset="-120"/>
            </a:endParaRPr>
          </a:p>
          <a:p>
            <a:pPr algn="l">
              <a:spcBef>
                <a:spcPct val="0"/>
              </a:spcBef>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pitchFamily="18" charset="-120"/>
              </a:rPr>
              <a:t> Wider coverage in the same PPF</a:t>
            </a:r>
          </a:p>
        </p:txBody>
      </p:sp>
      <p:sp>
        <p:nvSpPr>
          <p:cNvPr id="29" name="AutoShape 10"/>
          <p:cNvSpPr>
            <a:spLocks noChangeArrowheads="1"/>
          </p:cNvSpPr>
          <p:nvPr/>
        </p:nvSpPr>
        <p:spPr bwMode="gray">
          <a:xfrm>
            <a:off x="4643438" y="4586288"/>
            <a:ext cx="4087812" cy="1506537"/>
          </a:xfrm>
          <a:prstGeom prst="roundRect">
            <a:avLst>
              <a:gd name="adj" fmla="val 16667"/>
            </a:avLst>
          </a:prstGeom>
          <a:gradFill rotWithShape="1">
            <a:gsLst>
              <a:gs pos="0">
                <a:srgbClr val="72B88E">
                  <a:gamma/>
                  <a:tint val="75686"/>
                  <a:invGamma/>
                </a:srgbClr>
              </a:gs>
              <a:gs pos="50000">
                <a:srgbClr val="72B88E"/>
              </a:gs>
              <a:gs pos="100000">
                <a:srgbClr val="72B88E">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72B88E"/>
            </a:extrusionClr>
          </a:sp3d>
        </p:spPr>
        <p:txBody>
          <a:bodyPr wrap="none" anchor="ctr">
            <a:flatTx/>
          </a:bodyPr>
          <a:lstStyle/>
          <a:p>
            <a:pPr algn="l">
              <a:spcBef>
                <a:spcPct val="0"/>
              </a:spcBef>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pitchFamily="18" charset="-120"/>
              </a:rPr>
              <a:t> Suitable for wide open areas</a:t>
            </a:r>
          </a:p>
          <a:p>
            <a:pPr algn="l">
              <a:spcBef>
                <a:spcPct val="0"/>
              </a:spcBef>
              <a:buFont typeface="Wingdings" pitchFamily="2" charset="2"/>
              <a:buChar char="l"/>
              <a:defRPr/>
            </a:pPr>
            <a:endParaRPr lang="en-US" altLang="zh-TW" sz="1600" b="1">
              <a:solidFill>
                <a:srgbClr val="FFFFFF"/>
              </a:solidFill>
              <a:effectLst>
                <a:outerShdw blurRad="38100" dist="38100" dir="2700000" algn="tl">
                  <a:srgbClr val="000000"/>
                </a:outerShdw>
              </a:effectLst>
              <a:latin typeface="Arial" charset="0"/>
              <a:ea typeface="新細明體" pitchFamily="18" charset="-120"/>
            </a:endParaRPr>
          </a:p>
          <a:p>
            <a:pPr algn="l">
              <a:spcBef>
                <a:spcPct val="0"/>
              </a:spcBef>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pitchFamily="18" charset="-120"/>
              </a:rPr>
              <a:t> Suitable for detail monitoring</a:t>
            </a:r>
          </a:p>
        </p:txBody>
      </p:sp>
      <p:pic>
        <p:nvPicPr>
          <p:cNvPr id="7179" name="Picture 121" descr="133"/>
          <p:cNvPicPr>
            <a:picLocks noChangeAspect="1" noChangeArrowheads="1"/>
          </p:cNvPicPr>
          <p:nvPr/>
        </p:nvPicPr>
        <p:blipFill>
          <a:blip r:embed="rId3" cstate="print">
            <a:lum bright="6000"/>
          </a:blip>
          <a:srcRect/>
          <a:stretch>
            <a:fillRect/>
          </a:stretch>
        </p:blipFill>
        <p:spPr bwMode="auto">
          <a:xfrm rot="916084">
            <a:off x="2781300" y="3527425"/>
            <a:ext cx="1468438" cy="3194050"/>
          </a:xfrm>
          <a:prstGeom prst="rect">
            <a:avLst/>
          </a:prstGeom>
          <a:noFill/>
          <a:ln w="9525">
            <a:noFill/>
            <a:miter lim="800000"/>
            <a:headEnd/>
            <a:tailEnd/>
          </a:ln>
        </p:spPr>
      </p:pic>
      <p:pic>
        <p:nvPicPr>
          <p:cNvPr id="7180" name="Picture 16"/>
          <p:cNvPicPr>
            <a:picLocks noChangeAspect="1" noChangeArrowheads="1"/>
          </p:cNvPicPr>
          <p:nvPr/>
        </p:nvPicPr>
        <p:blipFill>
          <a:blip r:embed="rId4" cstate="print"/>
          <a:srcRect/>
          <a:stretch>
            <a:fillRect/>
          </a:stretch>
        </p:blipFill>
        <p:spPr bwMode="auto">
          <a:xfrm>
            <a:off x="401638" y="1133475"/>
            <a:ext cx="3348037" cy="2227263"/>
          </a:xfrm>
          <a:prstGeom prst="rect">
            <a:avLst/>
          </a:prstGeom>
          <a:noFill/>
          <a:ln w="38100">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
          <p:cNvSpPr>
            <a:spLocks noChangeArrowheads="1"/>
          </p:cNvSpPr>
          <p:nvPr/>
        </p:nvSpPr>
        <p:spPr bwMode="auto">
          <a:xfrm>
            <a:off x="179388" y="311150"/>
            <a:ext cx="5616575" cy="457200"/>
          </a:xfrm>
          <a:prstGeom prst="rect">
            <a:avLst/>
          </a:prstGeom>
          <a:noFill/>
          <a:ln w="9525">
            <a:noFill/>
            <a:miter lim="800000"/>
            <a:headEnd/>
            <a:tailEnd/>
          </a:ln>
        </p:spPr>
        <p:txBody>
          <a:bodyPr>
            <a:spAutoFit/>
          </a:bodyPr>
          <a:lstStyle/>
          <a:p>
            <a:pPr algn="l">
              <a:spcBef>
                <a:spcPct val="0"/>
              </a:spcBef>
            </a:pPr>
            <a:r>
              <a:rPr lang="en-US" altLang="zh-TW" sz="2400" b="1" i="1">
                <a:solidFill>
                  <a:srgbClr val="3E83C2"/>
                </a:solidFill>
              </a:rPr>
              <a:t>Product Benefit – WDR Enhanced</a:t>
            </a:r>
          </a:p>
        </p:txBody>
      </p:sp>
      <p:sp>
        <p:nvSpPr>
          <p:cNvPr id="9219" name="Freeform 3"/>
          <p:cNvSpPr>
            <a:spLocks/>
          </p:cNvSpPr>
          <p:nvPr/>
        </p:nvSpPr>
        <p:spPr bwMode="gray">
          <a:xfrm>
            <a:off x="4483100" y="5148263"/>
            <a:ext cx="201930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9220" name="Freeform 4"/>
          <p:cNvSpPr>
            <a:spLocks/>
          </p:cNvSpPr>
          <p:nvPr/>
        </p:nvSpPr>
        <p:spPr bwMode="gray">
          <a:xfrm rot="10800000">
            <a:off x="7112000" y="4197350"/>
            <a:ext cx="192405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9221" name="Rectangle 5"/>
          <p:cNvSpPr>
            <a:spLocks noChangeArrowheads="1"/>
          </p:cNvSpPr>
          <p:nvPr/>
        </p:nvSpPr>
        <p:spPr bwMode="black">
          <a:xfrm>
            <a:off x="4616450" y="1557338"/>
            <a:ext cx="1939925" cy="460375"/>
          </a:xfrm>
          <a:prstGeom prst="rect">
            <a:avLst/>
          </a:prstGeom>
          <a:noFill/>
          <a:ln w="9525">
            <a:noFill/>
            <a:miter lim="800000"/>
            <a:headEnd/>
            <a:tailEnd/>
          </a:ln>
        </p:spPr>
        <p:txBody>
          <a:bodyPr wrap="none">
            <a:spAutoFit/>
          </a:bodyPr>
          <a:lstStyle/>
          <a:p>
            <a:pPr algn="l">
              <a:buClr>
                <a:srgbClr val="1F3F5F"/>
              </a:buClr>
              <a:buFontTx/>
              <a:buChar char="•"/>
            </a:pPr>
            <a:r>
              <a:rPr lang="en-US" altLang="zh-TW" sz="2400" b="1">
                <a:solidFill>
                  <a:srgbClr val="666699"/>
                </a:solidFill>
                <a:ea typeface="新細明體" pitchFamily="18" charset="-120"/>
              </a:rPr>
              <a:t> Advantage</a:t>
            </a:r>
          </a:p>
        </p:txBody>
      </p:sp>
      <p:sp>
        <p:nvSpPr>
          <p:cNvPr id="9222" name="Rectangle 6"/>
          <p:cNvSpPr>
            <a:spLocks noChangeArrowheads="1"/>
          </p:cNvSpPr>
          <p:nvPr/>
        </p:nvSpPr>
        <p:spPr bwMode="auto">
          <a:xfrm>
            <a:off x="4616450" y="4005263"/>
            <a:ext cx="1420813" cy="461962"/>
          </a:xfrm>
          <a:prstGeom prst="rect">
            <a:avLst/>
          </a:prstGeom>
          <a:noFill/>
          <a:ln w="9525">
            <a:noFill/>
            <a:miter lim="800000"/>
            <a:headEnd/>
            <a:tailEnd/>
          </a:ln>
        </p:spPr>
        <p:txBody>
          <a:bodyPr wrap="none">
            <a:spAutoFit/>
          </a:bodyPr>
          <a:lstStyle/>
          <a:p>
            <a:pPr algn="l">
              <a:buClr>
                <a:srgbClr val="1F3F5F"/>
              </a:buClr>
              <a:buFontTx/>
              <a:buChar char="•"/>
            </a:pPr>
            <a:r>
              <a:rPr lang="en-US" altLang="zh-TW" sz="2400" b="1">
                <a:solidFill>
                  <a:srgbClr val="666699"/>
                </a:solidFill>
                <a:ea typeface="新細明體" pitchFamily="18" charset="-120"/>
              </a:rPr>
              <a:t> Benefit</a:t>
            </a:r>
          </a:p>
        </p:txBody>
      </p:sp>
      <p:sp>
        <p:nvSpPr>
          <p:cNvPr id="9223" name="Freeform 7"/>
          <p:cNvSpPr>
            <a:spLocks/>
          </p:cNvSpPr>
          <p:nvPr/>
        </p:nvSpPr>
        <p:spPr bwMode="gray">
          <a:xfrm>
            <a:off x="4464050" y="2862263"/>
            <a:ext cx="201930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9224" name="Freeform 8"/>
          <p:cNvSpPr>
            <a:spLocks/>
          </p:cNvSpPr>
          <p:nvPr/>
        </p:nvSpPr>
        <p:spPr bwMode="gray">
          <a:xfrm rot="10800000">
            <a:off x="7073900" y="1909763"/>
            <a:ext cx="192405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28" name="AutoShape 9"/>
          <p:cNvSpPr>
            <a:spLocks noChangeArrowheads="1"/>
          </p:cNvSpPr>
          <p:nvPr/>
        </p:nvSpPr>
        <p:spPr bwMode="gray">
          <a:xfrm>
            <a:off x="4608513" y="2300288"/>
            <a:ext cx="4046537" cy="1295400"/>
          </a:xfrm>
          <a:prstGeom prst="roundRect">
            <a:avLst>
              <a:gd name="adj" fmla="val 16667"/>
            </a:avLst>
          </a:prstGeom>
          <a:gradFill rotWithShape="1">
            <a:gsLst>
              <a:gs pos="0">
                <a:srgbClr val="3197BB">
                  <a:gamma/>
                  <a:tint val="75686"/>
                  <a:invGamma/>
                </a:srgbClr>
              </a:gs>
              <a:gs pos="50000">
                <a:srgbClr val="3197BB"/>
              </a:gs>
              <a:gs pos="100000">
                <a:srgbClr val="3197BB">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3197BB"/>
            </a:extrusionClr>
          </a:sp3d>
        </p:spPr>
        <p:txBody>
          <a:bodyPr wrap="none" anchor="ctr">
            <a:flatTx/>
          </a:bodyPr>
          <a:lstStyle/>
          <a:p>
            <a:pPr algn="l">
              <a:spcBef>
                <a:spcPct val="0"/>
              </a:spcBef>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Better visibility under high-contrast </a:t>
            </a:r>
            <a:br>
              <a:rPr lang="en-US" altLang="zh-TW" sz="1600" b="1">
                <a:solidFill>
                  <a:srgbClr val="FFFFFF"/>
                </a:solidFill>
                <a:effectLst>
                  <a:outerShdw blurRad="38100" dist="38100" dir="2700000" algn="tl">
                    <a:srgbClr val="000000"/>
                  </a:outerShdw>
                </a:effectLst>
                <a:latin typeface="Arial" charset="0"/>
                <a:ea typeface="新細明體" charset="-120"/>
              </a:rPr>
            </a:br>
            <a:r>
              <a:rPr lang="en-US" altLang="zh-TW" sz="1600" b="1">
                <a:solidFill>
                  <a:srgbClr val="FFFFFF"/>
                </a:solidFill>
                <a:effectLst>
                  <a:outerShdw blurRad="38100" dist="38100" dir="2700000" algn="tl">
                    <a:srgbClr val="000000"/>
                  </a:outerShdw>
                </a:effectLst>
                <a:latin typeface="Arial" charset="0"/>
                <a:ea typeface="新細明體" charset="-120"/>
              </a:rPr>
              <a:t>scenes</a:t>
            </a:r>
          </a:p>
        </p:txBody>
      </p:sp>
      <p:sp>
        <p:nvSpPr>
          <p:cNvPr id="29" name="AutoShape 10"/>
          <p:cNvSpPr>
            <a:spLocks noChangeArrowheads="1"/>
          </p:cNvSpPr>
          <p:nvPr/>
        </p:nvSpPr>
        <p:spPr bwMode="gray">
          <a:xfrm>
            <a:off x="4684713" y="4586288"/>
            <a:ext cx="4046537" cy="1295400"/>
          </a:xfrm>
          <a:prstGeom prst="roundRect">
            <a:avLst>
              <a:gd name="adj" fmla="val 16667"/>
            </a:avLst>
          </a:prstGeom>
          <a:gradFill rotWithShape="1">
            <a:gsLst>
              <a:gs pos="0">
                <a:srgbClr val="72B88E">
                  <a:gamma/>
                  <a:tint val="75686"/>
                  <a:invGamma/>
                </a:srgbClr>
              </a:gs>
              <a:gs pos="50000">
                <a:srgbClr val="72B88E"/>
              </a:gs>
              <a:gs pos="100000">
                <a:srgbClr val="72B88E">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72B88E"/>
            </a:extrusionClr>
          </a:sp3d>
        </p:spPr>
        <p:txBody>
          <a:bodyPr wrap="none" anchor="ctr">
            <a:flatTx/>
          </a:bodyPr>
          <a:lstStyle/>
          <a:p>
            <a:pPr algn="l">
              <a:spcBef>
                <a:spcPct val="0"/>
              </a:spcBef>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pitchFamily="18" charset="-120"/>
              </a:rPr>
              <a:t> Ability to capture details under </a:t>
            </a:r>
            <a:br>
              <a:rPr lang="en-US" altLang="zh-TW" sz="1600" b="1">
                <a:solidFill>
                  <a:srgbClr val="FFFFFF"/>
                </a:solidFill>
                <a:effectLst>
                  <a:outerShdw blurRad="38100" dist="38100" dir="2700000" algn="tl">
                    <a:srgbClr val="000000"/>
                  </a:outerShdw>
                </a:effectLst>
                <a:latin typeface="Arial" charset="0"/>
                <a:ea typeface="新細明體" pitchFamily="18" charset="-120"/>
              </a:rPr>
            </a:br>
            <a:r>
              <a:rPr lang="en-US" altLang="zh-TW" sz="1600" b="1">
                <a:solidFill>
                  <a:srgbClr val="FFFFFF"/>
                </a:solidFill>
                <a:effectLst>
                  <a:outerShdw blurRad="38100" dist="38100" dir="2700000" algn="tl">
                    <a:srgbClr val="000000"/>
                  </a:outerShdw>
                </a:effectLst>
                <a:latin typeface="Arial" charset="0"/>
                <a:ea typeface="新細明體" pitchFamily="18" charset="-120"/>
              </a:rPr>
              <a:t>challenging scenarios</a:t>
            </a:r>
            <a:br>
              <a:rPr lang="en-US" altLang="zh-TW" sz="1600" b="1">
                <a:solidFill>
                  <a:srgbClr val="FFFFFF"/>
                </a:solidFill>
                <a:effectLst>
                  <a:outerShdw blurRad="38100" dist="38100" dir="2700000" algn="tl">
                    <a:srgbClr val="000000"/>
                  </a:outerShdw>
                </a:effectLst>
                <a:latin typeface="Arial" charset="0"/>
                <a:ea typeface="新細明體" pitchFamily="18" charset="-120"/>
              </a:rPr>
            </a:br>
            <a:r>
              <a:rPr lang="en-US" altLang="zh-TW" sz="1600" b="1">
                <a:solidFill>
                  <a:srgbClr val="FFFFFF"/>
                </a:solidFill>
                <a:effectLst>
                  <a:outerShdw blurRad="38100" dist="38100" dir="2700000" algn="tl">
                    <a:srgbClr val="000000"/>
                  </a:outerShdw>
                </a:effectLst>
                <a:latin typeface="Arial" charset="0"/>
                <a:ea typeface="新細明體" pitchFamily="18" charset="-120"/>
              </a:rPr>
              <a:t>(e.g. Entrance, Parking lot…)</a:t>
            </a:r>
          </a:p>
        </p:txBody>
      </p:sp>
      <p:pic>
        <p:nvPicPr>
          <p:cNvPr id="9227" name="Picture 6"/>
          <p:cNvPicPr>
            <a:picLocks noChangeAspect="1" noChangeArrowheads="1"/>
          </p:cNvPicPr>
          <p:nvPr/>
        </p:nvPicPr>
        <p:blipFill>
          <a:blip r:embed="rId3" cstate="print"/>
          <a:srcRect/>
          <a:stretch>
            <a:fillRect/>
          </a:stretch>
        </p:blipFill>
        <p:spPr bwMode="auto">
          <a:xfrm>
            <a:off x="201613" y="1052513"/>
            <a:ext cx="2698750" cy="1731962"/>
          </a:xfrm>
          <a:prstGeom prst="rect">
            <a:avLst/>
          </a:prstGeom>
          <a:noFill/>
          <a:ln w="9525">
            <a:noFill/>
            <a:miter lim="800000"/>
            <a:headEnd/>
            <a:tailEnd/>
          </a:ln>
        </p:spPr>
      </p:pic>
      <p:pic>
        <p:nvPicPr>
          <p:cNvPr id="9228" name="Picture 7"/>
          <p:cNvPicPr>
            <a:picLocks noChangeAspect="1" noChangeArrowheads="1"/>
          </p:cNvPicPr>
          <p:nvPr/>
        </p:nvPicPr>
        <p:blipFill>
          <a:blip r:embed="rId4" cstate="print"/>
          <a:srcRect/>
          <a:stretch>
            <a:fillRect/>
          </a:stretch>
        </p:blipFill>
        <p:spPr bwMode="auto">
          <a:xfrm>
            <a:off x="198438" y="2892425"/>
            <a:ext cx="2717800" cy="1760538"/>
          </a:xfrm>
          <a:prstGeom prst="rect">
            <a:avLst/>
          </a:prstGeom>
          <a:noFill/>
          <a:ln w="9525">
            <a:noFill/>
            <a:miter lim="800000"/>
            <a:headEnd/>
            <a:tailEnd/>
          </a:ln>
        </p:spPr>
      </p:pic>
      <p:pic>
        <p:nvPicPr>
          <p:cNvPr id="9229" name="Picture 121" descr="133"/>
          <p:cNvPicPr>
            <a:picLocks noChangeAspect="1" noChangeArrowheads="1"/>
          </p:cNvPicPr>
          <p:nvPr/>
        </p:nvPicPr>
        <p:blipFill>
          <a:blip r:embed="rId5" cstate="print">
            <a:lum bright="6000"/>
          </a:blip>
          <a:srcRect b="8"/>
          <a:stretch>
            <a:fillRect/>
          </a:stretch>
        </p:blipFill>
        <p:spPr bwMode="auto">
          <a:xfrm rot="916084">
            <a:off x="2781300" y="3527425"/>
            <a:ext cx="1468438" cy="3194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
          <p:cNvSpPr>
            <a:spLocks noChangeArrowheads="1"/>
          </p:cNvSpPr>
          <p:nvPr/>
        </p:nvSpPr>
        <p:spPr bwMode="auto">
          <a:xfrm>
            <a:off x="179388" y="404813"/>
            <a:ext cx="4200525" cy="579437"/>
          </a:xfrm>
          <a:prstGeom prst="rect">
            <a:avLst/>
          </a:prstGeom>
          <a:noFill/>
          <a:ln w="9525">
            <a:noFill/>
            <a:miter lim="800000"/>
            <a:headEnd/>
            <a:tailEnd/>
          </a:ln>
        </p:spPr>
        <p:txBody>
          <a:bodyPr wrap="none">
            <a:spAutoFit/>
          </a:bodyPr>
          <a:lstStyle/>
          <a:p>
            <a:pPr algn="l">
              <a:spcBef>
                <a:spcPct val="0"/>
              </a:spcBef>
            </a:pPr>
            <a:r>
              <a:rPr lang="en-US" altLang="zh-TW" sz="3200" b="1" i="1">
                <a:solidFill>
                  <a:srgbClr val="3E83C2"/>
                </a:solidFill>
              </a:rPr>
              <a:t>Smart Focus System</a:t>
            </a:r>
          </a:p>
        </p:txBody>
      </p:sp>
      <p:sp>
        <p:nvSpPr>
          <p:cNvPr id="10243" name="Freeform 3"/>
          <p:cNvSpPr>
            <a:spLocks/>
          </p:cNvSpPr>
          <p:nvPr/>
        </p:nvSpPr>
        <p:spPr bwMode="gray">
          <a:xfrm>
            <a:off x="4483100" y="5148263"/>
            <a:ext cx="2019300" cy="962025"/>
          </a:xfrm>
          <a:custGeom>
            <a:avLst/>
            <a:gdLst>
              <a:gd name="T0" fmla="*/ 66666493 w 2320"/>
              <a:gd name="T1" fmla="*/ 1026908242 h 792"/>
              <a:gd name="T2" fmla="*/ 66666493 w 2320"/>
              <a:gd name="T3" fmla="*/ 0 h 792"/>
              <a:gd name="T4" fmla="*/ 0 w 2320"/>
              <a:gd name="T5" fmla="*/ 0 h 792"/>
              <a:gd name="T6" fmla="*/ 0 w 2320"/>
              <a:gd name="T7" fmla="*/ 1168550632 h 792"/>
              <a:gd name="T8" fmla="*/ 1757574349 w 2320"/>
              <a:gd name="T9" fmla="*/ 1168550632 h 792"/>
              <a:gd name="T10" fmla="*/ 1757574349 w 2320"/>
              <a:gd name="T11" fmla="*/ 1026908242 h 792"/>
              <a:gd name="T12" fmla="*/ 66666493 w 2320"/>
              <a:gd name="T13" fmla="*/ 1026908242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0244" name="Freeform 4"/>
          <p:cNvSpPr>
            <a:spLocks/>
          </p:cNvSpPr>
          <p:nvPr/>
        </p:nvSpPr>
        <p:spPr bwMode="gray">
          <a:xfrm rot="10800000">
            <a:off x="7112000" y="4197350"/>
            <a:ext cx="1924050" cy="962025"/>
          </a:xfrm>
          <a:custGeom>
            <a:avLst/>
            <a:gdLst>
              <a:gd name="T0" fmla="*/ 60525471 w 2320"/>
              <a:gd name="T1" fmla="*/ 1026908242 h 792"/>
              <a:gd name="T2" fmla="*/ 60525471 w 2320"/>
              <a:gd name="T3" fmla="*/ 0 h 792"/>
              <a:gd name="T4" fmla="*/ 0 w 2320"/>
              <a:gd name="T5" fmla="*/ 0 h 792"/>
              <a:gd name="T6" fmla="*/ 0 w 2320"/>
              <a:gd name="T7" fmla="*/ 1168550632 h 792"/>
              <a:gd name="T8" fmla="*/ 1595676036 w 2320"/>
              <a:gd name="T9" fmla="*/ 1168550632 h 792"/>
              <a:gd name="T10" fmla="*/ 1595676036 w 2320"/>
              <a:gd name="T11" fmla="*/ 1026908242 h 792"/>
              <a:gd name="T12" fmla="*/ 60525471 w 2320"/>
              <a:gd name="T13" fmla="*/ 1026908242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0245" name="Rectangle 5"/>
          <p:cNvSpPr>
            <a:spLocks noChangeArrowheads="1"/>
          </p:cNvSpPr>
          <p:nvPr/>
        </p:nvSpPr>
        <p:spPr bwMode="black">
          <a:xfrm>
            <a:off x="4616450" y="1557338"/>
            <a:ext cx="1939925" cy="460375"/>
          </a:xfrm>
          <a:prstGeom prst="rect">
            <a:avLst/>
          </a:prstGeom>
          <a:noFill/>
          <a:ln w="9525">
            <a:noFill/>
            <a:miter lim="800000"/>
            <a:headEnd/>
            <a:tailEnd/>
          </a:ln>
        </p:spPr>
        <p:txBody>
          <a:bodyPr wrap="none">
            <a:spAutoFit/>
          </a:bodyPr>
          <a:lstStyle/>
          <a:p>
            <a:pPr algn="l">
              <a:buClr>
                <a:srgbClr val="1F3F5F"/>
              </a:buClr>
              <a:buFontTx/>
              <a:buChar char="•"/>
            </a:pPr>
            <a:r>
              <a:rPr lang="en-US" altLang="zh-TW" sz="2400" b="1">
                <a:solidFill>
                  <a:srgbClr val="666699"/>
                </a:solidFill>
                <a:ea typeface="新細明體" pitchFamily="18" charset="-120"/>
              </a:rPr>
              <a:t> Advantage</a:t>
            </a:r>
          </a:p>
        </p:txBody>
      </p:sp>
      <p:sp>
        <p:nvSpPr>
          <p:cNvPr id="10246" name="Rectangle 6"/>
          <p:cNvSpPr>
            <a:spLocks noChangeArrowheads="1"/>
          </p:cNvSpPr>
          <p:nvPr/>
        </p:nvSpPr>
        <p:spPr bwMode="auto">
          <a:xfrm>
            <a:off x="4616450" y="4005263"/>
            <a:ext cx="1420813" cy="461962"/>
          </a:xfrm>
          <a:prstGeom prst="rect">
            <a:avLst/>
          </a:prstGeom>
          <a:noFill/>
          <a:ln w="9525">
            <a:noFill/>
            <a:miter lim="800000"/>
            <a:headEnd/>
            <a:tailEnd/>
          </a:ln>
        </p:spPr>
        <p:txBody>
          <a:bodyPr wrap="none">
            <a:spAutoFit/>
          </a:bodyPr>
          <a:lstStyle/>
          <a:p>
            <a:pPr algn="l">
              <a:buClr>
                <a:srgbClr val="1F3F5F"/>
              </a:buClr>
              <a:buFontTx/>
              <a:buChar char="•"/>
            </a:pPr>
            <a:r>
              <a:rPr lang="en-US" altLang="zh-TW" sz="2400" b="1">
                <a:solidFill>
                  <a:srgbClr val="666699"/>
                </a:solidFill>
                <a:ea typeface="新細明體" pitchFamily="18" charset="-120"/>
              </a:rPr>
              <a:t> Benefit</a:t>
            </a:r>
          </a:p>
        </p:txBody>
      </p:sp>
      <p:sp>
        <p:nvSpPr>
          <p:cNvPr id="10247" name="Freeform 7"/>
          <p:cNvSpPr>
            <a:spLocks/>
          </p:cNvSpPr>
          <p:nvPr/>
        </p:nvSpPr>
        <p:spPr bwMode="gray">
          <a:xfrm>
            <a:off x="4464050" y="2862263"/>
            <a:ext cx="2019300" cy="962025"/>
          </a:xfrm>
          <a:custGeom>
            <a:avLst/>
            <a:gdLst>
              <a:gd name="T0" fmla="*/ 66666493 w 2320"/>
              <a:gd name="T1" fmla="*/ 1026908242 h 792"/>
              <a:gd name="T2" fmla="*/ 66666493 w 2320"/>
              <a:gd name="T3" fmla="*/ 0 h 792"/>
              <a:gd name="T4" fmla="*/ 0 w 2320"/>
              <a:gd name="T5" fmla="*/ 0 h 792"/>
              <a:gd name="T6" fmla="*/ 0 w 2320"/>
              <a:gd name="T7" fmla="*/ 1168550632 h 792"/>
              <a:gd name="T8" fmla="*/ 1757574349 w 2320"/>
              <a:gd name="T9" fmla="*/ 1168550632 h 792"/>
              <a:gd name="T10" fmla="*/ 1757574349 w 2320"/>
              <a:gd name="T11" fmla="*/ 1026908242 h 792"/>
              <a:gd name="T12" fmla="*/ 66666493 w 2320"/>
              <a:gd name="T13" fmla="*/ 1026908242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10248" name="Freeform 8"/>
          <p:cNvSpPr>
            <a:spLocks/>
          </p:cNvSpPr>
          <p:nvPr/>
        </p:nvSpPr>
        <p:spPr bwMode="gray">
          <a:xfrm rot="10800000">
            <a:off x="7073900" y="1909763"/>
            <a:ext cx="1924050" cy="962025"/>
          </a:xfrm>
          <a:custGeom>
            <a:avLst/>
            <a:gdLst>
              <a:gd name="T0" fmla="*/ 60525471 w 2320"/>
              <a:gd name="T1" fmla="*/ 1026908242 h 792"/>
              <a:gd name="T2" fmla="*/ 60525471 w 2320"/>
              <a:gd name="T3" fmla="*/ 0 h 792"/>
              <a:gd name="T4" fmla="*/ 0 w 2320"/>
              <a:gd name="T5" fmla="*/ 0 h 792"/>
              <a:gd name="T6" fmla="*/ 0 w 2320"/>
              <a:gd name="T7" fmla="*/ 1168550632 h 792"/>
              <a:gd name="T8" fmla="*/ 1595676036 w 2320"/>
              <a:gd name="T9" fmla="*/ 1168550632 h 792"/>
              <a:gd name="T10" fmla="*/ 1595676036 w 2320"/>
              <a:gd name="T11" fmla="*/ 1026908242 h 792"/>
              <a:gd name="T12" fmla="*/ 60525471 w 2320"/>
              <a:gd name="T13" fmla="*/ 1026908242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29" name="AutoShape 10"/>
          <p:cNvSpPr>
            <a:spLocks noChangeArrowheads="1"/>
          </p:cNvSpPr>
          <p:nvPr/>
        </p:nvSpPr>
        <p:spPr bwMode="gray">
          <a:xfrm>
            <a:off x="4684713" y="4586288"/>
            <a:ext cx="4046537" cy="1295400"/>
          </a:xfrm>
          <a:prstGeom prst="roundRect">
            <a:avLst>
              <a:gd name="adj" fmla="val 16667"/>
            </a:avLst>
          </a:prstGeom>
          <a:gradFill rotWithShape="1">
            <a:gsLst>
              <a:gs pos="0">
                <a:srgbClr val="72B88E">
                  <a:gamma/>
                  <a:tint val="75686"/>
                  <a:invGamma/>
                </a:srgbClr>
              </a:gs>
              <a:gs pos="50000">
                <a:srgbClr val="72B88E"/>
              </a:gs>
              <a:gs pos="100000">
                <a:srgbClr val="72B88E">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72B88E"/>
            </a:extrusionClr>
          </a:sp3d>
        </p:spPr>
        <p:txBody>
          <a:bodyPr wrap="none" anchor="ctr">
            <a:flatTx/>
          </a:bodyPr>
          <a:lstStyle/>
          <a:p>
            <a:pPr algn="l">
              <a:spcBef>
                <a:spcPct val="0"/>
              </a:spcBef>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pitchFamily="18" charset="-120"/>
              </a:rPr>
              <a:t> Saving installation cost</a:t>
            </a:r>
          </a:p>
          <a:p>
            <a:pPr algn="l">
              <a:spcBef>
                <a:spcPct val="0"/>
              </a:spcBef>
              <a:buFont typeface="Wingdings" pitchFamily="2" charset="2"/>
              <a:buChar char="l"/>
              <a:defRPr/>
            </a:pPr>
            <a:endParaRPr lang="en-US" altLang="zh-TW" sz="1600" b="1">
              <a:solidFill>
                <a:srgbClr val="FFFFFF"/>
              </a:solidFill>
              <a:effectLst>
                <a:outerShdw blurRad="38100" dist="38100" dir="2700000" algn="tl">
                  <a:srgbClr val="000000"/>
                </a:outerShdw>
              </a:effectLst>
              <a:latin typeface="Arial" charset="0"/>
              <a:ea typeface="新細明體" pitchFamily="18" charset="-120"/>
            </a:endParaRPr>
          </a:p>
          <a:p>
            <a:pPr algn="l">
              <a:spcBef>
                <a:spcPct val="0"/>
              </a:spcBef>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pitchFamily="18" charset="-120"/>
              </a:rPr>
              <a:t> Remotely FOV fine tuning at no cost</a:t>
            </a:r>
          </a:p>
          <a:p>
            <a:pPr algn="l">
              <a:spcBef>
                <a:spcPct val="0"/>
              </a:spcBef>
              <a:buFont typeface="Wingdings" pitchFamily="2" charset="2"/>
              <a:buChar char="l"/>
              <a:defRPr/>
            </a:pPr>
            <a:endParaRPr lang="en-US" altLang="zh-TW" sz="1600" b="1">
              <a:solidFill>
                <a:srgbClr val="FFFFFF"/>
              </a:solidFill>
              <a:effectLst>
                <a:outerShdw blurRad="38100" dist="38100" dir="2700000" algn="tl">
                  <a:srgbClr val="000000"/>
                </a:outerShdw>
              </a:effectLst>
              <a:latin typeface="Arial" charset="0"/>
              <a:ea typeface="新細明體" pitchFamily="18" charset="-120"/>
            </a:endParaRPr>
          </a:p>
          <a:p>
            <a:pPr algn="l">
              <a:spcBef>
                <a:spcPct val="0"/>
              </a:spcBef>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pitchFamily="18" charset="-120"/>
              </a:rPr>
              <a:t> Better image quality</a:t>
            </a:r>
          </a:p>
        </p:txBody>
      </p:sp>
      <p:pic>
        <p:nvPicPr>
          <p:cNvPr id="10250" name="Picture 121" descr="133"/>
          <p:cNvPicPr>
            <a:picLocks noChangeAspect="1" noChangeArrowheads="1"/>
          </p:cNvPicPr>
          <p:nvPr/>
        </p:nvPicPr>
        <p:blipFill>
          <a:blip r:embed="rId3" cstate="print">
            <a:lum bright="6000"/>
          </a:blip>
          <a:srcRect b="8"/>
          <a:stretch>
            <a:fillRect/>
          </a:stretch>
        </p:blipFill>
        <p:spPr bwMode="auto">
          <a:xfrm rot="916084">
            <a:off x="2987675" y="3663950"/>
            <a:ext cx="1468438" cy="3194050"/>
          </a:xfrm>
          <a:prstGeom prst="rect">
            <a:avLst/>
          </a:prstGeom>
          <a:noFill/>
          <a:ln w="9525">
            <a:noFill/>
            <a:miter lim="800000"/>
            <a:headEnd/>
            <a:tailEnd/>
          </a:ln>
        </p:spPr>
      </p:pic>
      <p:pic>
        <p:nvPicPr>
          <p:cNvPr id="10251" name="圖片 1" descr="FD8335H.jpg"/>
          <p:cNvPicPr>
            <a:picLocks noChangeAspect="1"/>
          </p:cNvPicPr>
          <p:nvPr/>
        </p:nvPicPr>
        <p:blipFill>
          <a:blip r:embed="rId4" cstate="print"/>
          <a:srcRect l="6227" t="3697" r="9709" b="3888"/>
          <a:stretch>
            <a:fillRect/>
          </a:stretch>
        </p:blipFill>
        <p:spPr bwMode="auto">
          <a:xfrm>
            <a:off x="684213" y="1628775"/>
            <a:ext cx="2236787" cy="2071688"/>
          </a:xfrm>
          <a:prstGeom prst="rect">
            <a:avLst/>
          </a:prstGeom>
          <a:noFill/>
          <a:ln w="9525">
            <a:noFill/>
            <a:miter lim="800000"/>
            <a:headEnd/>
            <a:tailEnd/>
          </a:ln>
        </p:spPr>
      </p:pic>
      <p:sp>
        <p:nvSpPr>
          <p:cNvPr id="28" name="AutoShape 9"/>
          <p:cNvSpPr>
            <a:spLocks noChangeArrowheads="1"/>
          </p:cNvSpPr>
          <p:nvPr/>
        </p:nvSpPr>
        <p:spPr bwMode="gray">
          <a:xfrm>
            <a:off x="4610100" y="2330450"/>
            <a:ext cx="4046538" cy="1295400"/>
          </a:xfrm>
          <a:prstGeom prst="roundRect">
            <a:avLst>
              <a:gd name="adj" fmla="val 16667"/>
            </a:avLst>
          </a:prstGeom>
          <a:gradFill rotWithShape="1">
            <a:gsLst>
              <a:gs pos="0">
                <a:srgbClr val="3197BB">
                  <a:gamma/>
                  <a:tint val="75686"/>
                  <a:invGamma/>
                </a:srgbClr>
              </a:gs>
              <a:gs pos="50000">
                <a:srgbClr val="3197BB"/>
              </a:gs>
              <a:gs pos="100000">
                <a:srgbClr val="3197BB">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3197BB"/>
            </a:extrusionClr>
          </a:sp3d>
        </p:spPr>
        <p:txBody>
          <a:bodyPr wrap="none" anchor="ctr">
            <a:flatTx/>
          </a:bodyPr>
          <a:lstStyle/>
          <a:p>
            <a:pPr algn="l">
              <a:spcBef>
                <a:spcPct val="0"/>
              </a:spcBef>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pitchFamily="18" charset="-120"/>
              </a:rPr>
              <a:t> Easier installation</a:t>
            </a:r>
          </a:p>
          <a:p>
            <a:pPr algn="l">
              <a:spcBef>
                <a:spcPct val="0"/>
              </a:spcBef>
              <a:buFont typeface="Wingdings" pitchFamily="2" charset="2"/>
              <a:buChar char="l"/>
              <a:defRPr/>
            </a:pPr>
            <a:endParaRPr lang="en-US" altLang="zh-TW" sz="1600" b="1">
              <a:solidFill>
                <a:srgbClr val="FFFFFF"/>
              </a:solidFill>
              <a:effectLst>
                <a:outerShdw blurRad="38100" dist="38100" dir="2700000" algn="tl">
                  <a:srgbClr val="000000"/>
                </a:outerShdw>
              </a:effectLst>
              <a:latin typeface="Arial" charset="0"/>
              <a:ea typeface="新細明體" pitchFamily="18" charset="-120"/>
            </a:endParaRPr>
          </a:p>
          <a:p>
            <a:pPr algn="l">
              <a:spcBef>
                <a:spcPct val="0"/>
              </a:spcBef>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pitchFamily="18" charset="-120"/>
              </a:rPr>
              <a:t> Easy focal re-adjustment</a:t>
            </a:r>
          </a:p>
          <a:p>
            <a:pPr algn="l">
              <a:spcBef>
                <a:spcPct val="0"/>
              </a:spcBef>
              <a:buFont typeface="Wingdings" pitchFamily="2" charset="2"/>
              <a:buChar char="l"/>
              <a:defRPr/>
            </a:pPr>
            <a:endParaRPr lang="en-US" altLang="zh-TW" sz="1600" b="1">
              <a:solidFill>
                <a:srgbClr val="FFFFFF"/>
              </a:solidFill>
              <a:effectLst>
                <a:outerShdw blurRad="38100" dist="38100" dir="2700000" algn="tl">
                  <a:srgbClr val="000000"/>
                </a:outerShdw>
              </a:effectLst>
              <a:latin typeface="Arial" charset="0"/>
              <a:ea typeface="新細明體" pitchFamily="18" charset="-120"/>
            </a:endParaRPr>
          </a:p>
          <a:p>
            <a:pPr algn="l">
              <a:spcBef>
                <a:spcPct val="0"/>
              </a:spcBef>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pitchFamily="18" charset="-120"/>
              </a:rPr>
              <a:t> More precise focus control</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
          <p:cNvSpPr>
            <a:spLocks noChangeArrowheads="1"/>
          </p:cNvSpPr>
          <p:nvPr/>
        </p:nvSpPr>
        <p:spPr bwMode="auto">
          <a:xfrm>
            <a:off x="323850" y="311150"/>
            <a:ext cx="5676900" cy="584200"/>
          </a:xfrm>
          <a:prstGeom prst="rect">
            <a:avLst/>
          </a:prstGeom>
          <a:noFill/>
          <a:ln w="9525">
            <a:noFill/>
            <a:miter lim="800000"/>
            <a:headEnd/>
            <a:tailEnd/>
          </a:ln>
        </p:spPr>
        <p:txBody>
          <a:bodyPr>
            <a:spAutoFit/>
          </a:bodyPr>
          <a:lstStyle/>
          <a:p>
            <a:pPr algn="l">
              <a:spcBef>
                <a:spcPct val="0"/>
              </a:spcBef>
            </a:pPr>
            <a:r>
              <a:rPr lang="en-US" altLang="zh-TW" sz="3200" b="1" i="1">
                <a:solidFill>
                  <a:srgbClr val="3E83C2"/>
                </a:solidFill>
              </a:rPr>
              <a:t>Applications</a:t>
            </a:r>
          </a:p>
        </p:txBody>
      </p:sp>
      <p:sp>
        <p:nvSpPr>
          <p:cNvPr id="13315" name="文字方塊 3"/>
          <p:cNvSpPr txBox="1">
            <a:spLocks noChangeArrowheads="1"/>
          </p:cNvSpPr>
          <p:nvPr/>
        </p:nvSpPr>
        <p:spPr bwMode="auto">
          <a:xfrm>
            <a:off x="250825" y="1125538"/>
            <a:ext cx="8642350" cy="830262"/>
          </a:xfrm>
          <a:prstGeom prst="rect">
            <a:avLst/>
          </a:prstGeom>
          <a:noFill/>
          <a:ln w="9525">
            <a:noFill/>
            <a:miter lim="800000"/>
            <a:headEnd/>
            <a:tailEnd/>
          </a:ln>
        </p:spPr>
        <p:txBody>
          <a:bodyPr>
            <a:spAutoFit/>
          </a:bodyPr>
          <a:lstStyle/>
          <a:p>
            <a:pPr algn="l">
              <a:spcBef>
                <a:spcPct val="0"/>
              </a:spcBef>
              <a:buFont typeface="Wingdings" pitchFamily="2" charset="2"/>
              <a:buChar char="n"/>
            </a:pPr>
            <a:r>
              <a:rPr lang="en-US" altLang="zh-TW" sz="2400" i="1">
                <a:solidFill>
                  <a:schemeClr val="tx1"/>
                </a:solidFill>
                <a:cs typeface="Arial" pitchFamily="34" charset="0"/>
              </a:rPr>
              <a:t> General viewing, wide coverage</a:t>
            </a:r>
          </a:p>
          <a:p>
            <a:pPr lvl="1" algn="l">
              <a:spcBef>
                <a:spcPct val="0"/>
              </a:spcBef>
              <a:buFont typeface="Wingdings" pitchFamily="2" charset="2"/>
              <a:buChar char="n"/>
            </a:pPr>
            <a:r>
              <a:rPr lang="en-US" altLang="zh-TW" sz="2000" i="1">
                <a:solidFill>
                  <a:schemeClr val="tx1"/>
                </a:solidFill>
                <a:cs typeface="Arial" pitchFamily="34" charset="0"/>
              </a:rPr>
              <a:t>To watch for the presence of people and view their movements</a:t>
            </a:r>
            <a:r>
              <a:rPr lang="en-US" altLang="zh-TW" sz="2400" i="1">
                <a:solidFill>
                  <a:schemeClr val="tx1"/>
                </a:solidFill>
                <a:latin typeface="Calibri" pitchFamily="34" charset="0"/>
              </a:rPr>
              <a:t>. </a:t>
            </a:r>
          </a:p>
        </p:txBody>
      </p:sp>
      <p:pic>
        <p:nvPicPr>
          <p:cNvPr id="13316" name="圖片 4" descr="IMG_0322.JPG"/>
          <p:cNvPicPr>
            <a:picLocks noChangeAspect="1"/>
          </p:cNvPicPr>
          <p:nvPr/>
        </p:nvPicPr>
        <p:blipFill>
          <a:blip r:embed="rId3" cstate="print"/>
          <a:srcRect/>
          <a:stretch>
            <a:fillRect/>
          </a:stretch>
        </p:blipFill>
        <p:spPr bwMode="auto">
          <a:xfrm>
            <a:off x="971550" y="1989138"/>
            <a:ext cx="3168650" cy="2376487"/>
          </a:xfrm>
          <a:prstGeom prst="rect">
            <a:avLst/>
          </a:prstGeom>
          <a:noFill/>
          <a:ln w="9525">
            <a:noFill/>
            <a:miter lim="800000"/>
            <a:headEnd/>
            <a:tailEnd/>
          </a:ln>
        </p:spPr>
      </p:pic>
      <p:pic>
        <p:nvPicPr>
          <p:cNvPr id="13317" name="圖片 5" descr="parking_lot.jpg"/>
          <p:cNvPicPr>
            <a:picLocks noChangeAspect="1"/>
          </p:cNvPicPr>
          <p:nvPr/>
        </p:nvPicPr>
        <p:blipFill>
          <a:blip r:embed="rId4" cstate="print"/>
          <a:srcRect/>
          <a:stretch>
            <a:fillRect/>
          </a:stretch>
        </p:blipFill>
        <p:spPr bwMode="auto">
          <a:xfrm>
            <a:off x="5003800" y="1989138"/>
            <a:ext cx="3168650" cy="2376487"/>
          </a:xfrm>
          <a:prstGeom prst="rect">
            <a:avLst/>
          </a:prstGeom>
          <a:noFill/>
          <a:ln w="9525">
            <a:noFill/>
            <a:miter lim="800000"/>
            <a:headEnd/>
            <a:tailEnd/>
          </a:ln>
        </p:spPr>
      </p:pic>
      <p:pic>
        <p:nvPicPr>
          <p:cNvPr id="13318" name="圖片 10" descr="Ballpark_Arlington_01_.jpg"/>
          <p:cNvPicPr>
            <a:picLocks noChangeAspect="1"/>
          </p:cNvPicPr>
          <p:nvPr/>
        </p:nvPicPr>
        <p:blipFill>
          <a:blip r:embed="rId5" cstate="print"/>
          <a:srcRect/>
          <a:stretch>
            <a:fillRect/>
          </a:stretch>
        </p:blipFill>
        <p:spPr bwMode="auto">
          <a:xfrm>
            <a:off x="2339975" y="4437063"/>
            <a:ext cx="4389438" cy="22050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8"/>
          <p:cNvSpPr>
            <a:spLocks noChangeArrowheads="1"/>
          </p:cNvSpPr>
          <p:nvPr/>
        </p:nvSpPr>
        <p:spPr bwMode="auto">
          <a:xfrm>
            <a:off x="642938" y="4857750"/>
            <a:ext cx="5184775" cy="1296988"/>
          </a:xfrm>
          <a:prstGeom prst="roundRect">
            <a:avLst>
              <a:gd name="adj" fmla="val 16667"/>
            </a:avLst>
          </a:prstGeom>
          <a:solidFill>
            <a:srgbClr val="CAE0F2"/>
          </a:solidFill>
          <a:ln w="9525">
            <a:noFill/>
            <a:round/>
            <a:headEnd/>
            <a:tailEnd/>
          </a:ln>
        </p:spPr>
        <p:txBody>
          <a:bodyPr wrap="none" anchor="ctr"/>
          <a:lstStyle/>
          <a:p>
            <a:pPr>
              <a:spcBef>
                <a:spcPct val="25000"/>
              </a:spcBef>
              <a:buFontTx/>
              <a:buChar char="•"/>
            </a:pPr>
            <a:r>
              <a:rPr kumimoji="0" lang="zh-TW" altLang="en-US" sz="1600" b="1">
                <a:solidFill>
                  <a:srgbClr val="204066"/>
                </a:solidFill>
              </a:rPr>
              <a:t> </a:t>
            </a:r>
            <a:r>
              <a:rPr kumimoji="0" lang="en-US" altLang="zh-TW" sz="1600" b="1">
                <a:solidFill>
                  <a:srgbClr val="204066"/>
                </a:solidFill>
              </a:rPr>
              <a:t>In-house image tuning for sensor/lens/front-end</a:t>
            </a:r>
          </a:p>
          <a:p>
            <a:pPr>
              <a:spcBef>
                <a:spcPct val="25000"/>
              </a:spcBef>
              <a:buFontTx/>
              <a:buChar char="•"/>
            </a:pPr>
            <a:r>
              <a:rPr kumimoji="0" lang="en-US" altLang="zh-TW" sz="1600" b="1">
                <a:solidFill>
                  <a:srgbClr val="204066"/>
                </a:solidFill>
              </a:rPr>
              <a:t> In-house AWB/AE/AGC </a:t>
            </a:r>
          </a:p>
          <a:p>
            <a:pPr>
              <a:spcBef>
                <a:spcPct val="25000"/>
              </a:spcBef>
              <a:buFontTx/>
              <a:buChar char="•"/>
            </a:pPr>
            <a:r>
              <a:rPr kumimoji="0" lang="en-US" altLang="zh-TW" sz="1600" b="1">
                <a:solidFill>
                  <a:srgbClr val="204066"/>
                </a:solidFill>
              </a:rPr>
              <a:t> Tight cooperation with lens/sensor vendors</a:t>
            </a:r>
          </a:p>
        </p:txBody>
      </p:sp>
      <p:pic>
        <p:nvPicPr>
          <p:cNvPr id="39938" name="Picture 16" descr="Core Competence-01"/>
          <p:cNvPicPr>
            <a:picLocks noChangeAspect="1" noChangeArrowheads="1"/>
          </p:cNvPicPr>
          <p:nvPr/>
        </p:nvPicPr>
        <p:blipFill>
          <a:blip r:embed="rId3" cstate="screen"/>
          <a:srcRect/>
          <a:stretch>
            <a:fillRect/>
          </a:stretch>
        </p:blipFill>
        <p:spPr bwMode="auto">
          <a:xfrm>
            <a:off x="468313" y="1093788"/>
            <a:ext cx="8064500" cy="3722687"/>
          </a:xfrm>
          <a:prstGeom prst="rect">
            <a:avLst/>
          </a:prstGeom>
          <a:noFill/>
          <a:ln w="9525">
            <a:noFill/>
            <a:miter lim="800000"/>
            <a:headEnd/>
            <a:tailEnd/>
          </a:ln>
        </p:spPr>
      </p:pic>
      <p:sp>
        <p:nvSpPr>
          <p:cNvPr id="39939" name="Text Box 6"/>
          <p:cNvSpPr txBox="1">
            <a:spLocks noChangeArrowheads="1"/>
          </p:cNvSpPr>
          <p:nvPr/>
        </p:nvSpPr>
        <p:spPr bwMode="auto">
          <a:xfrm>
            <a:off x="250825" y="260350"/>
            <a:ext cx="2182813" cy="519113"/>
          </a:xfrm>
          <a:prstGeom prst="rect">
            <a:avLst/>
          </a:prstGeom>
          <a:noFill/>
          <a:ln w="9525">
            <a:noFill/>
            <a:miter lim="800000"/>
            <a:headEnd/>
            <a:tailEnd/>
          </a:ln>
        </p:spPr>
        <p:txBody>
          <a:bodyPr wrap="none">
            <a:spAutoFit/>
          </a:bodyPr>
          <a:lstStyle/>
          <a:p>
            <a:r>
              <a:rPr lang="en-US" altLang="zh-TW" sz="2800" b="1" i="1">
                <a:solidFill>
                  <a:schemeClr val="tx1"/>
                </a:solidFill>
                <a:ea typeface="標楷體" pitchFamily="65" charset="-120"/>
              </a:rPr>
              <a:t>Technology</a:t>
            </a:r>
          </a:p>
        </p:txBody>
      </p:sp>
      <p:sp>
        <p:nvSpPr>
          <p:cNvPr id="88074" name="Text Box 10"/>
          <p:cNvSpPr txBox="1">
            <a:spLocks noChangeArrowheads="1"/>
          </p:cNvSpPr>
          <p:nvPr/>
        </p:nvSpPr>
        <p:spPr bwMode="auto">
          <a:xfrm>
            <a:off x="2338388" y="2779713"/>
            <a:ext cx="1655762" cy="593725"/>
          </a:xfrm>
          <a:prstGeom prst="rect">
            <a:avLst/>
          </a:prstGeom>
          <a:noFill/>
          <a:ln w="9525">
            <a:noFill/>
            <a:miter lim="800000"/>
            <a:headEnd/>
            <a:tailEnd/>
          </a:ln>
        </p:spPr>
        <p:txBody>
          <a:bodyPr>
            <a:spAutoFit/>
          </a:bodyPr>
          <a:lstStyle/>
          <a:p>
            <a:pPr algn="ctr">
              <a:lnSpc>
                <a:spcPct val="70000"/>
              </a:lnSpc>
              <a:spcBef>
                <a:spcPct val="25000"/>
              </a:spcBef>
            </a:pPr>
            <a:r>
              <a:rPr lang="en-US" altLang="zh-TW" sz="2000" b="1">
                <a:solidFill>
                  <a:srgbClr val="2E5B92"/>
                </a:solidFill>
                <a:ea typeface="新細明體" charset="-120"/>
              </a:rPr>
              <a:t>Optical</a:t>
            </a:r>
          </a:p>
          <a:p>
            <a:pPr algn="ctr">
              <a:lnSpc>
                <a:spcPct val="70000"/>
              </a:lnSpc>
              <a:spcBef>
                <a:spcPct val="25000"/>
              </a:spcBef>
            </a:pPr>
            <a:r>
              <a:rPr lang="en-US" altLang="zh-TW" sz="2000" b="1">
                <a:solidFill>
                  <a:srgbClr val="2E5B92"/>
                </a:solidFill>
                <a:ea typeface="新細明體" charset="-120"/>
              </a:rPr>
              <a:t>Technology</a:t>
            </a:r>
          </a:p>
        </p:txBody>
      </p:sp>
      <p:sp>
        <p:nvSpPr>
          <p:cNvPr id="88075" name="Text Box 11"/>
          <p:cNvSpPr txBox="1">
            <a:spLocks noChangeArrowheads="1"/>
          </p:cNvSpPr>
          <p:nvPr/>
        </p:nvSpPr>
        <p:spPr bwMode="auto">
          <a:xfrm>
            <a:off x="4498975" y="2635250"/>
            <a:ext cx="1800225" cy="1311275"/>
          </a:xfrm>
          <a:prstGeom prst="rect">
            <a:avLst/>
          </a:prstGeom>
          <a:noFill/>
          <a:ln w="9525">
            <a:noFill/>
            <a:miter lim="800000"/>
            <a:headEnd/>
            <a:tailEnd/>
          </a:ln>
        </p:spPr>
        <p:txBody>
          <a:bodyPr>
            <a:spAutoFit/>
          </a:bodyPr>
          <a:lstStyle/>
          <a:p>
            <a:pPr algn="ctr"/>
            <a:r>
              <a:rPr lang="en-US" altLang="zh-TW" sz="2000" b="1">
                <a:solidFill>
                  <a:srgbClr val="2E5B92"/>
                </a:solidFill>
              </a:rPr>
              <a:t>Embedded </a:t>
            </a:r>
          </a:p>
          <a:p>
            <a:pPr algn="ctr"/>
            <a:r>
              <a:rPr lang="en-US" altLang="zh-TW" sz="2000" b="1">
                <a:solidFill>
                  <a:srgbClr val="2E5B92"/>
                </a:solidFill>
              </a:rPr>
              <a:t>System </a:t>
            </a:r>
          </a:p>
          <a:p>
            <a:pPr algn="ctr"/>
            <a:r>
              <a:rPr lang="en-US" altLang="zh-TW" sz="2000" b="1">
                <a:solidFill>
                  <a:srgbClr val="2E5B92"/>
                </a:solidFill>
              </a:rPr>
              <a:t>Development </a:t>
            </a:r>
          </a:p>
          <a:p>
            <a:pPr algn="ctr"/>
            <a:r>
              <a:rPr lang="en-US" altLang="zh-TW" sz="2000" b="1">
                <a:solidFill>
                  <a:srgbClr val="2E5B92"/>
                </a:solidFill>
              </a:rPr>
              <a:t>(SoC)</a:t>
            </a:r>
          </a:p>
        </p:txBody>
      </p:sp>
      <p:sp>
        <p:nvSpPr>
          <p:cNvPr id="88076" name="Text Box 12"/>
          <p:cNvSpPr txBox="1">
            <a:spLocks noChangeArrowheads="1"/>
          </p:cNvSpPr>
          <p:nvPr/>
        </p:nvSpPr>
        <p:spPr bwMode="auto">
          <a:xfrm>
            <a:off x="6299200" y="2635250"/>
            <a:ext cx="1800225" cy="701675"/>
          </a:xfrm>
          <a:prstGeom prst="rect">
            <a:avLst/>
          </a:prstGeom>
          <a:noFill/>
          <a:ln w="9525">
            <a:noFill/>
            <a:miter lim="800000"/>
            <a:headEnd/>
            <a:tailEnd/>
          </a:ln>
        </p:spPr>
        <p:txBody>
          <a:bodyPr>
            <a:spAutoFit/>
          </a:bodyPr>
          <a:lstStyle/>
          <a:p>
            <a:pPr algn="ctr"/>
            <a:r>
              <a:rPr lang="en-US" altLang="zh-TW" sz="2000" b="1">
                <a:solidFill>
                  <a:srgbClr val="2E5B92"/>
                </a:solidFill>
                <a:ea typeface="新細明體" charset="-120"/>
              </a:rPr>
              <a:t>Network</a:t>
            </a:r>
          </a:p>
          <a:p>
            <a:pPr algn="ctr"/>
            <a:r>
              <a:rPr lang="en-US" altLang="zh-TW" sz="2000" b="1">
                <a:solidFill>
                  <a:srgbClr val="2E5B92"/>
                </a:solidFill>
                <a:ea typeface="新細明體" charset="-120"/>
              </a:rPr>
              <a:t>Protocol</a:t>
            </a:r>
          </a:p>
        </p:txBody>
      </p:sp>
      <p:sp>
        <p:nvSpPr>
          <p:cNvPr id="44043" name="AutoShape 14"/>
          <p:cNvSpPr>
            <a:spLocks noChangeArrowheads="1"/>
          </p:cNvSpPr>
          <p:nvPr/>
        </p:nvSpPr>
        <p:spPr bwMode="auto">
          <a:xfrm>
            <a:off x="2000250" y="4857750"/>
            <a:ext cx="5545138" cy="1296988"/>
          </a:xfrm>
          <a:prstGeom prst="roundRect">
            <a:avLst>
              <a:gd name="adj" fmla="val 16667"/>
            </a:avLst>
          </a:prstGeom>
          <a:solidFill>
            <a:srgbClr val="FDEECF"/>
          </a:solidFill>
          <a:ln w="9525">
            <a:noFill/>
            <a:round/>
            <a:headEnd/>
            <a:tailEnd/>
          </a:ln>
        </p:spPr>
        <p:txBody>
          <a:bodyPr wrap="none" anchor="ctr"/>
          <a:lstStyle/>
          <a:p>
            <a:pPr>
              <a:spcBef>
                <a:spcPct val="25000"/>
              </a:spcBef>
              <a:buFontTx/>
              <a:buChar char="•"/>
            </a:pPr>
            <a:r>
              <a:rPr kumimoji="0" lang="zh-TW" altLang="en-US" sz="1600" b="1">
                <a:solidFill>
                  <a:srgbClr val="2E5B92"/>
                </a:solidFill>
              </a:rPr>
              <a:t> </a:t>
            </a:r>
            <a:r>
              <a:rPr kumimoji="0" lang="en-US" altLang="zh-TW" sz="1600" b="1">
                <a:solidFill>
                  <a:srgbClr val="2E5B92"/>
                </a:solidFill>
              </a:rPr>
              <a:t>VATICS in-house designed SoC</a:t>
            </a:r>
          </a:p>
          <a:p>
            <a:pPr>
              <a:spcBef>
                <a:spcPct val="25000"/>
              </a:spcBef>
              <a:buFontTx/>
              <a:buChar char="•"/>
            </a:pPr>
            <a:r>
              <a:rPr kumimoji="0" lang="en-US" altLang="zh-TW" sz="1600" b="1">
                <a:solidFill>
                  <a:srgbClr val="2E5B92"/>
                </a:solidFill>
              </a:rPr>
              <a:t> In-house designed OS and framework</a:t>
            </a:r>
          </a:p>
          <a:p>
            <a:pPr>
              <a:spcBef>
                <a:spcPct val="25000"/>
              </a:spcBef>
              <a:buFontTx/>
              <a:buChar char="•"/>
            </a:pPr>
            <a:r>
              <a:rPr kumimoji="0" lang="en-US" altLang="zh-TW" sz="1600" b="1">
                <a:solidFill>
                  <a:srgbClr val="2E5B92"/>
                </a:solidFill>
              </a:rPr>
              <a:t> Core level customization for special project request</a:t>
            </a:r>
          </a:p>
        </p:txBody>
      </p:sp>
      <p:sp>
        <p:nvSpPr>
          <p:cNvPr id="44041" name="AutoShape 17"/>
          <p:cNvSpPr>
            <a:spLocks noChangeArrowheads="1"/>
          </p:cNvSpPr>
          <p:nvPr/>
        </p:nvSpPr>
        <p:spPr bwMode="auto">
          <a:xfrm>
            <a:off x="3714750" y="4857750"/>
            <a:ext cx="4752975" cy="1296988"/>
          </a:xfrm>
          <a:prstGeom prst="roundRect">
            <a:avLst>
              <a:gd name="adj" fmla="val 16667"/>
            </a:avLst>
          </a:prstGeom>
          <a:solidFill>
            <a:srgbClr val="DDEBBF"/>
          </a:solidFill>
          <a:ln w="9525">
            <a:noFill/>
            <a:round/>
            <a:headEnd/>
            <a:tailEnd/>
          </a:ln>
        </p:spPr>
        <p:txBody>
          <a:bodyPr wrap="none" anchor="ctr"/>
          <a:lstStyle/>
          <a:p>
            <a:pPr>
              <a:lnSpc>
                <a:spcPct val="85000"/>
              </a:lnSpc>
              <a:spcBef>
                <a:spcPct val="25000"/>
              </a:spcBef>
              <a:buFontTx/>
              <a:buChar char="•"/>
            </a:pPr>
            <a:r>
              <a:rPr kumimoji="0" lang="zh-TW" altLang="en-US" sz="1600" b="1">
                <a:solidFill>
                  <a:srgbClr val="2E5B92"/>
                </a:solidFill>
              </a:rPr>
              <a:t> </a:t>
            </a:r>
            <a:r>
              <a:rPr kumimoji="0" lang="en-US" altLang="zh-TW" sz="1600" b="1">
                <a:solidFill>
                  <a:srgbClr val="2E5B92"/>
                </a:solidFill>
              </a:rPr>
              <a:t>World’s first in 3GPP compliance</a:t>
            </a:r>
          </a:p>
          <a:p>
            <a:pPr>
              <a:lnSpc>
                <a:spcPct val="85000"/>
              </a:lnSpc>
              <a:spcBef>
                <a:spcPct val="25000"/>
              </a:spcBef>
              <a:buFontTx/>
              <a:buChar char="•"/>
            </a:pPr>
            <a:r>
              <a:rPr kumimoji="0" lang="en-US" altLang="zh-TW" sz="1600" b="1">
                <a:solidFill>
                  <a:srgbClr val="2E5B92"/>
                </a:solidFill>
              </a:rPr>
              <a:t> Full range of protocols for heterogeneous  </a:t>
            </a:r>
          </a:p>
          <a:p>
            <a:pPr>
              <a:lnSpc>
                <a:spcPct val="85000"/>
              </a:lnSpc>
              <a:spcBef>
                <a:spcPct val="25000"/>
              </a:spcBef>
            </a:pPr>
            <a:r>
              <a:rPr kumimoji="0" lang="en-US" altLang="zh-TW" sz="1600" b="1">
                <a:solidFill>
                  <a:srgbClr val="2E5B92"/>
                </a:solidFill>
              </a:rPr>
              <a:t>  networks</a:t>
            </a:r>
          </a:p>
          <a:p>
            <a:pPr>
              <a:lnSpc>
                <a:spcPct val="85000"/>
              </a:lnSpc>
              <a:spcBef>
                <a:spcPct val="25000"/>
              </a:spcBef>
              <a:buFontTx/>
              <a:buChar char="•"/>
            </a:pPr>
            <a:r>
              <a:rPr kumimoji="0" lang="en-US" altLang="zh-TW" sz="1600" b="1">
                <a:solidFill>
                  <a:srgbClr val="2E5B92"/>
                </a:solidFill>
              </a:rPr>
              <a:t> ONVIF/PSIA compliance</a:t>
            </a:r>
          </a:p>
        </p:txBody>
      </p:sp>
      <p:sp>
        <p:nvSpPr>
          <p:cNvPr id="88083" name="Text Box 19"/>
          <p:cNvSpPr txBox="1">
            <a:spLocks noChangeArrowheads="1"/>
          </p:cNvSpPr>
          <p:nvPr/>
        </p:nvSpPr>
        <p:spPr bwMode="auto">
          <a:xfrm>
            <a:off x="3635375" y="4437063"/>
            <a:ext cx="3744913" cy="457200"/>
          </a:xfrm>
          <a:prstGeom prst="rect">
            <a:avLst/>
          </a:prstGeom>
          <a:noFill/>
          <a:ln w="9525">
            <a:noFill/>
            <a:miter lim="800000"/>
            <a:headEnd/>
            <a:tailEnd/>
          </a:ln>
        </p:spPr>
        <p:txBody>
          <a:bodyPr>
            <a:spAutoFit/>
          </a:bodyPr>
          <a:lstStyle/>
          <a:p>
            <a:pPr>
              <a:spcBef>
                <a:spcPct val="25000"/>
              </a:spcBef>
            </a:pPr>
            <a:r>
              <a:rPr lang="en-US" altLang="zh-TW" sz="2400" b="1">
                <a:solidFill>
                  <a:srgbClr val="2E5B92"/>
                </a:solidFill>
                <a:ea typeface="新細明體" charset="-120"/>
              </a:rPr>
              <a:t>ME &amp; EE Integration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8074"/>
                                        </p:tgtEl>
                                        <p:attrNameLst>
                                          <p:attrName>style.visibility</p:attrName>
                                        </p:attrNameLst>
                                      </p:cBhvr>
                                      <p:to>
                                        <p:strVal val="visible"/>
                                      </p:to>
                                    </p:set>
                                    <p:animEffect transition="in" filter="box(in)">
                                      <p:cBhvr>
                                        <p:cTn id="7" dur="500"/>
                                        <p:tgtEl>
                                          <p:spTgt spid="8807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88075"/>
                                        </p:tgtEl>
                                        <p:attrNameLst>
                                          <p:attrName>style.visibility</p:attrName>
                                        </p:attrNameLst>
                                      </p:cBhvr>
                                      <p:to>
                                        <p:strVal val="visible"/>
                                      </p:to>
                                    </p:set>
                                    <p:animEffect transition="in" filter="box(in)">
                                      <p:cBhvr>
                                        <p:cTn id="15" dur="500"/>
                                        <p:tgtEl>
                                          <p:spTgt spid="88075"/>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4043"/>
                                        </p:tgtEl>
                                        <p:attrNameLst>
                                          <p:attrName>style.visibility</p:attrName>
                                        </p:attrNameLst>
                                      </p:cBhvr>
                                      <p:to>
                                        <p:strVal val="visible"/>
                                      </p:to>
                                    </p:set>
                                    <p:animEffect transition="in" filter="box(in)">
                                      <p:cBhvr>
                                        <p:cTn id="18" dur="500"/>
                                        <p:tgtEl>
                                          <p:spTgt spid="44043"/>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88076"/>
                                        </p:tgtEl>
                                        <p:attrNameLst>
                                          <p:attrName>style.visibility</p:attrName>
                                        </p:attrNameLst>
                                      </p:cBhvr>
                                      <p:to>
                                        <p:strVal val="visible"/>
                                      </p:to>
                                    </p:set>
                                    <p:animEffect transition="in" filter="box(in)">
                                      <p:cBhvr>
                                        <p:cTn id="23" dur="500"/>
                                        <p:tgtEl>
                                          <p:spTgt spid="88076"/>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44041"/>
                                        </p:tgtEl>
                                        <p:attrNameLst>
                                          <p:attrName>style.visibility</p:attrName>
                                        </p:attrNameLst>
                                      </p:cBhvr>
                                      <p:to>
                                        <p:strVal val="visible"/>
                                      </p:to>
                                    </p:set>
                                    <p:animEffect transition="in" filter="box(in)">
                                      <p:cBhvr>
                                        <p:cTn id="26" dur="500"/>
                                        <p:tgtEl>
                                          <p:spTgt spid="44041"/>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88083"/>
                                        </p:tgtEl>
                                        <p:attrNameLst>
                                          <p:attrName>style.visibility</p:attrName>
                                        </p:attrNameLst>
                                      </p:cBhvr>
                                      <p:to>
                                        <p:strVal val="visible"/>
                                      </p:to>
                                    </p:set>
                                    <p:animEffect transition="in" filter="box(in)">
                                      <p:cBhvr>
                                        <p:cTn id="31" dur="500"/>
                                        <p:tgtEl>
                                          <p:spTgt spid="88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8074" grpId="0"/>
      <p:bldP spid="88075" grpId="0"/>
      <p:bldP spid="88076" grpId="0"/>
      <p:bldP spid="44043" grpId="0" animBg="1"/>
      <p:bldP spid="44041" grpId="0" animBg="1"/>
      <p:bldP spid="8808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
          <p:cNvSpPr>
            <a:spLocks noChangeArrowheads="1"/>
          </p:cNvSpPr>
          <p:nvPr/>
        </p:nvSpPr>
        <p:spPr bwMode="auto">
          <a:xfrm>
            <a:off x="323850" y="311150"/>
            <a:ext cx="5676900" cy="584200"/>
          </a:xfrm>
          <a:prstGeom prst="rect">
            <a:avLst/>
          </a:prstGeom>
          <a:noFill/>
          <a:ln w="9525">
            <a:noFill/>
            <a:miter lim="800000"/>
            <a:headEnd/>
            <a:tailEnd/>
          </a:ln>
        </p:spPr>
        <p:txBody>
          <a:bodyPr>
            <a:spAutoFit/>
          </a:bodyPr>
          <a:lstStyle/>
          <a:p>
            <a:pPr algn="l">
              <a:spcBef>
                <a:spcPct val="0"/>
              </a:spcBef>
            </a:pPr>
            <a:r>
              <a:rPr lang="en-US" altLang="zh-TW" sz="3200" b="1" i="1">
                <a:solidFill>
                  <a:srgbClr val="3E83C2"/>
                </a:solidFill>
              </a:rPr>
              <a:t>Applications</a:t>
            </a:r>
          </a:p>
        </p:txBody>
      </p:sp>
      <p:sp>
        <p:nvSpPr>
          <p:cNvPr id="14339" name="文字方塊 3"/>
          <p:cNvSpPr txBox="1">
            <a:spLocks noChangeArrowheads="1"/>
          </p:cNvSpPr>
          <p:nvPr/>
        </p:nvSpPr>
        <p:spPr bwMode="auto">
          <a:xfrm>
            <a:off x="250825" y="1125538"/>
            <a:ext cx="8642350" cy="1138237"/>
          </a:xfrm>
          <a:prstGeom prst="rect">
            <a:avLst/>
          </a:prstGeom>
          <a:noFill/>
          <a:ln w="9525">
            <a:noFill/>
            <a:miter lim="800000"/>
            <a:headEnd/>
            <a:tailEnd/>
          </a:ln>
        </p:spPr>
        <p:txBody>
          <a:bodyPr>
            <a:spAutoFit/>
          </a:bodyPr>
          <a:lstStyle/>
          <a:p>
            <a:pPr algn="l">
              <a:spcBef>
                <a:spcPct val="0"/>
              </a:spcBef>
              <a:buFont typeface="Wingdings" pitchFamily="2" charset="2"/>
              <a:buChar char="n"/>
            </a:pPr>
            <a:r>
              <a:rPr lang="en-US" altLang="zh-TW" sz="2400" i="1">
                <a:solidFill>
                  <a:schemeClr val="tx1"/>
                </a:solidFill>
                <a:cs typeface="Arial" pitchFamily="34" charset="0"/>
              </a:rPr>
              <a:t> See every item, exceptional detail</a:t>
            </a:r>
          </a:p>
          <a:p>
            <a:pPr lvl="1" algn="l">
              <a:spcBef>
                <a:spcPct val="0"/>
              </a:spcBef>
              <a:buFont typeface="Wingdings" pitchFamily="2" charset="2"/>
              <a:buChar char="n"/>
            </a:pPr>
            <a:r>
              <a:rPr lang="en-US" altLang="zh-TW" sz="2000" i="1">
                <a:solidFill>
                  <a:schemeClr val="tx1"/>
                </a:solidFill>
                <a:cs typeface="Arial" pitchFamily="34" charset="0"/>
              </a:rPr>
              <a:t>You need to be able to identify persons or objects in a scene.</a:t>
            </a:r>
          </a:p>
          <a:p>
            <a:pPr algn="l">
              <a:spcBef>
                <a:spcPct val="0"/>
              </a:spcBef>
            </a:pPr>
            <a:endParaRPr lang="en-US" altLang="zh-TW" sz="2400" i="1">
              <a:solidFill>
                <a:schemeClr val="tx1"/>
              </a:solidFill>
              <a:cs typeface="Arial" pitchFamily="34" charset="0"/>
            </a:endParaRPr>
          </a:p>
        </p:txBody>
      </p:sp>
      <p:pic>
        <p:nvPicPr>
          <p:cNvPr id="14340" name="圖片 4" descr="_I9O0107.JPG"/>
          <p:cNvPicPr>
            <a:picLocks noChangeAspect="1"/>
          </p:cNvPicPr>
          <p:nvPr/>
        </p:nvPicPr>
        <p:blipFill>
          <a:blip r:embed="rId3" cstate="print"/>
          <a:srcRect/>
          <a:stretch>
            <a:fillRect/>
          </a:stretch>
        </p:blipFill>
        <p:spPr bwMode="auto">
          <a:xfrm>
            <a:off x="504825" y="2636838"/>
            <a:ext cx="3995738" cy="2668587"/>
          </a:xfrm>
          <a:prstGeom prst="rect">
            <a:avLst/>
          </a:prstGeom>
          <a:noFill/>
          <a:ln w="9525">
            <a:noFill/>
            <a:miter lim="800000"/>
            <a:headEnd/>
            <a:tailEnd/>
          </a:ln>
        </p:spPr>
      </p:pic>
      <p:pic>
        <p:nvPicPr>
          <p:cNvPr id="14341" name="圖片 5" descr="3084729270_43bc5a4be4_o.jpg"/>
          <p:cNvPicPr>
            <a:picLocks noChangeAspect="1"/>
          </p:cNvPicPr>
          <p:nvPr/>
        </p:nvPicPr>
        <p:blipFill>
          <a:blip r:embed="rId4" cstate="print"/>
          <a:srcRect/>
          <a:stretch>
            <a:fillRect/>
          </a:stretch>
        </p:blipFill>
        <p:spPr bwMode="auto">
          <a:xfrm>
            <a:off x="5003800" y="2654300"/>
            <a:ext cx="3529013" cy="2646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
          <p:cNvSpPr>
            <a:spLocks noChangeArrowheads="1"/>
          </p:cNvSpPr>
          <p:nvPr/>
        </p:nvSpPr>
        <p:spPr bwMode="auto">
          <a:xfrm>
            <a:off x="179388" y="404813"/>
            <a:ext cx="5976937" cy="579437"/>
          </a:xfrm>
          <a:prstGeom prst="rect">
            <a:avLst/>
          </a:prstGeom>
          <a:noFill/>
          <a:ln w="9525">
            <a:noFill/>
            <a:miter lim="800000"/>
            <a:headEnd/>
            <a:tailEnd/>
          </a:ln>
        </p:spPr>
        <p:txBody>
          <a:bodyPr>
            <a:spAutoFit/>
          </a:bodyPr>
          <a:lstStyle/>
          <a:p>
            <a:pPr algn="l">
              <a:spcBef>
                <a:spcPct val="0"/>
              </a:spcBef>
            </a:pPr>
            <a:r>
              <a:rPr lang="en-US" altLang="zh-TW" sz="3200" b="1" i="1">
                <a:solidFill>
                  <a:srgbClr val="3E83C2"/>
                </a:solidFill>
              </a:rPr>
              <a:t>FD8372 Information</a:t>
            </a:r>
          </a:p>
        </p:txBody>
      </p:sp>
      <p:sp>
        <p:nvSpPr>
          <p:cNvPr id="19459" name="文字方塊 2"/>
          <p:cNvSpPr txBox="1">
            <a:spLocks noChangeArrowheads="1"/>
          </p:cNvSpPr>
          <p:nvPr/>
        </p:nvSpPr>
        <p:spPr bwMode="auto">
          <a:xfrm>
            <a:off x="357188" y="981075"/>
            <a:ext cx="8429625" cy="3621088"/>
          </a:xfrm>
          <a:prstGeom prst="rect">
            <a:avLst/>
          </a:prstGeom>
          <a:noFill/>
          <a:ln w="9525">
            <a:noFill/>
            <a:miter lim="800000"/>
            <a:headEnd/>
            <a:tailEnd/>
          </a:ln>
        </p:spPr>
        <p:txBody>
          <a:bodyPr>
            <a:spAutoFit/>
          </a:bodyPr>
          <a:lstStyle/>
          <a:p>
            <a:pPr algn="l">
              <a:lnSpc>
                <a:spcPct val="150000"/>
              </a:lnSpc>
              <a:spcBef>
                <a:spcPct val="0"/>
              </a:spcBef>
              <a:buFont typeface="Wingdings" pitchFamily="2" charset="2"/>
              <a:buChar char="n"/>
            </a:pPr>
            <a:r>
              <a:rPr lang="en-US" altLang="zh-TW" sz="1600" i="1">
                <a:solidFill>
                  <a:schemeClr val="tx1"/>
                </a:solidFill>
              </a:rPr>
              <a:t>  Product page</a:t>
            </a:r>
          </a:p>
          <a:p>
            <a:pPr lvl="1" algn="l">
              <a:lnSpc>
                <a:spcPct val="150000"/>
              </a:lnSpc>
              <a:spcBef>
                <a:spcPct val="0"/>
              </a:spcBef>
              <a:buFont typeface="Wingdings" pitchFamily="2" charset="2"/>
              <a:buChar char="n"/>
            </a:pPr>
            <a:r>
              <a:rPr lang="en-US" altLang="zh-TW" sz="1600" i="1">
                <a:solidFill>
                  <a:schemeClr val="tx1"/>
                </a:solidFill>
              </a:rPr>
              <a:t> Datasheet</a:t>
            </a:r>
          </a:p>
          <a:p>
            <a:pPr lvl="1" algn="l">
              <a:lnSpc>
                <a:spcPct val="150000"/>
              </a:lnSpc>
              <a:spcBef>
                <a:spcPct val="0"/>
              </a:spcBef>
              <a:buFont typeface="Wingdings" pitchFamily="2" charset="2"/>
              <a:buChar char="n"/>
            </a:pPr>
            <a:r>
              <a:rPr lang="en-US" altLang="zh-TW" sz="1600" i="1">
                <a:solidFill>
                  <a:schemeClr val="tx1"/>
                </a:solidFill>
              </a:rPr>
              <a:t> User’s Manual</a:t>
            </a:r>
          </a:p>
          <a:p>
            <a:pPr lvl="1" algn="l">
              <a:lnSpc>
                <a:spcPct val="150000"/>
              </a:lnSpc>
              <a:spcBef>
                <a:spcPct val="0"/>
              </a:spcBef>
              <a:buFont typeface="Wingdings" pitchFamily="2" charset="2"/>
              <a:buChar char="n"/>
            </a:pPr>
            <a:r>
              <a:rPr lang="en-US" altLang="zh-TW" sz="1600" i="1">
                <a:solidFill>
                  <a:schemeClr val="tx1"/>
                </a:solidFill>
              </a:rPr>
              <a:t> Quick Guide</a:t>
            </a:r>
          </a:p>
          <a:p>
            <a:pPr lvl="1" algn="l">
              <a:lnSpc>
                <a:spcPct val="150000"/>
              </a:lnSpc>
              <a:spcBef>
                <a:spcPct val="0"/>
              </a:spcBef>
            </a:pPr>
            <a:r>
              <a:rPr lang="en-US" altLang="zh-TW" sz="1600" i="1">
                <a:solidFill>
                  <a:schemeClr val="tx1"/>
                </a:solidFill>
                <a:hlinkClick r:id="rId3"/>
              </a:rPr>
              <a:t>http://www.vivotek.com/products/model.php?network_camera=fd8372</a:t>
            </a:r>
          </a:p>
          <a:p>
            <a:pPr lvl="1" algn="l">
              <a:lnSpc>
                <a:spcPct val="150000"/>
              </a:lnSpc>
              <a:spcBef>
                <a:spcPct val="0"/>
              </a:spcBef>
            </a:pPr>
            <a:endParaRPr lang="en-US" altLang="zh-TW" sz="1000" i="1">
              <a:solidFill>
                <a:schemeClr val="tx1"/>
              </a:solidFill>
            </a:endParaRPr>
          </a:p>
          <a:p>
            <a:pPr algn="l">
              <a:lnSpc>
                <a:spcPct val="150000"/>
              </a:lnSpc>
              <a:spcBef>
                <a:spcPct val="0"/>
              </a:spcBef>
              <a:buFont typeface="Wingdings" pitchFamily="2" charset="2"/>
              <a:buChar char="n"/>
            </a:pPr>
            <a:r>
              <a:rPr lang="en-US" altLang="zh-TW" sz="1600" i="1">
                <a:solidFill>
                  <a:schemeClr val="tx1"/>
                </a:solidFill>
              </a:rPr>
              <a:t>  A&amp;E Spec</a:t>
            </a:r>
          </a:p>
          <a:p>
            <a:pPr lvl="1" algn="l">
              <a:lnSpc>
                <a:spcPct val="150000"/>
              </a:lnSpc>
              <a:spcBef>
                <a:spcPct val="0"/>
              </a:spcBef>
            </a:pPr>
            <a:r>
              <a:rPr lang="en-US" altLang="zh-TW" sz="1600" i="1">
                <a:solidFill>
                  <a:schemeClr val="tx1"/>
                </a:solidFill>
                <a:hlinkClick r:id="rId4"/>
              </a:rPr>
              <a:t>http://www.vivotek.com/support/ae.php</a:t>
            </a:r>
            <a:endParaRPr lang="en-US" altLang="zh-TW" sz="1600" i="1">
              <a:solidFill>
                <a:schemeClr val="tx1"/>
              </a:solidFill>
            </a:endParaRPr>
          </a:p>
          <a:p>
            <a:pPr lvl="1" algn="l">
              <a:lnSpc>
                <a:spcPct val="150000"/>
              </a:lnSpc>
              <a:spcBef>
                <a:spcPct val="0"/>
              </a:spcBef>
            </a:pPr>
            <a:endParaRPr lang="en-US" altLang="zh-TW" sz="1600" i="1">
              <a:solidFill>
                <a:schemeClr val="tx1"/>
              </a:solidFill>
            </a:endParaRPr>
          </a:p>
          <a:p>
            <a:pPr algn="l">
              <a:lnSpc>
                <a:spcPct val="150000"/>
              </a:lnSpc>
              <a:spcBef>
                <a:spcPct val="0"/>
              </a:spcBef>
              <a:buFont typeface="Wingdings" pitchFamily="2" charset="2"/>
              <a:buChar char="n"/>
            </a:pPr>
            <a:endParaRPr lang="en-US" altLang="zh-TW" sz="1600" i="1">
              <a:solidFill>
                <a:schemeClr val="tx1"/>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1052513"/>
            <a:ext cx="9144000" cy="4032250"/>
          </a:xfrm>
          <a:prstGeom prst="rect">
            <a:avLst/>
          </a:prstGeom>
          <a:solidFill>
            <a:srgbClr val="D7E5F1"/>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3075" name="Rectangle 3"/>
          <p:cNvSpPr>
            <a:spLocks noChangeArrowheads="1"/>
          </p:cNvSpPr>
          <p:nvPr/>
        </p:nvSpPr>
        <p:spPr bwMode="auto">
          <a:xfrm>
            <a:off x="0" y="1412875"/>
            <a:ext cx="9144000" cy="576263"/>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3076" name="Rectangle 4"/>
          <p:cNvSpPr>
            <a:spLocks noGrp="1" noChangeArrowheads="1"/>
          </p:cNvSpPr>
          <p:nvPr>
            <p:ph type="body" idx="4294967295"/>
          </p:nvPr>
        </p:nvSpPr>
        <p:spPr>
          <a:xfrm>
            <a:off x="1908175" y="1484313"/>
            <a:ext cx="7235825" cy="4525962"/>
          </a:xfrm>
        </p:spPr>
        <p:txBody>
          <a:bodyPr/>
          <a:lstStyle/>
          <a:p>
            <a:pPr eaLnBrk="1" hangingPunct="1">
              <a:spcBef>
                <a:spcPct val="50000"/>
              </a:spcBef>
              <a:buFontTx/>
              <a:buNone/>
            </a:pPr>
            <a:r>
              <a:rPr lang="en-US" altLang="zh-TW" sz="2400" smtClean="0">
                <a:solidFill>
                  <a:schemeClr val="bg1"/>
                </a:solidFill>
                <a:latin typeface="Arial" pitchFamily="34" charset="0"/>
              </a:rPr>
              <a:t>Product Feature, Advantage, Benefit</a:t>
            </a: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Product Position</a:t>
            </a: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Application Highlight</a:t>
            </a: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Product Comparison</a:t>
            </a: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Product Information</a:t>
            </a:r>
          </a:p>
          <a:p>
            <a:pPr eaLnBrk="1" hangingPunct="1">
              <a:spcBef>
                <a:spcPct val="50000"/>
              </a:spcBef>
              <a:buSzPct val="65000"/>
              <a:buFont typeface="Wingdings" pitchFamily="2" charset="2"/>
              <a:buChar char="n"/>
            </a:pPr>
            <a:r>
              <a:rPr lang="en-US" altLang="zh-TW" sz="2000" smtClean="0">
                <a:solidFill>
                  <a:srgbClr val="5084B0"/>
                </a:solidFill>
                <a:latin typeface="Arial" pitchFamily="34" charset="0"/>
              </a:rPr>
              <a:t>Q &amp; A</a:t>
            </a:r>
            <a:r>
              <a:rPr lang="en-US" altLang="zh-TW" sz="1800" smtClean="0">
                <a:solidFill>
                  <a:srgbClr val="5484B0"/>
                </a:solidFill>
                <a:latin typeface="Arial" pitchFamily="34" charset="0"/>
              </a:rPr>
              <a:t> </a:t>
            </a:r>
          </a:p>
        </p:txBody>
      </p:sp>
      <p:pic>
        <p:nvPicPr>
          <p:cNvPr id="3077" name="Picture 5" descr="C1"/>
          <p:cNvPicPr>
            <a:picLocks noChangeAspect="1" noChangeArrowheads="1"/>
          </p:cNvPicPr>
          <p:nvPr/>
        </p:nvPicPr>
        <p:blipFill>
          <a:blip r:embed="rId3" cstate="print"/>
          <a:srcRect/>
          <a:stretch>
            <a:fillRect/>
          </a:stretch>
        </p:blipFill>
        <p:spPr bwMode="auto">
          <a:xfrm>
            <a:off x="827088" y="1052513"/>
            <a:ext cx="1082675" cy="1162050"/>
          </a:xfrm>
          <a:prstGeom prst="rect">
            <a:avLst/>
          </a:prstGeom>
          <a:noFill/>
          <a:ln w="9525">
            <a:noFill/>
            <a:miter lim="800000"/>
            <a:headEnd/>
            <a:tailEnd/>
          </a:ln>
        </p:spPr>
      </p:pic>
      <p:pic>
        <p:nvPicPr>
          <p:cNvPr id="6" name="Picture 8" descr="FD8171V_1000X1000"/>
          <p:cNvPicPr>
            <a:picLocks noChangeAspect="1" noChangeArrowheads="1"/>
          </p:cNvPicPr>
          <p:nvPr/>
        </p:nvPicPr>
        <p:blipFill>
          <a:blip r:embed="rId4" cstate="print"/>
          <a:srcRect t="12509" b="14600"/>
          <a:stretch>
            <a:fillRect/>
          </a:stretch>
        </p:blipFill>
        <p:spPr bwMode="auto">
          <a:xfrm>
            <a:off x="5435600" y="3717032"/>
            <a:ext cx="3457575" cy="2520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
          <p:cNvSpPr>
            <a:spLocks noChangeArrowheads="1"/>
          </p:cNvSpPr>
          <p:nvPr/>
        </p:nvSpPr>
        <p:spPr bwMode="auto">
          <a:xfrm>
            <a:off x="179388" y="311150"/>
            <a:ext cx="3521075" cy="579438"/>
          </a:xfrm>
          <a:prstGeom prst="rect">
            <a:avLst/>
          </a:prstGeom>
          <a:noFill/>
          <a:ln w="9525">
            <a:noFill/>
            <a:miter lim="800000"/>
            <a:headEnd/>
            <a:tailEnd/>
          </a:ln>
        </p:spPr>
        <p:txBody>
          <a:bodyPr wrap="none">
            <a:spAutoFit/>
          </a:bodyPr>
          <a:lstStyle/>
          <a:p>
            <a:r>
              <a:rPr lang="en-US" altLang="zh-TW" sz="3200" b="1" i="1">
                <a:solidFill>
                  <a:srgbClr val="3E83C2"/>
                </a:solidFill>
              </a:rPr>
              <a:t>Product Features</a:t>
            </a:r>
          </a:p>
        </p:txBody>
      </p:sp>
      <p:sp>
        <p:nvSpPr>
          <p:cNvPr id="4099" name="Rectangle 12"/>
          <p:cNvSpPr>
            <a:spLocks noChangeArrowheads="1"/>
          </p:cNvSpPr>
          <p:nvPr/>
        </p:nvSpPr>
        <p:spPr bwMode="auto">
          <a:xfrm>
            <a:off x="323850" y="1196975"/>
            <a:ext cx="5688013" cy="5327650"/>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en-US" altLang="zh-TW" sz="2000">
                <a:solidFill>
                  <a:schemeClr val="tx1"/>
                </a:solidFill>
                <a:latin typeface="Calibri" pitchFamily="34" charset="0"/>
                <a:ea typeface="標楷體" pitchFamily="65" charset="-120"/>
                <a:cs typeface="Calibri" pitchFamily="34" charset="0"/>
              </a:rPr>
              <a:t>3MP Resolution Sensor</a:t>
            </a:r>
          </a:p>
          <a:p>
            <a:pPr marL="342900" indent="-342900">
              <a:spcBef>
                <a:spcPct val="20000"/>
              </a:spcBef>
              <a:buFont typeface="Arial" pitchFamily="34" charset="0"/>
              <a:buChar char="■"/>
            </a:pPr>
            <a:r>
              <a:rPr lang="en-US" altLang="zh-TW" sz="2000" i="1">
                <a:solidFill>
                  <a:schemeClr val="tx1"/>
                </a:solidFill>
                <a:latin typeface="Calibri" pitchFamily="34" charset="0"/>
                <a:ea typeface="標楷體" pitchFamily="65" charset="-120"/>
                <a:cs typeface="Calibri" pitchFamily="34" charset="0"/>
              </a:rPr>
              <a:t>1.27 mm Fisheye Lens </a:t>
            </a:r>
          </a:p>
          <a:p>
            <a:pPr marL="342900" indent="-342900">
              <a:spcBef>
                <a:spcPct val="20000"/>
              </a:spcBef>
              <a:buFont typeface="Arial" pitchFamily="34" charset="0"/>
              <a:buChar char="■"/>
            </a:pPr>
            <a:r>
              <a:rPr lang="en-US" altLang="zh-TW" sz="2000" i="1">
                <a:solidFill>
                  <a:schemeClr val="tx1"/>
                </a:solidFill>
                <a:latin typeface="Calibri" pitchFamily="34" charset="0"/>
                <a:ea typeface="標楷體" pitchFamily="65" charset="-120"/>
                <a:cs typeface="Calibri" pitchFamily="34" charset="0"/>
              </a:rPr>
              <a:t>Built-in Microphone </a:t>
            </a:r>
          </a:p>
          <a:p>
            <a:pPr marL="342900" indent="-342900">
              <a:spcBef>
                <a:spcPct val="20000"/>
              </a:spcBef>
              <a:buFont typeface="Arial" pitchFamily="34" charset="0"/>
              <a:buChar char="■"/>
            </a:pPr>
            <a:r>
              <a:rPr lang="en-US" altLang="zh-TW" sz="2000" i="1">
                <a:solidFill>
                  <a:schemeClr val="tx1"/>
                </a:solidFill>
                <a:latin typeface="Calibri" pitchFamily="34" charset="0"/>
                <a:ea typeface="標楷體" pitchFamily="65" charset="-120"/>
                <a:cs typeface="Calibri" pitchFamily="34" charset="0"/>
              </a:rPr>
              <a:t>True Day and Night Function  </a:t>
            </a:r>
          </a:p>
          <a:p>
            <a:pPr marL="342900" indent="-342900">
              <a:spcBef>
                <a:spcPct val="20000"/>
              </a:spcBef>
              <a:buFont typeface="Arial" pitchFamily="34" charset="0"/>
              <a:buChar char="■"/>
            </a:pPr>
            <a:r>
              <a:rPr lang="en-US" altLang="zh-TW" sz="2000" i="1">
                <a:solidFill>
                  <a:schemeClr val="tx1"/>
                </a:solidFill>
                <a:latin typeface="Calibri" pitchFamily="34" charset="0"/>
                <a:ea typeface="標楷體" pitchFamily="65" charset="-120"/>
                <a:cs typeface="Calibri" pitchFamily="34" charset="0"/>
              </a:rPr>
              <a:t>EN50155 Compliance</a:t>
            </a:r>
          </a:p>
          <a:p>
            <a:pPr marL="342900" indent="-342900">
              <a:spcBef>
                <a:spcPct val="20000"/>
              </a:spcBef>
              <a:buFont typeface="Arial" pitchFamily="34" charset="0"/>
              <a:buChar char="■"/>
            </a:pPr>
            <a:r>
              <a:rPr lang="en-US" altLang="zh-TW" sz="2000" i="1">
                <a:solidFill>
                  <a:schemeClr val="tx1"/>
                </a:solidFill>
                <a:latin typeface="Calibri" pitchFamily="34" charset="0"/>
                <a:ea typeface="標楷體" pitchFamily="65" charset="-120"/>
                <a:cs typeface="Calibri" pitchFamily="34" charset="0"/>
              </a:rPr>
              <a:t>Vandal-proof IK 10 Rated</a:t>
            </a:r>
          </a:p>
          <a:p>
            <a:pPr marL="342900" indent="-342900">
              <a:spcBef>
                <a:spcPct val="20000"/>
              </a:spcBef>
              <a:buFont typeface="Arial" pitchFamily="34" charset="0"/>
              <a:buChar char="■"/>
            </a:pPr>
            <a:r>
              <a:rPr lang="en-US" altLang="zh-TW" sz="2000" i="1">
                <a:solidFill>
                  <a:schemeClr val="tx1"/>
                </a:solidFill>
                <a:latin typeface="Calibri" pitchFamily="34" charset="0"/>
                <a:ea typeface="標楷體" pitchFamily="65" charset="-120"/>
                <a:cs typeface="Calibri" pitchFamily="34" charset="0"/>
              </a:rPr>
              <a:t>Weather-proof IP66-rated Housing</a:t>
            </a:r>
          </a:p>
          <a:p>
            <a:pPr marL="342900" indent="-342900">
              <a:spcBef>
                <a:spcPct val="20000"/>
              </a:spcBef>
              <a:buFont typeface="Arial" pitchFamily="34" charset="0"/>
              <a:buChar char="■"/>
            </a:pPr>
            <a:r>
              <a:rPr lang="en-US" altLang="zh-TW" sz="2000" i="1">
                <a:solidFill>
                  <a:schemeClr val="tx1"/>
                </a:solidFill>
                <a:latin typeface="Calibri" pitchFamily="34" charset="0"/>
                <a:ea typeface="標楷體" pitchFamily="65" charset="-120"/>
                <a:cs typeface="Calibri" pitchFamily="34" charset="0"/>
              </a:rPr>
              <a:t>Micro SD/SDHC/SDXC</a:t>
            </a:r>
            <a:endParaRPr lang="en-US" altLang="zh-TW" sz="2000">
              <a:solidFill>
                <a:schemeClr val="tx1"/>
              </a:solidFill>
              <a:latin typeface="Calibri" pitchFamily="34" charset="0"/>
              <a:ea typeface="標楷體" pitchFamily="65" charset="-120"/>
              <a:cs typeface="Calibri" pitchFamily="34" charset="0"/>
            </a:endParaRPr>
          </a:p>
          <a:p>
            <a:pPr marL="342900" indent="-342900">
              <a:spcBef>
                <a:spcPct val="20000"/>
              </a:spcBef>
              <a:buFont typeface="Arial" pitchFamily="34" charset="0"/>
              <a:buChar char="■"/>
            </a:pPr>
            <a:r>
              <a:rPr lang="en-US" altLang="zh-TW" sz="2000">
                <a:solidFill>
                  <a:schemeClr val="tx1"/>
                </a:solidFill>
                <a:latin typeface="Calibri" pitchFamily="34" charset="0"/>
                <a:ea typeface="標楷體" pitchFamily="65" charset="-120"/>
                <a:cs typeface="Calibri" pitchFamily="34" charset="0"/>
              </a:rPr>
              <a:t>Triple Codec (H.264 / MPEG4 / MJPEG)</a:t>
            </a:r>
          </a:p>
          <a:p>
            <a:pPr marL="342900" indent="-342900">
              <a:spcBef>
                <a:spcPct val="20000"/>
              </a:spcBef>
              <a:buFont typeface="Arial" pitchFamily="34" charset="0"/>
              <a:buChar char="■"/>
            </a:pPr>
            <a:r>
              <a:rPr lang="en-US" altLang="zh-TW" sz="2000">
                <a:solidFill>
                  <a:schemeClr val="tx1"/>
                </a:solidFill>
                <a:latin typeface="Calibri" pitchFamily="34" charset="0"/>
                <a:ea typeface="標楷體" pitchFamily="65" charset="-120"/>
                <a:cs typeface="Calibri" pitchFamily="34" charset="0"/>
              </a:rPr>
              <a:t>Multiple Stream</a:t>
            </a:r>
          </a:p>
          <a:p>
            <a:pPr marL="342900" indent="-342900">
              <a:spcBef>
                <a:spcPct val="20000"/>
              </a:spcBef>
              <a:buFont typeface="Arial" pitchFamily="34" charset="0"/>
              <a:buChar char="■"/>
            </a:pPr>
            <a:r>
              <a:rPr lang="en-US" altLang="zh-TW" sz="2000">
                <a:solidFill>
                  <a:schemeClr val="tx1"/>
                </a:solidFill>
                <a:latin typeface="Calibri" pitchFamily="34" charset="0"/>
                <a:ea typeface="標楷體" pitchFamily="65" charset="-120"/>
                <a:cs typeface="Calibri" pitchFamily="34" charset="0"/>
              </a:rPr>
              <a:t>AC24v, DC12v, PoE</a:t>
            </a:r>
          </a:p>
          <a:p>
            <a:pPr marL="342900" indent="-342900">
              <a:spcBef>
                <a:spcPct val="20000"/>
              </a:spcBef>
              <a:buFont typeface="Arial" pitchFamily="34" charset="0"/>
              <a:buChar char="■"/>
            </a:pPr>
            <a:r>
              <a:rPr lang="en-US" altLang="zh-TW" sz="2000">
                <a:solidFill>
                  <a:schemeClr val="tx1"/>
                </a:solidFill>
                <a:latin typeface="Calibri" pitchFamily="34" charset="0"/>
                <a:ea typeface="標楷體" pitchFamily="65" charset="-120"/>
                <a:cs typeface="Calibri" pitchFamily="34" charset="0"/>
              </a:rPr>
              <a:t>DI/DO: 1/1</a:t>
            </a:r>
          </a:p>
          <a:p>
            <a:pPr marL="342900" indent="-342900">
              <a:spcBef>
                <a:spcPct val="20000"/>
              </a:spcBef>
              <a:buFont typeface="Arial" pitchFamily="34" charset="0"/>
              <a:buChar char="■"/>
            </a:pPr>
            <a:r>
              <a:rPr lang="en-US" altLang="zh-TW" sz="2000">
                <a:solidFill>
                  <a:schemeClr val="tx1"/>
                </a:solidFill>
                <a:latin typeface="Calibri" pitchFamily="34" charset="0"/>
                <a:ea typeface="標楷體" pitchFamily="65" charset="-120"/>
                <a:cs typeface="Calibri" pitchFamily="34" charset="0"/>
              </a:rPr>
              <a:t>ONVIF Support</a:t>
            </a:r>
          </a:p>
          <a:p>
            <a:pPr marL="342900" indent="-342900">
              <a:spcBef>
                <a:spcPct val="20000"/>
              </a:spcBef>
              <a:buFont typeface="Arial" pitchFamily="34" charset="0"/>
              <a:buChar char="■"/>
            </a:pPr>
            <a:r>
              <a:rPr lang="en-US" altLang="zh-TW" sz="2000">
                <a:solidFill>
                  <a:schemeClr val="tx1"/>
                </a:solidFill>
                <a:latin typeface="Calibri" pitchFamily="34" charset="0"/>
                <a:ea typeface="標楷體" pitchFamily="65" charset="-120"/>
                <a:cs typeface="Calibri" pitchFamily="34" charset="0"/>
              </a:rPr>
              <a:t>36m Warranty</a:t>
            </a:r>
          </a:p>
          <a:p>
            <a:pPr marL="342900" indent="-342900">
              <a:spcBef>
                <a:spcPct val="20000"/>
              </a:spcBef>
              <a:buFont typeface="Arial" pitchFamily="34" charset="0"/>
              <a:buNone/>
            </a:pPr>
            <a:endParaRPr lang="en-US" altLang="zh-TW" sz="2000">
              <a:solidFill>
                <a:schemeClr val="tx1"/>
              </a:solidFill>
              <a:latin typeface="Calibri" pitchFamily="34" charset="0"/>
              <a:ea typeface="標楷體" pitchFamily="65" charset="-120"/>
              <a:cs typeface="Calibri" pitchFamily="34" charset="0"/>
            </a:endParaRPr>
          </a:p>
        </p:txBody>
      </p:sp>
      <p:pic>
        <p:nvPicPr>
          <p:cNvPr id="4100" name="Picture 8" descr="FD8171V_1000X1000"/>
          <p:cNvPicPr>
            <a:picLocks noChangeAspect="1" noChangeArrowheads="1"/>
          </p:cNvPicPr>
          <p:nvPr/>
        </p:nvPicPr>
        <p:blipFill>
          <a:blip r:embed="rId3" cstate="print"/>
          <a:srcRect/>
          <a:stretch>
            <a:fillRect/>
          </a:stretch>
        </p:blipFill>
        <p:spPr bwMode="auto">
          <a:xfrm>
            <a:off x="5435600" y="3284538"/>
            <a:ext cx="3457575" cy="3457575"/>
          </a:xfrm>
          <a:prstGeom prst="rect">
            <a:avLst/>
          </a:prstGeom>
          <a:noFill/>
          <a:ln w="9525">
            <a:noFill/>
            <a:miter lim="800000"/>
            <a:headEnd/>
            <a:tailEnd/>
          </a:ln>
        </p:spPr>
      </p:pic>
      <p:pic>
        <p:nvPicPr>
          <p:cNvPr id="4101" name="Picture 6" descr="SUPREME-1-0"/>
          <p:cNvPicPr>
            <a:picLocks noChangeAspect="1" noChangeArrowheads="1"/>
          </p:cNvPicPr>
          <p:nvPr/>
        </p:nvPicPr>
        <p:blipFill>
          <a:blip r:embed="rId4" cstate="print">
            <a:grayscl/>
          </a:blip>
          <a:srcRect/>
          <a:stretch>
            <a:fillRect/>
          </a:stretch>
        </p:blipFill>
        <p:spPr bwMode="auto">
          <a:xfrm>
            <a:off x="5724525" y="6165850"/>
            <a:ext cx="2838450" cy="412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3"/>
          <p:cNvSpPr>
            <a:spLocks noChangeArrowheads="1"/>
          </p:cNvSpPr>
          <p:nvPr/>
        </p:nvSpPr>
        <p:spPr bwMode="invGray">
          <a:xfrm rot="-3626814">
            <a:off x="4768056" y="2686844"/>
            <a:ext cx="792163" cy="288925"/>
          </a:xfrm>
          <a:prstGeom prst="rightArrow">
            <a:avLst>
              <a:gd name="adj1" fmla="val 35167"/>
              <a:gd name="adj2" fmla="val 111029"/>
            </a:avLst>
          </a:prstGeom>
          <a:gradFill rotWithShape="1">
            <a:gsLst>
              <a:gs pos="0">
                <a:srgbClr val="9E9E9E">
                  <a:alpha val="0"/>
                </a:srgbClr>
              </a:gs>
              <a:gs pos="100000">
                <a:srgbClr val="B2B2B2"/>
              </a:gs>
            </a:gsLst>
            <a:lin ang="0" scaled="1"/>
          </a:gradFill>
          <a:ln w="0" algn="ctr">
            <a:noFill/>
            <a:miter lim="800000"/>
            <a:headEnd/>
            <a:tailEnd/>
          </a:ln>
        </p:spPr>
        <p:txBody>
          <a:bodyPr wrap="none" anchor="ctr"/>
          <a:lstStyle/>
          <a:p>
            <a:endParaRPr lang="zh-TW" altLang="en-US"/>
          </a:p>
        </p:txBody>
      </p:sp>
      <p:sp>
        <p:nvSpPr>
          <p:cNvPr id="5123" name="AutoShape 4"/>
          <p:cNvSpPr>
            <a:spLocks noChangeArrowheads="1"/>
          </p:cNvSpPr>
          <p:nvPr/>
        </p:nvSpPr>
        <p:spPr bwMode="invGray">
          <a:xfrm rot="3465783">
            <a:off x="4768057" y="4850606"/>
            <a:ext cx="792162" cy="288925"/>
          </a:xfrm>
          <a:prstGeom prst="rightArrow">
            <a:avLst>
              <a:gd name="adj1" fmla="val 35167"/>
              <a:gd name="adj2" fmla="val 111028"/>
            </a:avLst>
          </a:prstGeom>
          <a:gradFill rotWithShape="1">
            <a:gsLst>
              <a:gs pos="0">
                <a:srgbClr val="9E9E9E">
                  <a:alpha val="0"/>
                </a:srgbClr>
              </a:gs>
              <a:gs pos="100000">
                <a:srgbClr val="B2B2B2"/>
              </a:gs>
            </a:gsLst>
            <a:lin ang="0" scaled="1"/>
          </a:gradFill>
          <a:ln w="0" algn="ctr">
            <a:noFill/>
            <a:miter lim="800000"/>
            <a:headEnd/>
            <a:tailEnd/>
          </a:ln>
        </p:spPr>
        <p:txBody>
          <a:bodyPr wrap="none" anchor="ctr"/>
          <a:lstStyle/>
          <a:p>
            <a:endParaRPr lang="zh-TW" altLang="en-US"/>
          </a:p>
        </p:txBody>
      </p:sp>
      <p:sp>
        <p:nvSpPr>
          <p:cNvPr id="5124" name="AutoShape 5"/>
          <p:cNvSpPr>
            <a:spLocks noChangeArrowheads="1"/>
          </p:cNvSpPr>
          <p:nvPr/>
        </p:nvSpPr>
        <p:spPr bwMode="invGray">
          <a:xfrm rot="-7230978">
            <a:off x="3548856" y="2763044"/>
            <a:ext cx="792163" cy="288925"/>
          </a:xfrm>
          <a:prstGeom prst="rightArrow">
            <a:avLst>
              <a:gd name="adj1" fmla="val 35167"/>
              <a:gd name="adj2" fmla="val 111029"/>
            </a:avLst>
          </a:prstGeom>
          <a:gradFill rotWithShape="1">
            <a:gsLst>
              <a:gs pos="0">
                <a:srgbClr val="9E9E9E">
                  <a:alpha val="0"/>
                </a:srgbClr>
              </a:gs>
              <a:gs pos="100000">
                <a:srgbClr val="B2B2B2"/>
              </a:gs>
            </a:gsLst>
            <a:lin ang="0" scaled="1"/>
          </a:gradFill>
          <a:ln w="0" algn="ctr">
            <a:noFill/>
            <a:miter lim="800000"/>
            <a:headEnd/>
            <a:tailEnd/>
          </a:ln>
        </p:spPr>
        <p:txBody>
          <a:bodyPr wrap="none" anchor="ctr"/>
          <a:lstStyle/>
          <a:p>
            <a:endParaRPr lang="zh-TW" altLang="en-US"/>
          </a:p>
        </p:txBody>
      </p:sp>
      <p:sp>
        <p:nvSpPr>
          <p:cNvPr id="5125" name="AutoShape 6"/>
          <p:cNvSpPr>
            <a:spLocks noChangeArrowheads="1"/>
          </p:cNvSpPr>
          <p:nvPr/>
        </p:nvSpPr>
        <p:spPr bwMode="invGray">
          <a:xfrm rot="7535209">
            <a:off x="3510756" y="4817269"/>
            <a:ext cx="792163" cy="288925"/>
          </a:xfrm>
          <a:prstGeom prst="rightArrow">
            <a:avLst>
              <a:gd name="adj1" fmla="val 35167"/>
              <a:gd name="adj2" fmla="val 111029"/>
            </a:avLst>
          </a:prstGeom>
          <a:gradFill rotWithShape="1">
            <a:gsLst>
              <a:gs pos="0">
                <a:srgbClr val="9E9E9E">
                  <a:alpha val="0"/>
                </a:srgbClr>
              </a:gs>
              <a:gs pos="100000">
                <a:srgbClr val="B2B2B2"/>
              </a:gs>
            </a:gsLst>
            <a:lin ang="0" scaled="1"/>
          </a:gradFill>
          <a:ln w="0" algn="ctr">
            <a:noFill/>
            <a:miter lim="800000"/>
            <a:headEnd/>
            <a:tailEnd/>
          </a:ln>
        </p:spPr>
        <p:txBody>
          <a:bodyPr wrap="none" anchor="ctr"/>
          <a:lstStyle/>
          <a:p>
            <a:endParaRPr lang="zh-TW" altLang="en-US"/>
          </a:p>
        </p:txBody>
      </p:sp>
      <p:sp>
        <p:nvSpPr>
          <p:cNvPr id="5126" name="AutoShape 7"/>
          <p:cNvSpPr>
            <a:spLocks noChangeArrowheads="1"/>
          </p:cNvSpPr>
          <p:nvPr/>
        </p:nvSpPr>
        <p:spPr bwMode="invGray">
          <a:xfrm>
            <a:off x="5346700" y="3814763"/>
            <a:ext cx="792163" cy="288925"/>
          </a:xfrm>
          <a:prstGeom prst="rightArrow">
            <a:avLst>
              <a:gd name="adj1" fmla="val 35167"/>
              <a:gd name="adj2" fmla="val 111029"/>
            </a:avLst>
          </a:prstGeom>
          <a:gradFill rotWithShape="1">
            <a:gsLst>
              <a:gs pos="0">
                <a:srgbClr val="9E9E9E">
                  <a:alpha val="0"/>
                </a:srgbClr>
              </a:gs>
              <a:gs pos="100000">
                <a:srgbClr val="B2B2B2"/>
              </a:gs>
            </a:gsLst>
            <a:lin ang="0" scaled="1"/>
          </a:gradFill>
          <a:ln w="0" algn="ctr">
            <a:noFill/>
            <a:miter lim="800000"/>
            <a:headEnd/>
            <a:tailEnd/>
          </a:ln>
        </p:spPr>
        <p:txBody>
          <a:bodyPr wrap="none" anchor="ctr"/>
          <a:lstStyle/>
          <a:p>
            <a:endParaRPr lang="zh-TW" altLang="en-US" sz="1400"/>
          </a:p>
        </p:txBody>
      </p:sp>
      <p:sp>
        <p:nvSpPr>
          <p:cNvPr id="5127" name="AutoShape 8"/>
          <p:cNvSpPr>
            <a:spLocks noChangeArrowheads="1"/>
          </p:cNvSpPr>
          <p:nvPr/>
        </p:nvSpPr>
        <p:spPr bwMode="invGray">
          <a:xfrm rot="10800000">
            <a:off x="2936875" y="3808413"/>
            <a:ext cx="863600" cy="288925"/>
          </a:xfrm>
          <a:prstGeom prst="rightArrow">
            <a:avLst>
              <a:gd name="adj1" fmla="val 35167"/>
              <a:gd name="adj2" fmla="val 121041"/>
            </a:avLst>
          </a:prstGeom>
          <a:gradFill rotWithShape="1">
            <a:gsLst>
              <a:gs pos="0">
                <a:srgbClr val="9E9E9E">
                  <a:alpha val="0"/>
                </a:srgbClr>
              </a:gs>
              <a:gs pos="100000">
                <a:srgbClr val="B2B2B2"/>
              </a:gs>
            </a:gsLst>
            <a:lin ang="0" scaled="1"/>
          </a:gradFill>
          <a:ln w="0" algn="ctr">
            <a:noFill/>
            <a:miter lim="800000"/>
            <a:headEnd/>
            <a:tailEnd/>
          </a:ln>
        </p:spPr>
        <p:txBody>
          <a:bodyPr wrap="none" anchor="ctr"/>
          <a:lstStyle/>
          <a:p>
            <a:endParaRPr lang="zh-TW" altLang="en-US" sz="1400"/>
          </a:p>
        </p:txBody>
      </p:sp>
      <p:sp>
        <p:nvSpPr>
          <p:cNvPr id="5128" name="Oval 9"/>
          <p:cNvSpPr>
            <a:spLocks noChangeArrowheads="1"/>
          </p:cNvSpPr>
          <p:nvPr/>
        </p:nvSpPr>
        <p:spPr bwMode="gray">
          <a:xfrm>
            <a:off x="2682875" y="2046288"/>
            <a:ext cx="3743325" cy="3744912"/>
          </a:xfrm>
          <a:prstGeom prst="ellipse">
            <a:avLst/>
          </a:prstGeom>
          <a:noFill/>
          <a:ln w="38100" algn="ctr">
            <a:solidFill>
              <a:srgbClr val="808080"/>
            </a:solidFill>
            <a:round/>
            <a:headEnd/>
            <a:tailEnd/>
          </a:ln>
        </p:spPr>
        <p:txBody>
          <a:bodyPr anchor="ctr">
            <a:spAutoFit/>
          </a:bodyPr>
          <a:lstStyle/>
          <a:p>
            <a:endParaRPr lang="zh-TW" altLang="en-US"/>
          </a:p>
        </p:txBody>
      </p:sp>
      <p:sp>
        <p:nvSpPr>
          <p:cNvPr id="81" name="AutoShape 21"/>
          <p:cNvSpPr>
            <a:spLocks noChangeArrowheads="1"/>
          </p:cNvSpPr>
          <p:nvPr/>
        </p:nvSpPr>
        <p:spPr bwMode="gray">
          <a:xfrm>
            <a:off x="304800" y="3733800"/>
            <a:ext cx="2590800" cy="457200"/>
          </a:xfrm>
          <a:prstGeom prst="roundRect">
            <a:avLst>
              <a:gd name="adj" fmla="val 16667"/>
            </a:avLst>
          </a:prstGeom>
          <a:gradFill rotWithShape="1">
            <a:gsLst>
              <a:gs pos="0">
                <a:srgbClr val="2F7ADF"/>
              </a:gs>
              <a:gs pos="100000">
                <a:srgbClr val="2F7ADF">
                  <a:gamma/>
                  <a:shade val="46275"/>
                  <a:invGamma/>
                </a:srgbClr>
              </a:gs>
            </a:gsLst>
            <a:lin ang="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lgn="ctr">
              <a:defRPr/>
            </a:pPr>
            <a:r>
              <a:rPr lang="en-US" altLang="zh-TW" sz="1600" b="1">
                <a:latin typeface="Calibri" pitchFamily="34" charset="0"/>
                <a:ea typeface="新細明體" pitchFamily="18" charset="-120"/>
                <a:cs typeface="Calibri" pitchFamily="34" charset="0"/>
              </a:rPr>
              <a:t>SD/SDHC/SDXC Local Storage</a:t>
            </a:r>
          </a:p>
        </p:txBody>
      </p:sp>
      <p:sp>
        <p:nvSpPr>
          <p:cNvPr id="82" name="AutoShape 22"/>
          <p:cNvSpPr>
            <a:spLocks noChangeArrowheads="1"/>
          </p:cNvSpPr>
          <p:nvPr/>
        </p:nvSpPr>
        <p:spPr bwMode="gray">
          <a:xfrm>
            <a:off x="990600" y="2133600"/>
            <a:ext cx="2590800" cy="457200"/>
          </a:xfrm>
          <a:prstGeom prst="roundRect">
            <a:avLst>
              <a:gd name="adj" fmla="val 16667"/>
            </a:avLst>
          </a:prstGeom>
          <a:gradFill rotWithShape="1">
            <a:gsLst>
              <a:gs pos="0">
                <a:srgbClr val="5AB14B"/>
              </a:gs>
              <a:gs pos="100000">
                <a:srgbClr val="5AB14B">
                  <a:gamma/>
                  <a:shade val="46275"/>
                  <a:invGamma/>
                </a:srgbClr>
              </a:gs>
            </a:gsLst>
            <a:lin ang="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lgn="ctr">
              <a:defRPr/>
            </a:pPr>
            <a:r>
              <a:rPr lang="en-US" altLang="zh-TW" sz="1600" b="1">
                <a:latin typeface="Calibri" pitchFamily="34" charset="0"/>
                <a:ea typeface="新細明體" pitchFamily="18" charset="-120"/>
                <a:cs typeface="Calibri" pitchFamily="34" charset="0"/>
              </a:rPr>
              <a:t>3MP Fisheye Camera</a:t>
            </a:r>
          </a:p>
        </p:txBody>
      </p:sp>
      <p:sp>
        <p:nvSpPr>
          <p:cNvPr id="83" name="AutoShape 23"/>
          <p:cNvSpPr>
            <a:spLocks noChangeArrowheads="1"/>
          </p:cNvSpPr>
          <p:nvPr/>
        </p:nvSpPr>
        <p:spPr bwMode="gray">
          <a:xfrm>
            <a:off x="990600" y="5181600"/>
            <a:ext cx="2590800" cy="457200"/>
          </a:xfrm>
          <a:prstGeom prst="roundRect">
            <a:avLst>
              <a:gd name="adj" fmla="val 16667"/>
            </a:avLst>
          </a:prstGeom>
          <a:gradFill rotWithShape="1">
            <a:gsLst>
              <a:gs pos="0">
                <a:srgbClr val="44A9D6"/>
              </a:gs>
              <a:gs pos="100000">
                <a:srgbClr val="44A9D6">
                  <a:gamma/>
                  <a:shade val="46275"/>
                  <a:invGamma/>
                </a:srgbClr>
              </a:gs>
            </a:gsLst>
            <a:lin ang="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lgn="ctr">
              <a:defRPr/>
            </a:pPr>
            <a:r>
              <a:rPr lang="en-US" altLang="zh-TW" sz="1600" b="1">
                <a:latin typeface="Calibri" pitchFamily="34" charset="0"/>
                <a:ea typeface="新細明體" pitchFamily="18" charset="-120"/>
                <a:cs typeface="Calibri" pitchFamily="34" charset="0"/>
              </a:rPr>
              <a:t>IK 10 rated Vandal-proof</a:t>
            </a:r>
          </a:p>
        </p:txBody>
      </p:sp>
      <p:sp>
        <p:nvSpPr>
          <p:cNvPr id="84" name="AutoShape 24"/>
          <p:cNvSpPr>
            <a:spLocks noChangeArrowheads="1"/>
          </p:cNvSpPr>
          <p:nvPr/>
        </p:nvSpPr>
        <p:spPr bwMode="gray">
          <a:xfrm>
            <a:off x="6248400" y="3733800"/>
            <a:ext cx="2667000" cy="457200"/>
          </a:xfrm>
          <a:prstGeom prst="roundRect">
            <a:avLst>
              <a:gd name="adj" fmla="val 16667"/>
            </a:avLst>
          </a:prstGeom>
          <a:gradFill rotWithShape="1">
            <a:gsLst>
              <a:gs pos="0">
                <a:srgbClr val="2F7ADF">
                  <a:gamma/>
                  <a:shade val="46275"/>
                  <a:invGamma/>
                </a:srgbClr>
              </a:gs>
              <a:gs pos="100000">
                <a:srgbClr val="2F7ADF"/>
              </a:gs>
            </a:gsLst>
            <a:lin ang="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lgn="ctr">
              <a:defRPr/>
            </a:pPr>
            <a:r>
              <a:rPr lang="en-US" altLang="zh-TW" sz="1600" b="1">
                <a:latin typeface="Calibri" pitchFamily="34" charset="0"/>
                <a:ea typeface="新細明體" pitchFamily="18" charset="-120"/>
                <a:cs typeface="Calibri" pitchFamily="34" charset="0"/>
              </a:rPr>
              <a:t>IP66 rated Weather-proof</a:t>
            </a:r>
          </a:p>
        </p:txBody>
      </p:sp>
      <p:sp>
        <p:nvSpPr>
          <p:cNvPr id="85" name="AutoShape 25"/>
          <p:cNvSpPr>
            <a:spLocks noChangeArrowheads="1"/>
          </p:cNvSpPr>
          <p:nvPr/>
        </p:nvSpPr>
        <p:spPr bwMode="gray">
          <a:xfrm>
            <a:off x="5486400" y="2133600"/>
            <a:ext cx="2667000" cy="457200"/>
          </a:xfrm>
          <a:prstGeom prst="roundRect">
            <a:avLst>
              <a:gd name="adj" fmla="val 16667"/>
            </a:avLst>
          </a:prstGeom>
          <a:gradFill rotWithShape="1">
            <a:gsLst>
              <a:gs pos="0">
                <a:srgbClr val="5AB14B">
                  <a:gamma/>
                  <a:shade val="46275"/>
                  <a:invGamma/>
                </a:srgbClr>
              </a:gs>
              <a:gs pos="100000">
                <a:srgbClr val="5AB14B"/>
              </a:gs>
            </a:gsLst>
            <a:lin ang="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lgn="ctr">
              <a:defRPr/>
            </a:pPr>
            <a:r>
              <a:rPr lang="en-US" altLang="zh-TW" sz="1600" b="1">
                <a:latin typeface="Calibri" pitchFamily="34" charset="0"/>
                <a:ea typeface="新細明體" pitchFamily="18" charset="-120"/>
                <a:cs typeface="Calibri" pitchFamily="34" charset="0"/>
              </a:rPr>
              <a:t>Built-in Microphone</a:t>
            </a:r>
          </a:p>
        </p:txBody>
      </p:sp>
      <p:sp>
        <p:nvSpPr>
          <p:cNvPr id="86" name="AutoShape 26"/>
          <p:cNvSpPr>
            <a:spLocks noChangeArrowheads="1"/>
          </p:cNvSpPr>
          <p:nvPr/>
        </p:nvSpPr>
        <p:spPr bwMode="gray">
          <a:xfrm>
            <a:off x="5486400" y="5181600"/>
            <a:ext cx="2667000" cy="457200"/>
          </a:xfrm>
          <a:prstGeom prst="roundRect">
            <a:avLst>
              <a:gd name="adj" fmla="val 16667"/>
            </a:avLst>
          </a:prstGeom>
          <a:gradFill rotWithShape="1">
            <a:gsLst>
              <a:gs pos="0">
                <a:srgbClr val="44A9D6">
                  <a:gamma/>
                  <a:shade val="46275"/>
                  <a:invGamma/>
                </a:srgbClr>
              </a:gs>
              <a:gs pos="100000">
                <a:srgbClr val="44A9D6"/>
              </a:gs>
            </a:gsLst>
            <a:lin ang="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lgn="ctr">
              <a:defRPr/>
            </a:pPr>
            <a:r>
              <a:rPr lang="en-US" altLang="zh-TW" sz="1600" b="1">
                <a:latin typeface="Calibri" pitchFamily="34" charset="0"/>
                <a:ea typeface="新細明體" pitchFamily="18" charset="-120"/>
                <a:cs typeface="Calibri" pitchFamily="34" charset="0"/>
              </a:rPr>
              <a:t>EN50155 Compliant</a:t>
            </a:r>
          </a:p>
        </p:txBody>
      </p:sp>
      <p:sp>
        <p:nvSpPr>
          <p:cNvPr id="5135" name="Rectangle 10"/>
          <p:cNvSpPr>
            <a:spLocks noChangeArrowheads="1"/>
          </p:cNvSpPr>
          <p:nvPr/>
        </p:nvSpPr>
        <p:spPr bwMode="auto">
          <a:xfrm>
            <a:off x="323850" y="311150"/>
            <a:ext cx="4672013" cy="579438"/>
          </a:xfrm>
          <a:prstGeom prst="rect">
            <a:avLst/>
          </a:prstGeom>
          <a:noFill/>
          <a:ln w="9525">
            <a:noFill/>
            <a:miter lim="800000"/>
            <a:headEnd/>
            <a:tailEnd/>
          </a:ln>
        </p:spPr>
        <p:txBody>
          <a:bodyPr wrap="none">
            <a:spAutoFit/>
          </a:bodyPr>
          <a:lstStyle/>
          <a:p>
            <a:r>
              <a:rPr lang="en-US" altLang="zh-TW" sz="3200" b="1" i="1">
                <a:solidFill>
                  <a:srgbClr val="3E83C2"/>
                </a:solidFill>
              </a:rPr>
              <a:t>FE8171V Selling Points</a:t>
            </a:r>
          </a:p>
        </p:txBody>
      </p:sp>
      <p:pic>
        <p:nvPicPr>
          <p:cNvPr id="5136" name="Picture 19" descr="FD8171V_1000X1000"/>
          <p:cNvPicPr>
            <a:picLocks noChangeAspect="1" noChangeArrowheads="1"/>
          </p:cNvPicPr>
          <p:nvPr/>
        </p:nvPicPr>
        <p:blipFill>
          <a:blip r:embed="rId3" cstate="print"/>
          <a:srcRect/>
          <a:stretch>
            <a:fillRect/>
          </a:stretch>
        </p:blipFill>
        <p:spPr bwMode="auto">
          <a:xfrm>
            <a:off x="3708400" y="3068638"/>
            <a:ext cx="1658938" cy="16589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ChangeArrowheads="1"/>
          </p:cNvSpPr>
          <p:nvPr/>
        </p:nvSpPr>
        <p:spPr bwMode="auto">
          <a:xfrm>
            <a:off x="250825" y="333375"/>
            <a:ext cx="5761038" cy="522288"/>
          </a:xfrm>
          <a:prstGeom prst="rect">
            <a:avLst/>
          </a:prstGeom>
          <a:noFill/>
          <a:ln w="9525" algn="ctr">
            <a:noFill/>
            <a:miter lim="800000"/>
            <a:headEnd/>
            <a:tailEnd/>
          </a:ln>
        </p:spPr>
        <p:txBody>
          <a:bodyPr>
            <a:spAutoFit/>
          </a:bodyPr>
          <a:lstStyle/>
          <a:p>
            <a:r>
              <a:rPr lang="en-US" altLang="zh-TW" sz="2800" b="1" i="1">
                <a:solidFill>
                  <a:srgbClr val="3E83C2"/>
                </a:solidFill>
                <a:latin typeface="Calibri" pitchFamily="34" charset="0"/>
              </a:rPr>
              <a:t>Fisheye Introduction </a:t>
            </a:r>
            <a:endParaRPr lang="zh-TW" altLang="en-US" sz="2800" b="1" i="1">
              <a:solidFill>
                <a:srgbClr val="3E83C2"/>
              </a:solidFill>
              <a:latin typeface="Calibri" pitchFamily="34" charset="0"/>
            </a:endParaRPr>
          </a:p>
        </p:txBody>
      </p:sp>
      <p:sp>
        <p:nvSpPr>
          <p:cNvPr id="20485" name="Text Box 7"/>
          <p:cNvSpPr txBox="1">
            <a:spLocks noChangeArrowheads="1"/>
          </p:cNvSpPr>
          <p:nvPr/>
        </p:nvSpPr>
        <p:spPr bwMode="auto">
          <a:xfrm>
            <a:off x="5219700" y="1603375"/>
            <a:ext cx="3384550" cy="4572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spAutoFit/>
          </a:bodyPr>
          <a:lstStyle/>
          <a:p>
            <a:pPr algn="ctr">
              <a:spcBef>
                <a:spcPct val="50000"/>
              </a:spcBef>
              <a:defRPr/>
            </a:pPr>
            <a:r>
              <a:rPr lang="en-US" altLang="zh-TW" sz="2400" dirty="0">
                <a:solidFill>
                  <a:schemeClr val="tx1"/>
                </a:solidFill>
                <a:latin typeface="Calibri" pitchFamily="34" charset="0"/>
                <a:cs typeface="Calibri" pitchFamily="34" charset="0"/>
              </a:rPr>
              <a:t>360</a:t>
            </a:r>
            <a:r>
              <a:rPr lang="en-US" altLang="zh-TW" sz="2400" b="1" dirty="0">
                <a:solidFill>
                  <a:schemeClr val="tx1"/>
                </a:solidFill>
                <a:latin typeface="Calibri" pitchFamily="34" charset="0"/>
                <a:cs typeface="Calibri" pitchFamily="34" charset="0"/>
              </a:rPr>
              <a:t>˚</a:t>
            </a:r>
            <a:r>
              <a:rPr lang="en-US" altLang="zh-TW" sz="2400" dirty="0">
                <a:solidFill>
                  <a:schemeClr val="tx1"/>
                </a:solidFill>
                <a:latin typeface="Calibri" pitchFamily="34" charset="0"/>
                <a:cs typeface="Calibri" pitchFamily="34" charset="0"/>
              </a:rPr>
              <a:t> Surround</a:t>
            </a:r>
          </a:p>
        </p:txBody>
      </p:sp>
      <p:sp>
        <p:nvSpPr>
          <p:cNvPr id="20486" name="Text Box 8"/>
          <p:cNvSpPr txBox="1">
            <a:spLocks noChangeArrowheads="1"/>
          </p:cNvSpPr>
          <p:nvPr/>
        </p:nvSpPr>
        <p:spPr bwMode="auto">
          <a:xfrm>
            <a:off x="5219700" y="2924175"/>
            <a:ext cx="3382963" cy="4572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spAutoFit/>
          </a:bodyPr>
          <a:lstStyle/>
          <a:p>
            <a:pPr algn="ctr">
              <a:spcBef>
                <a:spcPct val="50000"/>
              </a:spcBef>
              <a:defRPr/>
            </a:pPr>
            <a:r>
              <a:rPr lang="en-US" altLang="zh-TW" sz="2400">
                <a:solidFill>
                  <a:schemeClr val="tx1"/>
                </a:solidFill>
                <a:latin typeface="Calibri" pitchFamily="34" charset="0"/>
                <a:cs typeface="Calibri" pitchFamily="34" charset="0"/>
              </a:rPr>
              <a:t>180</a:t>
            </a:r>
            <a:r>
              <a:rPr lang="en-US" altLang="zh-TW" sz="2400" b="1">
                <a:solidFill>
                  <a:schemeClr val="accent2"/>
                </a:solidFill>
                <a:latin typeface="Calibri" pitchFamily="34" charset="0"/>
                <a:cs typeface="Calibri" pitchFamily="34" charset="0"/>
              </a:rPr>
              <a:t>˚</a:t>
            </a:r>
            <a:r>
              <a:rPr lang="en-US" altLang="zh-TW" sz="2400">
                <a:solidFill>
                  <a:schemeClr val="tx1"/>
                </a:solidFill>
                <a:latin typeface="Calibri" pitchFamily="34" charset="0"/>
                <a:cs typeface="Calibri" pitchFamily="34" charset="0"/>
              </a:rPr>
              <a:t> Panorama </a:t>
            </a:r>
          </a:p>
        </p:txBody>
      </p:sp>
      <p:sp>
        <p:nvSpPr>
          <p:cNvPr id="6149" name="Line 9"/>
          <p:cNvSpPr>
            <a:spLocks noChangeShapeType="1"/>
          </p:cNvSpPr>
          <p:nvPr/>
        </p:nvSpPr>
        <p:spPr bwMode="auto">
          <a:xfrm flipV="1">
            <a:off x="3924300" y="1846263"/>
            <a:ext cx="1152525" cy="720725"/>
          </a:xfrm>
          <a:prstGeom prst="line">
            <a:avLst/>
          </a:prstGeom>
          <a:noFill/>
          <a:ln w="28575">
            <a:solidFill>
              <a:srgbClr val="0000FF"/>
            </a:solidFill>
            <a:round/>
            <a:headEnd/>
            <a:tailEnd type="triangle" w="med" len="med"/>
          </a:ln>
        </p:spPr>
        <p:txBody>
          <a:bodyPr/>
          <a:lstStyle/>
          <a:p>
            <a:endParaRPr lang="zh-TW" altLang="en-US"/>
          </a:p>
        </p:txBody>
      </p:sp>
      <p:sp>
        <p:nvSpPr>
          <p:cNvPr id="6150" name="Line 10"/>
          <p:cNvSpPr>
            <a:spLocks noChangeShapeType="1"/>
          </p:cNvSpPr>
          <p:nvPr/>
        </p:nvSpPr>
        <p:spPr bwMode="auto">
          <a:xfrm>
            <a:off x="3924300" y="2566988"/>
            <a:ext cx="1152525" cy="576262"/>
          </a:xfrm>
          <a:prstGeom prst="line">
            <a:avLst/>
          </a:prstGeom>
          <a:noFill/>
          <a:ln w="28575">
            <a:solidFill>
              <a:srgbClr val="0000FF"/>
            </a:solidFill>
            <a:round/>
            <a:headEnd/>
            <a:tailEnd type="triangle" w="med" len="med"/>
          </a:ln>
        </p:spPr>
        <p:txBody>
          <a:bodyPr/>
          <a:lstStyle/>
          <a:p>
            <a:endParaRPr lang="zh-TW" altLang="en-US"/>
          </a:p>
        </p:txBody>
      </p:sp>
      <p:sp>
        <p:nvSpPr>
          <p:cNvPr id="6151" name="Text Box 14"/>
          <p:cNvSpPr txBox="1">
            <a:spLocks noChangeArrowheads="1"/>
          </p:cNvSpPr>
          <p:nvPr/>
        </p:nvSpPr>
        <p:spPr bwMode="auto">
          <a:xfrm>
            <a:off x="107950" y="4581525"/>
            <a:ext cx="649288" cy="396875"/>
          </a:xfrm>
          <a:prstGeom prst="rect">
            <a:avLst/>
          </a:prstGeom>
          <a:noFill/>
          <a:ln w="9525" algn="ctr">
            <a:noFill/>
            <a:miter lim="800000"/>
            <a:headEnd/>
            <a:tailEnd/>
          </a:ln>
        </p:spPr>
        <p:txBody>
          <a:bodyPr>
            <a:spAutoFit/>
          </a:bodyPr>
          <a:lstStyle/>
          <a:p>
            <a:pPr algn="ctr">
              <a:spcBef>
                <a:spcPct val="50000"/>
              </a:spcBef>
            </a:pPr>
            <a:r>
              <a:rPr lang="en-US" altLang="zh-TW" sz="2000">
                <a:solidFill>
                  <a:schemeClr val="tx1"/>
                </a:solidFill>
                <a:latin typeface="Calibri" pitchFamily="34" charset="0"/>
              </a:rPr>
              <a:t>O</a:t>
            </a:r>
          </a:p>
        </p:txBody>
      </p:sp>
      <p:sp>
        <p:nvSpPr>
          <p:cNvPr id="6152" name="Text Box 15"/>
          <p:cNvSpPr txBox="1">
            <a:spLocks noChangeArrowheads="1"/>
          </p:cNvSpPr>
          <p:nvPr/>
        </p:nvSpPr>
        <p:spPr bwMode="auto">
          <a:xfrm>
            <a:off x="1692275" y="4581525"/>
            <a:ext cx="1008063" cy="396875"/>
          </a:xfrm>
          <a:prstGeom prst="rect">
            <a:avLst/>
          </a:prstGeom>
          <a:noFill/>
          <a:ln w="9525" algn="ctr">
            <a:noFill/>
            <a:miter lim="800000"/>
            <a:headEnd/>
            <a:tailEnd/>
          </a:ln>
        </p:spPr>
        <p:txBody>
          <a:bodyPr>
            <a:spAutoFit/>
          </a:bodyPr>
          <a:lstStyle/>
          <a:p>
            <a:pPr algn="ctr">
              <a:spcBef>
                <a:spcPct val="50000"/>
              </a:spcBef>
            </a:pPr>
            <a:r>
              <a:rPr lang="en-US" altLang="zh-TW" sz="2000">
                <a:solidFill>
                  <a:schemeClr val="tx1"/>
                </a:solidFill>
                <a:latin typeface="Calibri" pitchFamily="34" charset="0"/>
              </a:rPr>
              <a:t>R</a:t>
            </a:r>
          </a:p>
        </p:txBody>
      </p:sp>
      <p:sp>
        <p:nvSpPr>
          <p:cNvPr id="6153" name="Text Box 16"/>
          <p:cNvSpPr txBox="1">
            <a:spLocks noChangeArrowheads="1"/>
          </p:cNvSpPr>
          <p:nvPr/>
        </p:nvSpPr>
        <p:spPr bwMode="auto">
          <a:xfrm>
            <a:off x="3813175" y="4581525"/>
            <a:ext cx="720725" cy="396875"/>
          </a:xfrm>
          <a:prstGeom prst="rect">
            <a:avLst/>
          </a:prstGeom>
          <a:noFill/>
          <a:ln w="9525" algn="ctr">
            <a:noFill/>
            <a:miter lim="800000"/>
            <a:headEnd/>
            <a:tailEnd/>
          </a:ln>
        </p:spPr>
        <p:txBody>
          <a:bodyPr>
            <a:spAutoFit/>
          </a:bodyPr>
          <a:lstStyle/>
          <a:p>
            <a:pPr algn="ctr">
              <a:spcBef>
                <a:spcPct val="50000"/>
              </a:spcBef>
            </a:pPr>
            <a:r>
              <a:rPr lang="en-US" altLang="zh-TW" sz="2000">
                <a:solidFill>
                  <a:schemeClr val="tx1"/>
                </a:solidFill>
                <a:latin typeface="Calibri" pitchFamily="34" charset="0"/>
              </a:rPr>
              <a:t>P</a:t>
            </a:r>
          </a:p>
        </p:txBody>
      </p:sp>
      <p:sp>
        <p:nvSpPr>
          <p:cNvPr id="6154" name="Text Box 17"/>
          <p:cNvSpPr txBox="1">
            <a:spLocks noChangeArrowheads="1"/>
          </p:cNvSpPr>
          <p:nvPr/>
        </p:nvSpPr>
        <p:spPr bwMode="auto">
          <a:xfrm>
            <a:off x="6262688" y="4581525"/>
            <a:ext cx="1223962" cy="396875"/>
          </a:xfrm>
          <a:prstGeom prst="rect">
            <a:avLst/>
          </a:prstGeom>
          <a:noFill/>
          <a:ln w="9525" algn="ctr">
            <a:noFill/>
            <a:miter lim="800000"/>
            <a:headEnd/>
            <a:tailEnd/>
          </a:ln>
        </p:spPr>
        <p:txBody>
          <a:bodyPr>
            <a:spAutoFit/>
          </a:bodyPr>
          <a:lstStyle/>
          <a:p>
            <a:pPr algn="ctr">
              <a:spcBef>
                <a:spcPct val="50000"/>
              </a:spcBef>
            </a:pPr>
            <a:r>
              <a:rPr lang="en-US" altLang="zh-TW" sz="2000">
                <a:solidFill>
                  <a:schemeClr val="tx1"/>
                </a:solidFill>
                <a:latin typeface="Calibri" pitchFamily="34" charset="0"/>
              </a:rPr>
              <a:t>1O3R</a:t>
            </a:r>
          </a:p>
        </p:txBody>
      </p:sp>
      <p:pic>
        <p:nvPicPr>
          <p:cNvPr id="6155" name="圖片 21" descr="1O"/>
          <p:cNvPicPr>
            <a:picLocks noChangeAspect="1" noChangeArrowheads="1"/>
          </p:cNvPicPr>
          <p:nvPr/>
        </p:nvPicPr>
        <p:blipFill>
          <a:blip r:embed="rId3" cstate="print"/>
          <a:srcRect/>
          <a:stretch>
            <a:fillRect/>
          </a:stretch>
        </p:blipFill>
        <p:spPr bwMode="auto">
          <a:xfrm>
            <a:off x="852488" y="1281113"/>
            <a:ext cx="2468562" cy="2376487"/>
          </a:xfrm>
          <a:prstGeom prst="rect">
            <a:avLst/>
          </a:prstGeom>
          <a:noFill/>
          <a:ln w="9525">
            <a:noFill/>
            <a:miter lim="800000"/>
            <a:headEnd/>
            <a:tailEnd/>
          </a:ln>
        </p:spPr>
      </p:pic>
      <p:pic>
        <p:nvPicPr>
          <p:cNvPr id="6156" name="圖片 21" descr="1O"/>
          <p:cNvPicPr>
            <a:picLocks noChangeAspect="1" noChangeArrowheads="1"/>
          </p:cNvPicPr>
          <p:nvPr/>
        </p:nvPicPr>
        <p:blipFill>
          <a:blip r:embed="rId3" cstate="print"/>
          <a:srcRect/>
          <a:stretch>
            <a:fillRect/>
          </a:stretch>
        </p:blipFill>
        <p:spPr bwMode="auto">
          <a:xfrm>
            <a:off x="192088" y="5054600"/>
            <a:ext cx="1276350" cy="1225550"/>
          </a:xfrm>
          <a:prstGeom prst="rect">
            <a:avLst/>
          </a:prstGeom>
          <a:noFill/>
          <a:ln w="9525">
            <a:noFill/>
            <a:miter lim="800000"/>
            <a:headEnd/>
            <a:tailEnd/>
          </a:ln>
        </p:spPr>
      </p:pic>
      <p:pic>
        <p:nvPicPr>
          <p:cNvPr id="6157" name="圖片 23" descr="1R"/>
          <p:cNvPicPr>
            <a:picLocks noChangeAspect="1" noChangeArrowheads="1"/>
          </p:cNvPicPr>
          <p:nvPr/>
        </p:nvPicPr>
        <p:blipFill>
          <a:blip r:embed="rId4" cstate="print"/>
          <a:srcRect/>
          <a:stretch>
            <a:fillRect/>
          </a:stretch>
        </p:blipFill>
        <p:spPr bwMode="auto">
          <a:xfrm>
            <a:off x="2051050" y="5021263"/>
            <a:ext cx="1360488" cy="1233487"/>
          </a:xfrm>
          <a:prstGeom prst="rect">
            <a:avLst/>
          </a:prstGeom>
          <a:noFill/>
          <a:ln w="9525">
            <a:noFill/>
            <a:miter lim="800000"/>
            <a:headEnd/>
            <a:tailEnd/>
          </a:ln>
        </p:spPr>
      </p:pic>
      <p:pic>
        <p:nvPicPr>
          <p:cNvPr id="6158" name="圖片 22" descr="1P"/>
          <p:cNvPicPr>
            <a:picLocks noChangeAspect="1" noChangeArrowheads="1"/>
          </p:cNvPicPr>
          <p:nvPr/>
        </p:nvPicPr>
        <p:blipFill>
          <a:blip r:embed="rId5" cstate="print"/>
          <a:srcRect/>
          <a:stretch>
            <a:fillRect/>
          </a:stretch>
        </p:blipFill>
        <p:spPr bwMode="auto">
          <a:xfrm>
            <a:off x="3967163" y="5027613"/>
            <a:ext cx="2439987" cy="757237"/>
          </a:xfrm>
          <a:prstGeom prst="rect">
            <a:avLst/>
          </a:prstGeom>
          <a:noFill/>
          <a:ln w="9525">
            <a:noFill/>
            <a:miter lim="800000"/>
            <a:headEnd/>
            <a:tailEnd/>
          </a:ln>
        </p:spPr>
      </p:pic>
      <p:pic>
        <p:nvPicPr>
          <p:cNvPr id="6159" name="圖片 25" descr="1O3R"/>
          <p:cNvPicPr>
            <a:picLocks noChangeAspect="1" noChangeArrowheads="1"/>
          </p:cNvPicPr>
          <p:nvPr/>
        </p:nvPicPr>
        <p:blipFill>
          <a:blip r:embed="rId6" cstate="print"/>
          <a:srcRect/>
          <a:stretch>
            <a:fillRect/>
          </a:stretch>
        </p:blipFill>
        <p:spPr bwMode="auto">
          <a:xfrm>
            <a:off x="6569075" y="4983163"/>
            <a:ext cx="2225675" cy="1292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70" name="直線接點 16"/>
          <p:cNvCxnSpPr>
            <a:cxnSpLocks noChangeShapeType="1"/>
          </p:cNvCxnSpPr>
          <p:nvPr/>
        </p:nvCxnSpPr>
        <p:spPr bwMode="auto">
          <a:xfrm flipV="1">
            <a:off x="1179513" y="1628775"/>
            <a:ext cx="719137" cy="1225550"/>
          </a:xfrm>
          <a:prstGeom prst="line">
            <a:avLst/>
          </a:prstGeom>
          <a:noFill/>
          <a:ln w="9525" algn="ctr">
            <a:solidFill>
              <a:srgbClr val="F9F9F9"/>
            </a:solidFill>
            <a:prstDash val="dash"/>
            <a:round/>
            <a:headEnd/>
            <a:tailEnd/>
          </a:ln>
        </p:spPr>
      </p:cxnSp>
      <p:pic>
        <p:nvPicPr>
          <p:cNvPr id="7171" name="Picture 15" descr="vlcsnap-2011-03-31-22h23m09s2"/>
          <p:cNvPicPr>
            <a:picLocks noChangeAspect="1" noChangeArrowheads="1"/>
          </p:cNvPicPr>
          <p:nvPr/>
        </p:nvPicPr>
        <p:blipFill>
          <a:blip r:embed="rId3" cstate="print"/>
          <a:srcRect/>
          <a:stretch>
            <a:fillRect/>
          </a:stretch>
        </p:blipFill>
        <p:spPr bwMode="auto">
          <a:xfrm>
            <a:off x="5005388" y="2197100"/>
            <a:ext cx="3238500" cy="3238500"/>
          </a:xfrm>
          <a:prstGeom prst="rect">
            <a:avLst/>
          </a:prstGeom>
          <a:noFill/>
          <a:ln w="9525">
            <a:noFill/>
            <a:miter lim="800000"/>
            <a:headEnd/>
            <a:tailEnd/>
          </a:ln>
        </p:spPr>
      </p:pic>
      <p:sp>
        <p:nvSpPr>
          <p:cNvPr id="7172" name="內容版面配置區 2"/>
          <p:cNvSpPr>
            <a:spLocks/>
          </p:cNvSpPr>
          <p:nvPr/>
        </p:nvSpPr>
        <p:spPr bwMode="auto">
          <a:xfrm>
            <a:off x="395288" y="1268413"/>
            <a:ext cx="8229600" cy="4525962"/>
          </a:xfrm>
          <a:prstGeom prst="rect">
            <a:avLst/>
          </a:prstGeom>
          <a:noFill/>
          <a:ln w="9525">
            <a:noFill/>
            <a:miter lim="800000"/>
            <a:headEnd/>
            <a:tailEnd/>
          </a:ln>
        </p:spPr>
        <p:txBody>
          <a:bodyPr/>
          <a:lstStyle/>
          <a:p>
            <a:pPr marL="342900" indent="-342900">
              <a:spcBef>
                <a:spcPct val="20000"/>
              </a:spcBef>
            </a:pPr>
            <a:r>
              <a:rPr lang="en-US" altLang="zh-TW" sz="2400">
                <a:solidFill>
                  <a:schemeClr val="tx1"/>
                </a:solidFill>
                <a:latin typeface="Calibri" pitchFamily="34" charset="0"/>
                <a:ea typeface="標楷體" pitchFamily="65" charset="-120"/>
              </a:rPr>
              <a:t>Ceiling Mount or Floor Mount</a:t>
            </a:r>
          </a:p>
          <a:p>
            <a:pPr marL="342900" indent="-342900">
              <a:spcBef>
                <a:spcPct val="20000"/>
              </a:spcBef>
              <a:buFontTx/>
              <a:buChar char="•"/>
            </a:pPr>
            <a:endParaRPr lang="zh-TW" altLang="en-US" sz="2800">
              <a:solidFill>
                <a:schemeClr val="tx1"/>
              </a:solidFill>
              <a:latin typeface="Times" pitchFamily="18" charset="0"/>
              <a:ea typeface="標楷體" pitchFamily="65" charset="-120"/>
            </a:endParaRPr>
          </a:p>
        </p:txBody>
      </p:sp>
      <p:sp>
        <p:nvSpPr>
          <p:cNvPr id="7173" name="Rectangle 17"/>
          <p:cNvSpPr>
            <a:spLocks noChangeArrowheads="1"/>
          </p:cNvSpPr>
          <p:nvPr/>
        </p:nvSpPr>
        <p:spPr bwMode="auto">
          <a:xfrm>
            <a:off x="250825" y="333375"/>
            <a:ext cx="5761038" cy="522288"/>
          </a:xfrm>
          <a:prstGeom prst="rect">
            <a:avLst/>
          </a:prstGeom>
          <a:noFill/>
          <a:ln w="9525" algn="ctr">
            <a:noFill/>
            <a:miter lim="800000"/>
            <a:headEnd/>
            <a:tailEnd/>
          </a:ln>
        </p:spPr>
        <p:txBody>
          <a:bodyPr>
            <a:spAutoFit/>
          </a:bodyPr>
          <a:lstStyle/>
          <a:p>
            <a:r>
              <a:rPr lang="en-US" altLang="zh-TW" sz="2800" b="1" i="1">
                <a:solidFill>
                  <a:srgbClr val="3E83C2"/>
                </a:solidFill>
                <a:latin typeface="Calibri" pitchFamily="34" charset="0"/>
              </a:rPr>
              <a:t>360˚ Surround</a:t>
            </a:r>
            <a:endParaRPr lang="zh-TW" altLang="en-US" sz="2800" b="1" i="1">
              <a:solidFill>
                <a:srgbClr val="3E83C2"/>
              </a:solidFill>
              <a:latin typeface="Calibri" pitchFamily="34" charset="0"/>
            </a:endParaRPr>
          </a:p>
        </p:txBody>
      </p:sp>
      <p:pic>
        <p:nvPicPr>
          <p:cNvPr id="7174" name="Picture 20"/>
          <p:cNvPicPr>
            <a:picLocks noChangeAspect="1" noChangeArrowheads="1"/>
          </p:cNvPicPr>
          <p:nvPr/>
        </p:nvPicPr>
        <p:blipFill>
          <a:blip r:embed="rId4" cstate="print"/>
          <a:srcRect/>
          <a:stretch>
            <a:fillRect/>
          </a:stretch>
        </p:blipFill>
        <p:spPr bwMode="auto">
          <a:xfrm>
            <a:off x="153988" y="1804988"/>
            <a:ext cx="2990850" cy="2333625"/>
          </a:xfrm>
          <a:prstGeom prst="rect">
            <a:avLst/>
          </a:prstGeom>
          <a:noFill/>
          <a:ln w="9525">
            <a:noFill/>
            <a:miter lim="800000"/>
            <a:headEnd/>
            <a:tailEnd/>
          </a:ln>
        </p:spPr>
      </p:pic>
      <p:pic>
        <p:nvPicPr>
          <p:cNvPr id="7175" name="Picture 21"/>
          <p:cNvPicPr>
            <a:picLocks noChangeAspect="1" noChangeArrowheads="1"/>
          </p:cNvPicPr>
          <p:nvPr/>
        </p:nvPicPr>
        <p:blipFill>
          <a:blip r:embed="rId5" cstate="print"/>
          <a:srcRect/>
          <a:stretch>
            <a:fillRect/>
          </a:stretch>
        </p:blipFill>
        <p:spPr bwMode="auto">
          <a:xfrm>
            <a:off x="1754188" y="4137025"/>
            <a:ext cx="3019425" cy="231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50825" y="333375"/>
            <a:ext cx="5761038" cy="522288"/>
          </a:xfrm>
          <a:prstGeom prst="rect">
            <a:avLst/>
          </a:prstGeom>
          <a:noFill/>
          <a:ln w="9525" algn="ctr">
            <a:noFill/>
            <a:miter lim="800000"/>
            <a:headEnd/>
            <a:tailEnd/>
          </a:ln>
        </p:spPr>
        <p:txBody>
          <a:bodyPr>
            <a:spAutoFit/>
          </a:bodyPr>
          <a:lstStyle/>
          <a:p>
            <a:r>
              <a:rPr lang="en-US" altLang="zh-TW" sz="2800" b="1" i="1">
                <a:solidFill>
                  <a:srgbClr val="3E83C2"/>
                </a:solidFill>
                <a:latin typeface="Calibri" pitchFamily="34" charset="0"/>
              </a:rPr>
              <a:t>360˚ Surround Demo </a:t>
            </a:r>
            <a:endParaRPr lang="zh-TW" altLang="en-US" sz="2800" b="1" i="1">
              <a:solidFill>
                <a:srgbClr val="3E83C2"/>
              </a:solidFill>
              <a:latin typeface="Calibri" pitchFamily="34" charset="0"/>
            </a:endParaRPr>
          </a:p>
        </p:txBody>
      </p:sp>
      <p:pic>
        <p:nvPicPr>
          <p:cNvPr id="8195" name="Picture 3" descr="vlcsnap-2011-03-31-22h23m09s2"/>
          <p:cNvPicPr>
            <a:picLocks noChangeAspect="1" noChangeArrowheads="1"/>
          </p:cNvPicPr>
          <p:nvPr/>
        </p:nvPicPr>
        <p:blipFill>
          <a:blip r:embed="rId3" cstate="print"/>
          <a:srcRect/>
          <a:stretch>
            <a:fillRect/>
          </a:stretch>
        </p:blipFill>
        <p:spPr bwMode="auto">
          <a:xfrm>
            <a:off x="468313" y="1628775"/>
            <a:ext cx="3598862" cy="3598863"/>
          </a:xfrm>
          <a:prstGeom prst="rect">
            <a:avLst/>
          </a:prstGeom>
          <a:noFill/>
          <a:ln w="9525">
            <a:noFill/>
            <a:miter lim="800000"/>
            <a:headEnd/>
            <a:tailEnd/>
          </a:ln>
        </p:spPr>
      </p:pic>
      <p:sp>
        <p:nvSpPr>
          <p:cNvPr id="8196" name="文字方塊 5"/>
          <p:cNvSpPr txBox="1">
            <a:spLocks noChangeArrowheads="1"/>
          </p:cNvSpPr>
          <p:nvPr/>
        </p:nvSpPr>
        <p:spPr bwMode="auto">
          <a:xfrm>
            <a:off x="4932363" y="2276475"/>
            <a:ext cx="3311525" cy="2647950"/>
          </a:xfrm>
          <a:prstGeom prst="rect">
            <a:avLst/>
          </a:prstGeom>
          <a:noFill/>
          <a:ln w="9525">
            <a:noFill/>
            <a:miter lim="800000"/>
            <a:headEnd/>
            <a:tailEnd/>
          </a:ln>
        </p:spPr>
        <p:txBody>
          <a:bodyPr>
            <a:spAutoFit/>
          </a:bodyPr>
          <a:lstStyle/>
          <a:p>
            <a:pPr>
              <a:buFont typeface="Wingdings" pitchFamily="2" charset="2"/>
              <a:buChar char="n"/>
            </a:pPr>
            <a:r>
              <a:rPr lang="en-US" altLang="zh-TW" sz="2400" b="1" i="1">
                <a:solidFill>
                  <a:schemeClr val="tx1"/>
                </a:solidFill>
                <a:latin typeface="Calibri" pitchFamily="34" charset="0"/>
              </a:rPr>
              <a:t> 1O</a:t>
            </a:r>
          </a:p>
          <a:p>
            <a:pPr>
              <a:buFont typeface="Wingdings" pitchFamily="2" charset="2"/>
              <a:buChar char="n"/>
            </a:pPr>
            <a:r>
              <a:rPr lang="en-US" altLang="zh-TW" sz="2400" b="1" i="1">
                <a:solidFill>
                  <a:schemeClr val="tx1"/>
                </a:solidFill>
                <a:latin typeface="Calibri" pitchFamily="34" charset="0"/>
              </a:rPr>
              <a:t> 1P</a:t>
            </a:r>
          </a:p>
          <a:p>
            <a:pPr>
              <a:buFont typeface="Wingdings" pitchFamily="2" charset="2"/>
              <a:buChar char="n"/>
            </a:pPr>
            <a:r>
              <a:rPr lang="en-US" altLang="zh-TW" sz="2400" b="1" i="1">
                <a:solidFill>
                  <a:schemeClr val="tx1"/>
                </a:solidFill>
                <a:latin typeface="Calibri" pitchFamily="34" charset="0"/>
              </a:rPr>
              <a:t> 1R</a:t>
            </a:r>
          </a:p>
          <a:p>
            <a:pPr>
              <a:buFont typeface="Wingdings" pitchFamily="2" charset="2"/>
              <a:buChar char="n"/>
            </a:pPr>
            <a:r>
              <a:rPr lang="en-US" altLang="zh-TW" sz="2400" b="1" i="1">
                <a:solidFill>
                  <a:schemeClr val="tx1"/>
                </a:solidFill>
                <a:latin typeface="Calibri" pitchFamily="34" charset="0"/>
              </a:rPr>
              <a:t> 2P</a:t>
            </a:r>
          </a:p>
          <a:p>
            <a:pPr>
              <a:buFont typeface="Wingdings" pitchFamily="2" charset="2"/>
              <a:buChar char="n"/>
            </a:pPr>
            <a:r>
              <a:rPr lang="en-US" altLang="zh-TW" sz="2400" b="1" i="1">
                <a:solidFill>
                  <a:schemeClr val="tx1"/>
                </a:solidFill>
                <a:latin typeface="Calibri" pitchFamily="34" charset="0"/>
              </a:rPr>
              <a:t> 1O 3R</a:t>
            </a:r>
          </a:p>
          <a:p>
            <a:pPr>
              <a:buFont typeface="Wingdings" pitchFamily="2" charset="2"/>
              <a:buChar char="n"/>
            </a:pPr>
            <a:r>
              <a:rPr lang="en-US" altLang="zh-TW" sz="2400" b="1" i="1">
                <a:solidFill>
                  <a:schemeClr val="tx1"/>
                </a:solidFill>
                <a:latin typeface="Calibri" pitchFamily="34" charset="0"/>
              </a:rPr>
              <a:t> 4R</a:t>
            </a:r>
          </a:p>
          <a:p>
            <a:pPr>
              <a:buFont typeface="Wingdings" pitchFamily="2" charset="2"/>
              <a:buChar char="n"/>
            </a:pPr>
            <a:r>
              <a:rPr lang="en-US" altLang="zh-TW" sz="2400" b="1" i="1">
                <a:solidFill>
                  <a:schemeClr val="tx1"/>
                </a:solidFill>
                <a:latin typeface="Calibri" pitchFamily="34" charset="0"/>
              </a:rPr>
              <a:t> 1O 8R</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內容版面配置區 2"/>
          <p:cNvSpPr>
            <a:spLocks noGrp="1"/>
          </p:cNvSpPr>
          <p:nvPr>
            <p:ph idx="4294967295"/>
          </p:nvPr>
        </p:nvSpPr>
        <p:spPr>
          <a:xfrm>
            <a:off x="611188" y="1268413"/>
            <a:ext cx="7772400" cy="4456112"/>
          </a:xfrm>
        </p:spPr>
        <p:txBody>
          <a:bodyPr/>
          <a:lstStyle/>
          <a:p>
            <a:pPr eaLnBrk="1" hangingPunct="1">
              <a:buFontTx/>
              <a:buNone/>
            </a:pPr>
            <a:r>
              <a:rPr lang="en-US" altLang="zh-TW" sz="2400" smtClean="0">
                <a:latin typeface="Calibri" pitchFamily="34" charset="0"/>
              </a:rPr>
              <a:t>Wall mount</a:t>
            </a:r>
            <a:endParaRPr lang="zh-TW" altLang="en-US" sz="2400" smtClean="0">
              <a:latin typeface="Calibri" pitchFamily="34" charset="0"/>
            </a:endParaRPr>
          </a:p>
        </p:txBody>
      </p:sp>
      <p:sp>
        <p:nvSpPr>
          <p:cNvPr id="9219" name="Rectangle 15"/>
          <p:cNvSpPr>
            <a:spLocks noChangeArrowheads="1"/>
          </p:cNvSpPr>
          <p:nvPr/>
        </p:nvSpPr>
        <p:spPr bwMode="auto">
          <a:xfrm>
            <a:off x="250825" y="333375"/>
            <a:ext cx="5761038" cy="522288"/>
          </a:xfrm>
          <a:prstGeom prst="rect">
            <a:avLst/>
          </a:prstGeom>
          <a:noFill/>
          <a:ln w="9525" algn="ctr">
            <a:noFill/>
            <a:miter lim="800000"/>
            <a:headEnd/>
            <a:tailEnd/>
          </a:ln>
        </p:spPr>
        <p:txBody>
          <a:bodyPr>
            <a:spAutoFit/>
          </a:bodyPr>
          <a:lstStyle/>
          <a:p>
            <a:r>
              <a:rPr lang="en-US" altLang="zh-TW" sz="2800" b="1" i="1">
                <a:solidFill>
                  <a:srgbClr val="3E83C2"/>
                </a:solidFill>
                <a:latin typeface="Calibri" pitchFamily="34" charset="0"/>
              </a:rPr>
              <a:t>180˚ Panorama</a:t>
            </a:r>
            <a:endParaRPr lang="zh-TW" altLang="en-US" sz="2800" b="1" i="1">
              <a:solidFill>
                <a:srgbClr val="3E83C2"/>
              </a:solidFill>
              <a:latin typeface="Calibri" pitchFamily="34" charset="0"/>
            </a:endParaRPr>
          </a:p>
        </p:txBody>
      </p:sp>
      <p:pic>
        <p:nvPicPr>
          <p:cNvPr id="9220" name="Picture 21"/>
          <p:cNvPicPr>
            <a:picLocks noChangeAspect="1" noChangeArrowheads="1"/>
          </p:cNvPicPr>
          <p:nvPr/>
        </p:nvPicPr>
        <p:blipFill>
          <a:blip r:embed="rId3" cstate="print"/>
          <a:srcRect/>
          <a:stretch>
            <a:fillRect/>
          </a:stretch>
        </p:blipFill>
        <p:spPr bwMode="auto">
          <a:xfrm>
            <a:off x="581025" y="2409825"/>
            <a:ext cx="3467100" cy="2686050"/>
          </a:xfrm>
          <a:prstGeom prst="rect">
            <a:avLst/>
          </a:prstGeom>
          <a:noFill/>
          <a:ln w="9525">
            <a:noFill/>
            <a:miter lim="800000"/>
            <a:headEnd/>
            <a:tailEnd/>
          </a:ln>
        </p:spPr>
      </p:pic>
      <p:pic>
        <p:nvPicPr>
          <p:cNvPr id="9221" name="圖片 6"/>
          <p:cNvPicPr>
            <a:picLocks noChangeAspect="1" noChangeArrowheads="1"/>
          </p:cNvPicPr>
          <p:nvPr/>
        </p:nvPicPr>
        <p:blipFill>
          <a:blip r:embed="rId4" cstate="print"/>
          <a:srcRect/>
          <a:stretch>
            <a:fillRect/>
          </a:stretch>
        </p:blipFill>
        <p:spPr bwMode="auto">
          <a:xfrm>
            <a:off x="4910138" y="1858963"/>
            <a:ext cx="3775075" cy="372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文字方塊 5"/>
          <p:cNvSpPr txBox="1">
            <a:spLocks noChangeArrowheads="1"/>
          </p:cNvSpPr>
          <p:nvPr/>
        </p:nvSpPr>
        <p:spPr bwMode="auto">
          <a:xfrm>
            <a:off x="4932363" y="1844675"/>
            <a:ext cx="3311525" cy="3046413"/>
          </a:xfrm>
          <a:prstGeom prst="rect">
            <a:avLst/>
          </a:prstGeom>
          <a:noFill/>
          <a:ln w="9525">
            <a:noFill/>
            <a:miter lim="800000"/>
            <a:headEnd/>
            <a:tailEnd/>
          </a:ln>
        </p:spPr>
        <p:txBody>
          <a:bodyPr>
            <a:spAutoFit/>
          </a:bodyPr>
          <a:lstStyle/>
          <a:p>
            <a:pPr>
              <a:buFont typeface="Wingdings" pitchFamily="2" charset="2"/>
              <a:buChar char="l"/>
            </a:pPr>
            <a:r>
              <a:rPr lang="en-US" altLang="zh-TW" sz="2400" b="1" i="1">
                <a:solidFill>
                  <a:schemeClr val="tx1"/>
                </a:solidFill>
                <a:latin typeface="Calibri" pitchFamily="34" charset="0"/>
              </a:rPr>
              <a:t> </a:t>
            </a:r>
            <a:r>
              <a:rPr lang="en-US" altLang="zh-TW" sz="2400" b="1">
                <a:solidFill>
                  <a:schemeClr val="tx1"/>
                </a:solidFill>
                <a:latin typeface="Calibri" pitchFamily="34" charset="0"/>
              </a:rPr>
              <a:t>1O</a:t>
            </a:r>
          </a:p>
          <a:p>
            <a:pPr>
              <a:buFont typeface="Wingdings" pitchFamily="2" charset="2"/>
              <a:buChar char="l"/>
            </a:pPr>
            <a:r>
              <a:rPr lang="en-US" altLang="zh-TW" sz="2400" b="1">
                <a:solidFill>
                  <a:schemeClr val="tx1"/>
                </a:solidFill>
                <a:latin typeface="Calibri" pitchFamily="34" charset="0"/>
              </a:rPr>
              <a:t> 1P</a:t>
            </a:r>
          </a:p>
          <a:p>
            <a:pPr>
              <a:buFont typeface="Wingdings" pitchFamily="2" charset="2"/>
              <a:buChar char="l"/>
            </a:pPr>
            <a:r>
              <a:rPr lang="en-US" altLang="zh-TW" sz="2400" b="1">
                <a:solidFill>
                  <a:schemeClr val="tx1"/>
                </a:solidFill>
                <a:latin typeface="Calibri" pitchFamily="34" charset="0"/>
              </a:rPr>
              <a:t> 1R</a:t>
            </a:r>
          </a:p>
          <a:p>
            <a:pPr>
              <a:buFont typeface="Wingdings" pitchFamily="2" charset="2"/>
              <a:buChar char="l"/>
            </a:pPr>
            <a:r>
              <a:rPr lang="en-US" altLang="zh-TW" sz="2400" b="1">
                <a:solidFill>
                  <a:schemeClr val="tx1"/>
                </a:solidFill>
                <a:latin typeface="Calibri" pitchFamily="34" charset="0"/>
              </a:rPr>
              <a:t> 1P 2R</a:t>
            </a:r>
          </a:p>
          <a:p>
            <a:pPr>
              <a:buFont typeface="Wingdings" pitchFamily="2" charset="2"/>
              <a:buChar char="l"/>
            </a:pPr>
            <a:r>
              <a:rPr lang="en-US" altLang="zh-TW" sz="2400" b="1">
                <a:solidFill>
                  <a:schemeClr val="tx1"/>
                </a:solidFill>
                <a:latin typeface="Calibri" pitchFamily="34" charset="0"/>
              </a:rPr>
              <a:t> 1O 3R</a:t>
            </a:r>
          </a:p>
          <a:p>
            <a:pPr>
              <a:buFont typeface="Wingdings" pitchFamily="2" charset="2"/>
              <a:buChar char="l"/>
            </a:pPr>
            <a:r>
              <a:rPr lang="en-US" altLang="zh-TW" sz="2400" b="1">
                <a:solidFill>
                  <a:schemeClr val="tx1"/>
                </a:solidFill>
                <a:latin typeface="Calibri" pitchFamily="34" charset="0"/>
              </a:rPr>
              <a:t> 1P 3R</a:t>
            </a:r>
          </a:p>
          <a:p>
            <a:pPr>
              <a:buFont typeface="Wingdings" pitchFamily="2" charset="2"/>
              <a:buChar char="l"/>
            </a:pPr>
            <a:r>
              <a:rPr lang="en-US" altLang="zh-TW" sz="2400" b="1">
                <a:solidFill>
                  <a:schemeClr val="tx1"/>
                </a:solidFill>
                <a:latin typeface="Calibri" pitchFamily="34" charset="0"/>
              </a:rPr>
              <a:t> 4R</a:t>
            </a:r>
          </a:p>
          <a:p>
            <a:pPr>
              <a:buFont typeface="Wingdings" pitchFamily="2" charset="2"/>
              <a:buChar char="l"/>
            </a:pPr>
            <a:r>
              <a:rPr lang="en-US" altLang="zh-TW" sz="2400" b="1">
                <a:solidFill>
                  <a:schemeClr val="tx1"/>
                </a:solidFill>
                <a:latin typeface="Calibri" pitchFamily="34" charset="0"/>
              </a:rPr>
              <a:t> 1O 8R</a:t>
            </a:r>
          </a:p>
        </p:txBody>
      </p:sp>
      <p:sp>
        <p:nvSpPr>
          <p:cNvPr id="10243" name="Rectangle 4"/>
          <p:cNvSpPr>
            <a:spLocks noChangeArrowheads="1"/>
          </p:cNvSpPr>
          <p:nvPr/>
        </p:nvSpPr>
        <p:spPr bwMode="auto">
          <a:xfrm>
            <a:off x="250825" y="333375"/>
            <a:ext cx="5761038" cy="519113"/>
          </a:xfrm>
          <a:prstGeom prst="rect">
            <a:avLst/>
          </a:prstGeom>
          <a:noFill/>
          <a:ln w="9525" algn="ctr">
            <a:noFill/>
            <a:miter lim="800000"/>
            <a:headEnd/>
            <a:tailEnd/>
          </a:ln>
        </p:spPr>
        <p:txBody>
          <a:bodyPr>
            <a:spAutoFit/>
          </a:bodyPr>
          <a:lstStyle/>
          <a:p>
            <a:r>
              <a:rPr lang="en-US" altLang="zh-TW" sz="2800" b="1" i="1">
                <a:solidFill>
                  <a:srgbClr val="3E83C2"/>
                </a:solidFill>
                <a:latin typeface="Calibri" pitchFamily="34" charset="0"/>
              </a:rPr>
              <a:t>180˚ Panorama</a:t>
            </a:r>
            <a:endParaRPr lang="zh-TW" altLang="en-US" sz="2800" b="1" i="1">
              <a:solidFill>
                <a:srgbClr val="3E83C2"/>
              </a:solidFill>
              <a:latin typeface="Calibri" pitchFamily="34" charset="0"/>
            </a:endParaRPr>
          </a:p>
        </p:txBody>
      </p:sp>
      <p:pic>
        <p:nvPicPr>
          <p:cNvPr id="10244" name="圖片 6"/>
          <p:cNvPicPr>
            <a:picLocks noChangeAspect="1" noChangeArrowheads="1"/>
          </p:cNvPicPr>
          <p:nvPr/>
        </p:nvPicPr>
        <p:blipFill>
          <a:blip r:embed="rId3" cstate="print"/>
          <a:srcRect/>
          <a:stretch>
            <a:fillRect/>
          </a:stretch>
        </p:blipFill>
        <p:spPr bwMode="auto">
          <a:xfrm>
            <a:off x="808038" y="1846263"/>
            <a:ext cx="3159125" cy="3117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Line 38"/>
          <p:cNvSpPr>
            <a:spLocks noChangeShapeType="1"/>
          </p:cNvSpPr>
          <p:nvPr/>
        </p:nvSpPr>
        <p:spPr bwMode="auto">
          <a:xfrm>
            <a:off x="2268538" y="2370138"/>
            <a:ext cx="358775" cy="0"/>
          </a:xfrm>
          <a:prstGeom prst="line">
            <a:avLst/>
          </a:prstGeom>
          <a:noFill/>
          <a:ln w="19050">
            <a:solidFill>
              <a:schemeClr val="bg2"/>
            </a:solidFill>
            <a:round/>
            <a:headEnd type="oval" w="med" len="med"/>
            <a:tailEnd/>
          </a:ln>
        </p:spPr>
        <p:txBody>
          <a:bodyPr/>
          <a:lstStyle/>
          <a:p>
            <a:endParaRPr lang="zh-TW" altLang="en-US"/>
          </a:p>
        </p:txBody>
      </p:sp>
      <p:sp>
        <p:nvSpPr>
          <p:cNvPr id="55298" name="Text Box 2"/>
          <p:cNvSpPr txBox="1">
            <a:spLocks noChangeArrowheads="1"/>
          </p:cNvSpPr>
          <p:nvPr/>
        </p:nvSpPr>
        <p:spPr bwMode="auto">
          <a:xfrm>
            <a:off x="323850" y="260350"/>
            <a:ext cx="3724275" cy="519113"/>
          </a:xfrm>
          <a:prstGeom prst="rect">
            <a:avLst/>
          </a:prstGeom>
          <a:noFill/>
          <a:ln w="9525">
            <a:noFill/>
            <a:miter lim="800000"/>
            <a:headEnd/>
            <a:tailEnd/>
          </a:ln>
        </p:spPr>
        <p:txBody>
          <a:bodyPr wrap="none">
            <a:spAutoFit/>
          </a:bodyPr>
          <a:lstStyle/>
          <a:p>
            <a:r>
              <a:rPr lang="en-US" altLang="zh-TW" sz="2800" b="1" i="1">
                <a:solidFill>
                  <a:schemeClr val="tx1"/>
                </a:solidFill>
                <a:ea typeface="微軟正黑體" pitchFamily="34" charset="-120"/>
              </a:rPr>
              <a:t>Channel Value Chain</a:t>
            </a:r>
          </a:p>
        </p:txBody>
      </p:sp>
      <p:sp>
        <p:nvSpPr>
          <p:cNvPr id="55299" name="Rectangle 3"/>
          <p:cNvSpPr>
            <a:spLocks noChangeArrowheads="1"/>
          </p:cNvSpPr>
          <p:nvPr/>
        </p:nvSpPr>
        <p:spPr bwMode="auto">
          <a:xfrm rot="-5400000">
            <a:off x="3276600" y="476250"/>
            <a:ext cx="647700" cy="2089150"/>
          </a:xfrm>
          <a:prstGeom prst="rect">
            <a:avLst/>
          </a:prstGeom>
          <a:solidFill>
            <a:srgbClr val="D2EE92"/>
          </a:solidFill>
          <a:ln w="9525">
            <a:noFill/>
            <a:miter lim="800000"/>
            <a:headEnd/>
            <a:tailEnd/>
          </a:ln>
        </p:spPr>
        <p:txBody>
          <a:bodyPr vert="eaVert" wrap="none" anchor="ctr"/>
          <a:lstStyle/>
          <a:p>
            <a:endParaRPr lang="en-US" altLang="zh-TW" sz="4000">
              <a:ea typeface="SimHei" pitchFamily="2" charset="-122"/>
            </a:endParaRPr>
          </a:p>
        </p:txBody>
      </p:sp>
      <p:sp>
        <p:nvSpPr>
          <p:cNvPr id="55300" name="Rectangle 4"/>
          <p:cNvSpPr>
            <a:spLocks noChangeArrowheads="1"/>
          </p:cNvSpPr>
          <p:nvPr/>
        </p:nvSpPr>
        <p:spPr bwMode="auto">
          <a:xfrm rot="-5400000">
            <a:off x="5617369" y="513556"/>
            <a:ext cx="647700" cy="2014538"/>
          </a:xfrm>
          <a:prstGeom prst="rect">
            <a:avLst/>
          </a:prstGeom>
          <a:solidFill>
            <a:srgbClr val="D2EE92"/>
          </a:solidFill>
          <a:ln w="9525">
            <a:noFill/>
            <a:miter lim="800000"/>
            <a:headEnd/>
            <a:tailEnd/>
          </a:ln>
        </p:spPr>
        <p:txBody>
          <a:bodyPr vert="eaVert" wrap="none" anchor="ctr"/>
          <a:lstStyle/>
          <a:p>
            <a:endParaRPr lang="en-US" altLang="zh-TW" sz="4000">
              <a:ea typeface="SimHei" pitchFamily="2" charset="-122"/>
            </a:endParaRPr>
          </a:p>
        </p:txBody>
      </p:sp>
      <p:sp>
        <p:nvSpPr>
          <p:cNvPr id="55301" name="Rectangle 7"/>
          <p:cNvSpPr>
            <a:spLocks noChangeArrowheads="1"/>
          </p:cNvSpPr>
          <p:nvPr/>
        </p:nvSpPr>
        <p:spPr bwMode="auto">
          <a:xfrm>
            <a:off x="2828925" y="1222375"/>
            <a:ext cx="1727200" cy="581025"/>
          </a:xfrm>
          <a:prstGeom prst="rect">
            <a:avLst/>
          </a:prstGeom>
          <a:noFill/>
          <a:ln w="9525">
            <a:noFill/>
            <a:miter lim="800000"/>
            <a:headEnd/>
            <a:tailEnd/>
          </a:ln>
        </p:spPr>
        <p:txBody>
          <a:bodyPr>
            <a:spAutoFit/>
          </a:bodyPr>
          <a:lstStyle/>
          <a:p>
            <a:r>
              <a:rPr lang="en-US" altLang="zh-TW" sz="1600" b="1">
                <a:solidFill>
                  <a:srgbClr val="699006"/>
                </a:solidFill>
                <a:ea typeface="微軟正黑體" pitchFamily="34" charset="-120"/>
              </a:rPr>
              <a:t>Semiconductor</a:t>
            </a:r>
          </a:p>
          <a:p>
            <a:r>
              <a:rPr lang="en-US" altLang="zh-TW" sz="1600" b="1">
                <a:solidFill>
                  <a:srgbClr val="699006"/>
                </a:solidFill>
                <a:ea typeface="微軟正黑體" pitchFamily="34" charset="-120"/>
              </a:rPr>
              <a:t>Manufacturers</a:t>
            </a:r>
          </a:p>
        </p:txBody>
      </p:sp>
      <p:sp>
        <p:nvSpPr>
          <p:cNvPr id="55302" name="Rectangle 9"/>
          <p:cNvSpPr>
            <a:spLocks noChangeArrowheads="1"/>
          </p:cNvSpPr>
          <p:nvPr/>
        </p:nvSpPr>
        <p:spPr bwMode="auto">
          <a:xfrm>
            <a:off x="5291138" y="1222375"/>
            <a:ext cx="1296987" cy="581025"/>
          </a:xfrm>
          <a:prstGeom prst="rect">
            <a:avLst/>
          </a:prstGeom>
          <a:noFill/>
          <a:ln w="9525">
            <a:noFill/>
            <a:miter lim="800000"/>
            <a:headEnd/>
            <a:tailEnd/>
          </a:ln>
        </p:spPr>
        <p:txBody>
          <a:bodyPr>
            <a:spAutoFit/>
          </a:bodyPr>
          <a:lstStyle/>
          <a:p>
            <a:r>
              <a:rPr lang="en-US" altLang="zh-TW" sz="1600" b="1">
                <a:solidFill>
                  <a:srgbClr val="699006"/>
                </a:solidFill>
                <a:ea typeface="微軟正黑體" pitchFamily="34" charset="-120"/>
              </a:rPr>
              <a:t>Software &amp; </a:t>
            </a:r>
          </a:p>
          <a:p>
            <a:r>
              <a:rPr lang="en-US" altLang="zh-TW" sz="1600" b="1">
                <a:solidFill>
                  <a:srgbClr val="699006"/>
                </a:solidFill>
                <a:ea typeface="微軟正黑體" pitchFamily="34" charset="-120"/>
              </a:rPr>
              <a:t>Analytics</a:t>
            </a:r>
          </a:p>
        </p:txBody>
      </p:sp>
      <p:sp>
        <p:nvSpPr>
          <p:cNvPr id="55303" name="Rectangle 12"/>
          <p:cNvSpPr>
            <a:spLocks noChangeArrowheads="1"/>
          </p:cNvSpPr>
          <p:nvPr/>
        </p:nvSpPr>
        <p:spPr bwMode="auto">
          <a:xfrm rot="-5400000">
            <a:off x="4391819" y="153194"/>
            <a:ext cx="720725" cy="4392613"/>
          </a:xfrm>
          <a:prstGeom prst="rect">
            <a:avLst/>
          </a:prstGeom>
          <a:solidFill>
            <a:srgbClr val="C8E0FC"/>
          </a:solidFill>
          <a:ln w="9525">
            <a:noFill/>
            <a:miter lim="800000"/>
            <a:headEnd/>
            <a:tailEnd/>
          </a:ln>
        </p:spPr>
        <p:txBody>
          <a:bodyPr rot="10800000" wrap="none" anchor="ctr"/>
          <a:lstStyle/>
          <a:p>
            <a:pPr algn="ctr"/>
            <a:endParaRPr lang="en-US" altLang="zh-TW" sz="4000">
              <a:ea typeface="SimHei" pitchFamily="2" charset="-122"/>
            </a:endParaRPr>
          </a:p>
        </p:txBody>
      </p:sp>
      <p:sp>
        <p:nvSpPr>
          <p:cNvPr id="55304" name="Rectangle 13"/>
          <p:cNvSpPr>
            <a:spLocks noChangeArrowheads="1"/>
          </p:cNvSpPr>
          <p:nvPr/>
        </p:nvSpPr>
        <p:spPr bwMode="auto">
          <a:xfrm>
            <a:off x="2916238" y="2060575"/>
            <a:ext cx="3598862" cy="581025"/>
          </a:xfrm>
          <a:prstGeom prst="rect">
            <a:avLst/>
          </a:prstGeom>
          <a:noFill/>
          <a:ln w="9525">
            <a:noFill/>
            <a:miter lim="800000"/>
            <a:headEnd/>
            <a:tailEnd/>
          </a:ln>
        </p:spPr>
        <p:txBody>
          <a:bodyPr>
            <a:spAutoFit/>
          </a:bodyPr>
          <a:lstStyle/>
          <a:p>
            <a:pPr algn="ctr"/>
            <a:r>
              <a:rPr lang="en-US" altLang="zh-TW" sz="1600" b="1">
                <a:solidFill>
                  <a:srgbClr val="3E7AC2"/>
                </a:solidFill>
                <a:ea typeface="微軟正黑體" pitchFamily="34" charset="-120"/>
              </a:rPr>
              <a:t>Camera &amp; Peripheral Manufacturers</a:t>
            </a:r>
          </a:p>
        </p:txBody>
      </p:sp>
      <p:sp>
        <p:nvSpPr>
          <p:cNvPr id="55305" name="Rectangle 17"/>
          <p:cNvSpPr>
            <a:spLocks noChangeArrowheads="1"/>
          </p:cNvSpPr>
          <p:nvPr/>
        </p:nvSpPr>
        <p:spPr bwMode="auto">
          <a:xfrm rot="-5400000">
            <a:off x="4499769" y="1269206"/>
            <a:ext cx="504825" cy="4392613"/>
          </a:xfrm>
          <a:prstGeom prst="rect">
            <a:avLst/>
          </a:prstGeom>
          <a:solidFill>
            <a:srgbClr val="3E7AC2"/>
          </a:solidFill>
          <a:ln w="57150">
            <a:noFill/>
            <a:miter lim="800000"/>
            <a:headEnd/>
            <a:tailEnd/>
          </a:ln>
        </p:spPr>
        <p:txBody>
          <a:bodyPr rot="10800000" wrap="none" anchor="ctr"/>
          <a:lstStyle/>
          <a:p>
            <a:endParaRPr lang="en-US" altLang="zh-TW" sz="4000">
              <a:ea typeface="SimHei" pitchFamily="2" charset="-122"/>
            </a:endParaRPr>
          </a:p>
        </p:txBody>
      </p:sp>
      <p:sp>
        <p:nvSpPr>
          <p:cNvPr id="55306" name="Rectangle 18"/>
          <p:cNvSpPr>
            <a:spLocks noChangeArrowheads="1"/>
          </p:cNvSpPr>
          <p:nvPr/>
        </p:nvSpPr>
        <p:spPr bwMode="auto">
          <a:xfrm>
            <a:off x="3276600" y="3290888"/>
            <a:ext cx="3149600" cy="336550"/>
          </a:xfrm>
          <a:prstGeom prst="rect">
            <a:avLst/>
          </a:prstGeom>
          <a:noFill/>
          <a:ln w="9525">
            <a:noFill/>
            <a:miter lim="800000"/>
            <a:headEnd/>
            <a:tailEnd/>
          </a:ln>
        </p:spPr>
        <p:txBody>
          <a:bodyPr>
            <a:spAutoFit/>
          </a:bodyPr>
          <a:lstStyle/>
          <a:p>
            <a:pPr algn="ctr"/>
            <a:r>
              <a:rPr lang="en-US" altLang="zh-TW" sz="1600" b="1">
                <a:ea typeface="微軟正黑體" pitchFamily="34" charset="-120"/>
              </a:rPr>
              <a:t>Authorized Distributors</a:t>
            </a:r>
          </a:p>
        </p:txBody>
      </p:sp>
      <p:sp>
        <p:nvSpPr>
          <p:cNvPr id="55307" name="Rectangle 21"/>
          <p:cNvSpPr>
            <a:spLocks noChangeArrowheads="1"/>
          </p:cNvSpPr>
          <p:nvPr/>
        </p:nvSpPr>
        <p:spPr bwMode="auto">
          <a:xfrm rot="-5400000">
            <a:off x="3051969" y="3853656"/>
            <a:ext cx="503238" cy="1527175"/>
          </a:xfrm>
          <a:prstGeom prst="rect">
            <a:avLst/>
          </a:prstGeom>
          <a:solidFill>
            <a:srgbClr val="C8E0FC"/>
          </a:solidFill>
          <a:ln w="9525">
            <a:noFill/>
            <a:miter lim="800000"/>
            <a:headEnd/>
            <a:tailEnd/>
          </a:ln>
        </p:spPr>
        <p:txBody>
          <a:bodyPr vert="eaVert" wrap="none" anchor="ctr"/>
          <a:lstStyle/>
          <a:p>
            <a:endParaRPr lang="en-US" altLang="zh-TW" sz="4000">
              <a:ea typeface="SimHei" pitchFamily="2" charset="-122"/>
            </a:endParaRPr>
          </a:p>
        </p:txBody>
      </p:sp>
      <p:sp>
        <p:nvSpPr>
          <p:cNvPr id="55308" name="Rectangle 22"/>
          <p:cNvSpPr>
            <a:spLocks noChangeArrowheads="1"/>
          </p:cNvSpPr>
          <p:nvPr/>
        </p:nvSpPr>
        <p:spPr bwMode="auto">
          <a:xfrm>
            <a:off x="2513013" y="4456113"/>
            <a:ext cx="1728787" cy="306387"/>
          </a:xfrm>
          <a:prstGeom prst="rect">
            <a:avLst/>
          </a:prstGeom>
          <a:noFill/>
          <a:ln w="9525">
            <a:noFill/>
            <a:miter lim="800000"/>
            <a:headEnd/>
            <a:tailEnd/>
          </a:ln>
        </p:spPr>
        <p:txBody>
          <a:bodyPr>
            <a:spAutoFit/>
          </a:bodyPr>
          <a:lstStyle/>
          <a:p>
            <a:r>
              <a:rPr lang="en-US" altLang="zh-TW" sz="1400" b="1">
                <a:solidFill>
                  <a:srgbClr val="3E7AC2"/>
                </a:solidFill>
                <a:ea typeface="微軟正黑體" pitchFamily="34" charset="-120"/>
              </a:rPr>
              <a:t>Security Dealers</a:t>
            </a:r>
          </a:p>
        </p:txBody>
      </p:sp>
      <p:sp>
        <p:nvSpPr>
          <p:cNvPr id="55309" name="Rectangle 23"/>
          <p:cNvSpPr>
            <a:spLocks noChangeArrowheads="1"/>
          </p:cNvSpPr>
          <p:nvPr/>
        </p:nvSpPr>
        <p:spPr bwMode="auto">
          <a:xfrm rot="-5400000">
            <a:off x="5736431" y="3653632"/>
            <a:ext cx="504825" cy="1925638"/>
          </a:xfrm>
          <a:prstGeom prst="rect">
            <a:avLst/>
          </a:prstGeom>
          <a:solidFill>
            <a:srgbClr val="C8E0FC"/>
          </a:solidFill>
          <a:ln w="9525">
            <a:noFill/>
            <a:miter lim="800000"/>
            <a:headEnd/>
            <a:tailEnd/>
          </a:ln>
        </p:spPr>
        <p:txBody>
          <a:bodyPr vert="eaVert" wrap="none" anchor="ctr"/>
          <a:lstStyle/>
          <a:p>
            <a:endParaRPr lang="en-US" altLang="zh-TW" sz="4000">
              <a:ea typeface="SimHei" pitchFamily="2" charset="-122"/>
            </a:endParaRPr>
          </a:p>
        </p:txBody>
      </p:sp>
      <p:sp>
        <p:nvSpPr>
          <p:cNvPr id="55310" name="Rectangle 24"/>
          <p:cNvSpPr>
            <a:spLocks noChangeArrowheads="1"/>
          </p:cNvSpPr>
          <p:nvPr/>
        </p:nvSpPr>
        <p:spPr bwMode="auto">
          <a:xfrm>
            <a:off x="4984750" y="4446588"/>
            <a:ext cx="2305050" cy="336550"/>
          </a:xfrm>
          <a:prstGeom prst="rect">
            <a:avLst/>
          </a:prstGeom>
          <a:noFill/>
          <a:ln w="9525">
            <a:noFill/>
            <a:miter lim="800000"/>
            <a:headEnd/>
            <a:tailEnd/>
          </a:ln>
        </p:spPr>
        <p:txBody>
          <a:bodyPr>
            <a:spAutoFit/>
          </a:bodyPr>
          <a:lstStyle/>
          <a:p>
            <a:r>
              <a:rPr lang="en-US" altLang="zh-TW" sz="1600" b="1">
                <a:solidFill>
                  <a:srgbClr val="3E7AC2"/>
                </a:solidFill>
                <a:ea typeface="微軟正黑體" pitchFamily="34" charset="-120"/>
              </a:rPr>
              <a:t>System Integrators</a:t>
            </a:r>
          </a:p>
        </p:txBody>
      </p:sp>
      <p:sp>
        <p:nvSpPr>
          <p:cNvPr id="55311" name="Rectangle 27"/>
          <p:cNvSpPr>
            <a:spLocks noChangeArrowheads="1"/>
          </p:cNvSpPr>
          <p:nvPr/>
        </p:nvSpPr>
        <p:spPr bwMode="auto">
          <a:xfrm rot="-5400000">
            <a:off x="4213226" y="3717925"/>
            <a:ext cx="1079500" cy="4391025"/>
          </a:xfrm>
          <a:prstGeom prst="rect">
            <a:avLst/>
          </a:prstGeom>
          <a:solidFill>
            <a:srgbClr val="FCDCC4"/>
          </a:solidFill>
          <a:ln w="9525">
            <a:noFill/>
            <a:miter lim="800000"/>
            <a:headEnd/>
            <a:tailEnd/>
          </a:ln>
        </p:spPr>
        <p:txBody>
          <a:bodyPr rot="10800000" wrap="none" anchor="ctr"/>
          <a:lstStyle/>
          <a:p>
            <a:endParaRPr lang="en-US" altLang="zh-TW" sz="4000">
              <a:ea typeface="SimHei" pitchFamily="2" charset="-122"/>
            </a:endParaRPr>
          </a:p>
        </p:txBody>
      </p:sp>
      <p:sp>
        <p:nvSpPr>
          <p:cNvPr id="55312" name="Rectangle 29"/>
          <p:cNvSpPr>
            <a:spLocks noChangeArrowheads="1"/>
          </p:cNvSpPr>
          <p:nvPr/>
        </p:nvSpPr>
        <p:spPr bwMode="auto">
          <a:xfrm>
            <a:off x="3851275" y="5445125"/>
            <a:ext cx="2376488" cy="336550"/>
          </a:xfrm>
          <a:prstGeom prst="rect">
            <a:avLst/>
          </a:prstGeom>
          <a:noFill/>
          <a:ln w="9525">
            <a:noFill/>
            <a:miter lim="800000"/>
            <a:headEnd/>
            <a:tailEnd/>
          </a:ln>
        </p:spPr>
        <p:txBody>
          <a:bodyPr>
            <a:spAutoFit/>
          </a:bodyPr>
          <a:lstStyle/>
          <a:p>
            <a:r>
              <a:rPr lang="en-US" altLang="zh-TW" sz="1600" b="1">
                <a:solidFill>
                  <a:srgbClr val="E27726"/>
                </a:solidFill>
                <a:ea typeface="微軟正黑體" pitchFamily="34" charset="-120"/>
              </a:rPr>
              <a:t>End-Customers</a:t>
            </a:r>
          </a:p>
        </p:txBody>
      </p:sp>
      <p:sp>
        <p:nvSpPr>
          <p:cNvPr id="55313" name="Rectangle 30"/>
          <p:cNvSpPr>
            <a:spLocks noChangeArrowheads="1"/>
          </p:cNvSpPr>
          <p:nvPr/>
        </p:nvSpPr>
        <p:spPr bwMode="auto">
          <a:xfrm>
            <a:off x="2987675" y="5795963"/>
            <a:ext cx="1798638" cy="581025"/>
          </a:xfrm>
          <a:prstGeom prst="rect">
            <a:avLst/>
          </a:prstGeom>
          <a:noFill/>
          <a:ln w="9525">
            <a:noFill/>
            <a:miter lim="800000"/>
            <a:headEnd/>
            <a:tailEnd/>
          </a:ln>
        </p:spPr>
        <p:txBody>
          <a:bodyPr>
            <a:spAutoFit/>
          </a:bodyPr>
          <a:lstStyle/>
          <a:p>
            <a:r>
              <a:rPr lang="en-US" altLang="zh-TW" sz="1600" b="1">
                <a:solidFill>
                  <a:srgbClr val="E27726"/>
                </a:solidFill>
                <a:ea typeface="微軟正黑體" pitchFamily="34" charset="-120"/>
              </a:rPr>
              <a:t>Commercial</a:t>
            </a:r>
          </a:p>
          <a:p>
            <a:r>
              <a:rPr lang="en-US" altLang="zh-TW" sz="1600" b="1">
                <a:solidFill>
                  <a:srgbClr val="E27726"/>
                </a:solidFill>
                <a:ea typeface="微軟正黑體" pitchFamily="34" charset="-120"/>
              </a:rPr>
              <a:t>Residential</a:t>
            </a:r>
          </a:p>
        </p:txBody>
      </p:sp>
      <p:sp>
        <p:nvSpPr>
          <p:cNvPr id="55314" name="Rectangle 31"/>
          <p:cNvSpPr>
            <a:spLocks noChangeArrowheads="1"/>
          </p:cNvSpPr>
          <p:nvPr/>
        </p:nvSpPr>
        <p:spPr bwMode="auto">
          <a:xfrm>
            <a:off x="5221288" y="5800725"/>
            <a:ext cx="1511300" cy="581025"/>
          </a:xfrm>
          <a:prstGeom prst="rect">
            <a:avLst/>
          </a:prstGeom>
          <a:noFill/>
          <a:ln w="9525">
            <a:noFill/>
            <a:miter lim="800000"/>
            <a:headEnd/>
            <a:tailEnd/>
          </a:ln>
        </p:spPr>
        <p:txBody>
          <a:bodyPr>
            <a:spAutoFit/>
          </a:bodyPr>
          <a:lstStyle/>
          <a:p>
            <a:r>
              <a:rPr lang="en-US" altLang="zh-TW" sz="1600" b="1">
                <a:solidFill>
                  <a:srgbClr val="E27726"/>
                </a:solidFill>
                <a:ea typeface="微軟正黑體" pitchFamily="34" charset="-120"/>
              </a:rPr>
              <a:t>Industrial</a:t>
            </a:r>
          </a:p>
          <a:p>
            <a:r>
              <a:rPr lang="en-US" altLang="zh-TW" sz="1600" b="1">
                <a:solidFill>
                  <a:srgbClr val="E27726"/>
                </a:solidFill>
                <a:ea typeface="微軟正黑體" pitchFamily="34" charset="-120"/>
              </a:rPr>
              <a:t>Government</a:t>
            </a:r>
          </a:p>
        </p:txBody>
      </p:sp>
      <p:sp>
        <p:nvSpPr>
          <p:cNvPr id="55315" name="AutoShape 33"/>
          <p:cNvSpPr>
            <a:spLocks noChangeArrowheads="1"/>
          </p:cNvSpPr>
          <p:nvPr/>
        </p:nvSpPr>
        <p:spPr bwMode="auto">
          <a:xfrm>
            <a:off x="4572000" y="2781300"/>
            <a:ext cx="360363" cy="358775"/>
          </a:xfrm>
          <a:prstGeom prst="downArrow">
            <a:avLst>
              <a:gd name="adj1" fmla="val 55065"/>
              <a:gd name="adj2" fmla="val 58009"/>
            </a:avLst>
          </a:prstGeom>
          <a:solidFill>
            <a:srgbClr val="3E7AC2"/>
          </a:solidFill>
          <a:ln w="9525">
            <a:noFill/>
            <a:miter lim="800000"/>
            <a:headEnd/>
            <a:tailEnd/>
          </a:ln>
        </p:spPr>
        <p:txBody>
          <a:bodyPr wrap="none" anchor="ctr"/>
          <a:lstStyle/>
          <a:p>
            <a:endParaRPr lang="en-US" altLang="zh-TW" sz="4000">
              <a:ea typeface="SimHei" pitchFamily="2" charset="-122"/>
            </a:endParaRPr>
          </a:p>
        </p:txBody>
      </p:sp>
      <p:pic>
        <p:nvPicPr>
          <p:cNvPr id="55316" name="Picture 34" descr="VATICS LOGO"/>
          <p:cNvPicPr>
            <a:picLocks noChangeAspect="1" noChangeArrowheads="1"/>
          </p:cNvPicPr>
          <p:nvPr/>
        </p:nvPicPr>
        <p:blipFill>
          <a:blip r:embed="rId3" cstate="screen">
            <a:lum bright="-2000" contrast="-4000"/>
          </a:blip>
          <a:srcRect/>
          <a:stretch>
            <a:fillRect/>
          </a:stretch>
        </p:blipFill>
        <p:spPr bwMode="auto">
          <a:xfrm>
            <a:off x="373063" y="1171575"/>
            <a:ext cx="1860550" cy="588963"/>
          </a:xfrm>
          <a:prstGeom prst="rect">
            <a:avLst/>
          </a:prstGeom>
          <a:noFill/>
          <a:ln w="9525">
            <a:noFill/>
            <a:miter lim="800000"/>
            <a:headEnd/>
            <a:tailEnd/>
          </a:ln>
        </p:spPr>
      </p:pic>
      <p:pic>
        <p:nvPicPr>
          <p:cNvPr id="55317" name="Picture 35" descr="logo-E"/>
          <p:cNvPicPr>
            <a:picLocks noChangeAspect="1" noChangeArrowheads="1"/>
          </p:cNvPicPr>
          <p:nvPr/>
        </p:nvPicPr>
        <p:blipFill>
          <a:blip r:embed="rId4" cstate="screen"/>
          <a:srcRect/>
          <a:stretch>
            <a:fillRect/>
          </a:stretch>
        </p:blipFill>
        <p:spPr bwMode="auto">
          <a:xfrm>
            <a:off x="203200" y="1985963"/>
            <a:ext cx="2017713" cy="646112"/>
          </a:xfrm>
          <a:prstGeom prst="rect">
            <a:avLst/>
          </a:prstGeom>
          <a:noFill/>
          <a:ln w="9525">
            <a:noFill/>
            <a:miter lim="800000"/>
            <a:headEnd/>
            <a:tailEnd/>
          </a:ln>
        </p:spPr>
      </p:pic>
      <p:sp>
        <p:nvSpPr>
          <p:cNvPr id="55318" name="Line 39"/>
          <p:cNvSpPr>
            <a:spLocks noChangeShapeType="1"/>
          </p:cNvSpPr>
          <p:nvPr/>
        </p:nvSpPr>
        <p:spPr bwMode="auto">
          <a:xfrm>
            <a:off x="2268538" y="1493838"/>
            <a:ext cx="287337" cy="0"/>
          </a:xfrm>
          <a:prstGeom prst="line">
            <a:avLst/>
          </a:prstGeom>
          <a:noFill/>
          <a:ln w="19050">
            <a:solidFill>
              <a:schemeClr val="bg2"/>
            </a:solidFill>
            <a:round/>
            <a:headEnd type="oval" w="med" len="med"/>
            <a:tailEnd/>
          </a:ln>
        </p:spPr>
        <p:txBody>
          <a:bodyPr/>
          <a:lstStyle/>
          <a:p>
            <a:endParaRPr lang="zh-TW" altLang="en-US"/>
          </a:p>
        </p:txBody>
      </p:sp>
      <p:sp>
        <p:nvSpPr>
          <p:cNvPr id="55319" name="Rectangle 40"/>
          <p:cNvSpPr>
            <a:spLocks noChangeArrowheads="1"/>
          </p:cNvSpPr>
          <p:nvPr/>
        </p:nvSpPr>
        <p:spPr bwMode="auto">
          <a:xfrm rot="-5400000">
            <a:off x="4292600" y="4213225"/>
            <a:ext cx="503238" cy="808038"/>
          </a:xfrm>
          <a:prstGeom prst="rect">
            <a:avLst/>
          </a:prstGeom>
          <a:solidFill>
            <a:srgbClr val="C8E0FC"/>
          </a:solidFill>
          <a:ln w="9525">
            <a:noFill/>
            <a:miter lim="800000"/>
            <a:headEnd/>
            <a:tailEnd/>
          </a:ln>
        </p:spPr>
        <p:txBody>
          <a:bodyPr rot="10800000" wrap="none" anchor="ctr"/>
          <a:lstStyle/>
          <a:p>
            <a:endParaRPr lang="en-US" altLang="zh-TW" sz="4000">
              <a:ea typeface="SimHei" pitchFamily="2" charset="-122"/>
            </a:endParaRPr>
          </a:p>
        </p:txBody>
      </p:sp>
      <p:sp>
        <p:nvSpPr>
          <p:cNvPr id="55320" name="Rectangle 41"/>
          <p:cNvSpPr>
            <a:spLocks noChangeArrowheads="1"/>
          </p:cNvSpPr>
          <p:nvPr/>
        </p:nvSpPr>
        <p:spPr bwMode="auto">
          <a:xfrm>
            <a:off x="4097338" y="4462463"/>
            <a:ext cx="1008062" cy="304800"/>
          </a:xfrm>
          <a:prstGeom prst="rect">
            <a:avLst/>
          </a:prstGeom>
          <a:noFill/>
          <a:ln w="9525">
            <a:noFill/>
            <a:miter lim="800000"/>
            <a:headEnd/>
            <a:tailEnd/>
          </a:ln>
        </p:spPr>
        <p:txBody>
          <a:bodyPr>
            <a:spAutoFit/>
          </a:bodyPr>
          <a:lstStyle/>
          <a:p>
            <a:r>
              <a:rPr lang="en-US" altLang="zh-TW" sz="1400" b="1">
                <a:solidFill>
                  <a:srgbClr val="3E7AC2"/>
                </a:solidFill>
                <a:ea typeface="微軟正黑體" pitchFamily="34" charset="-120"/>
              </a:rPr>
              <a:t>Telecom</a:t>
            </a:r>
          </a:p>
        </p:txBody>
      </p:sp>
      <p:sp>
        <p:nvSpPr>
          <p:cNvPr id="55321" name="AutoShape 44"/>
          <p:cNvSpPr>
            <a:spLocks noChangeArrowheads="1"/>
          </p:cNvSpPr>
          <p:nvPr/>
        </p:nvSpPr>
        <p:spPr bwMode="auto">
          <a:xfrm rot="5400000">
            <a:off x="7200106" y="4114007"/>
            <a:ext cx="360363" cy="863600"/>
          </a:xfrm>
          <a:prstGeom prst="downArrow">
            <a:avLst>
              <a:gd name="adj1" fmla="val 54185"/>
              <a:gd name="adj2" fmla="val 52844"/>
            </a:avLst>
          </a:prstGeom>
          <a:solidFill>
            <a:srgbClr val="5F91CD"/>
          </a:solidFill>
          <a:ln w="9525">
            <a:noFill/>
            <a:miter lim="800000"/>
            <a:headEnd/>
            <a:tailEnd/>
          </a:ln>
        </p:spPr>
        <p:txBody>
          <a:bodyPr rot="10800000" vert="eaVert" wrap="none" anchor="ctr"/>
          <a:lstStyle/>
          <a:p>
            <a:endParaRPr lang="en-US" altLang="zh-TW" sz="4000">
              <a:ea typeface="SimHei" pitchFamily="2" charset="-122"/>
            </a:endParaRPr>
          </a:p>
        </p:txBody>
      </p:sp>
      <p:sp>
        <p:nvSpPr>
          <p:cNvPr id="55322" name="Rectangle 62"/>
          <p:cNvSpPr>
            <a:spLocks noChangeArrowheads="1"/>
          </p:cNvSpPr>
          <p:nvPr/>
        </p:nvSpPr>
        <p:spPr bwMode="auto">
          <a:xfrm>
            <a:off x="7596188" y="2276475"/>
            <a:ext cx="215900" cy="2232025"/>
          </a:xfrm>
          <a:prstGeom prst="rect">
            <a:avLst/>
          </a:prstGeom>
          <a:solidFill>
            <a:srgbClr val="5F91CD"/>
          </a:solidFill>
          <a:ln w="9525">
            <a:noFill/>
            <a:miter lim="800000"/>
            <a:headEnd/>
            <a:tailEnd/>
          </a:ln>
        </p:spPr>
        <p:txBody>
          <a:bodyPr wrap="none" anchor="ctr"/>
          <a:lstStyle/>
          <a:p>
            <a:endParaRPr lang="en-US" altLang="zh-TW" sz="4000">
              <a:ea typeface="SimHei" pitchFamily="2" charset="-122"/>
            </a:endParaRPr>
          </a:p>
        </p:txBody>
      </p:sp>
      <p:sp>
        <p:nvSpPr>
          <p:cNvPr id="55323" name="Rectangle 63"/>
          <p:cNvSpPr>
            <a:spLocks noChangeArrowheads="1"/>
          </p:cNvSpPr>
          <p:nvPr/>
        </p:nvSpPr>
        <p:spPr bwMode="auto">
          <a:xfrm rot="-5400000">
            <a:off x="7272338" y="1952625"/>
            <a:ext cx="215900" cy="863600"/>
          </a:xfrm>
          <a:prstGeom prst="rect">
            <a:avLst/>
          </a:prstGeom>
          <a:solidFill>
            <a:srgbClr val="5F91CD"/>
          </a:solidFill>
          <a:ln w="9525">
            <a:noFill/>
            <a:miter lim="800000"/>
            <a:headEnd/>
            <a:tailEnd/>
          </a:ln>
        </p:spPr>
        <p:txBody>
          <a:bodyPr vert="eaVert" wrap="none" anchor="ctr"/>
          <a:lstStyle/>
          <a:p>
            <a:endParaRPr lang="en-US" altLang="zh-TW" sz="4000">
              <a:ea typeface="SimHei" pitchFamily="2" charset="-122"/>
            </a:endParaRPr>
          </a:p>
        </p:txBody>
      </p:sp>
      <p:pic>
        <p:nvPicPr>
          <p:cNvPr id="55324" name="Picture 52" descr="V-2-2(1)"/>
          <p:cNvPicPr>
            <a:picLocks noChangeAspect="1" noChangeArrowheads="1"/>
          </p:cNvPicPr>
          <p:nvPr/>
        </p:nvPicPr>
        <p:blipFill>
          <a:blip r:embed="rId5" cstate="screen"/>
          <a:srcRect/>
          <a:stretch>
            <a:fillRect/>
          </a:stretch>
        </p:blipFill>
        <p:spPr bwMode="auto">
          <a:xfrm>
            <a:off x="7092950" y="2565400"/>
            <a:ext cx="1193800" cy="736600"/>
          </a:xfrm>
          <a:prstGeom prst="rect">
            <a:avLst/>
          </a:prstGeom>
          <a:noFill/>
          <a:ln w="9525">
            <a:noFill/>
            <a:miter lim="800000"/>
            <a:headEnd/>
            <a:tailEnd/>
          </a:ln>
        </p:spPr>
      </p:pic>
      <p:sp>
        <p:nvSpPr>
          <p:cNvPr id="55325" name="AutoShape 33"/>
          <p:cNvSpPr>
            <a:spLocks noChangeArrowheads="1"/>
          </p:cNvSpPr>
          <p:nvPr/>
        </p:nvSpPr>
        <p:spPr bwMode="auto">
          <a:xfrm>
            <a:off x="4572000" y="3862388"/>
            <a:ext cx="360363" cy="358775"/>
          </a:xfrm>
          <a:prstGeom prst="downArrow">
            <a:avLst>
              <a:gd name="adj1" fmla="val 55065"/>
              <a:gd name="adj2" fmla="val 58009"/>
            </a:avLst>
          </a:prstGeom>
          <a:solidFill>
            <a:srgbClr val="3E7AC2"/>
          </a:solidFill>
          <a:ln w="9525">
            <a:noFill/>
            <a:miter lim="800000"/>
            <a:headEnd/>
            <a:tailEnd/>
          </a:ln>
        </p:spPr>
        <p:txBody>
          <a:bodyPr wrap="none" anchor="ctr"/>
          <a:lstStyle/>
          <a:p>
            <a:endParaRPr lang="en-US" altLang="zh-TW" sz="4000">
              <a:ea typeface="SimHei" pitchFamily="2" charset="-122"/>
            </a:endParaRPr>
          </a:p>
        </p:txBody>
      </p:sp>
      <p:sp>
        <p:nvSpPr>
          <p:cNvPr id="55326" name="AutoShape 33"/>
          <p:cNvSpPr>
            <a:spLocks noChangeArrowheads="1"/>
          </p:cNvSpPr>
          <p:nvPr/>
        </p:nvSpPr>
        <p:spPr bwMode="auto">
          <a:xfrm>
            <a:off x="4572000" y="4941888"/>
            <a:ext cx="360363" cy="358775"/>
          </a:xfrm>
          <a:prstGeom prst="downArrow">
            <a:avLst>
              <a:gd name="adj1" fmla="val 55065"/>
              <a:gd name="adj2" fmla="val 58009"/>
            </a:avLst>
          </a:prstGeom>
          <a:solidFill>
            <a:srgbClr val="3E7AC2"/>
          </a:solidFill>
          <a:ln w="9525">
            <a:noFill/>
            <a:miter lim="800000"/>
            <a:headEnd/>
            <a:tailEnd/>
          </a:ln>
        </p:spPr>
        <p:txBody>
          <a:bodyPr wrap="none" anchor="ctr"/>
          <a:lstStyle/>
          <a:p>
            <a:endParaRPr lang="en-US" altLang="zh-TW" sz="4000">
              <a:ea typeface="SimHei" pitchFamily="2" charset="-122"/>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
          <p:cNvSpPr>
            <a:spLocks noChangeArrowheads="1"/>
          </p:cNvSpPr>
          <p:nvPr/>
        </p:nvSpPr>
        <p:spPr bwMode="auto">
          <a:xfrm>
            <a:off x="179388" y="311150"/>
            <a:ext cx="184150" cy="579438"/>
          </a:xfrm>
          <a:prstGeom prst="rect">
            <a:avLst/>
          </a:prstGeom>
          <a:noFill/>
          <a:ln w="9525">
            <a:noFill/>
            <a:miter lim="800000"/>
            <a:headEnd/>
            <a:tailEnd/>
          </a:ln>
        </p:spPr>
        <p:txBody>
          <a:bodyPr wrap="none">
            <a:spAutoFit/>
          </a:bodyPr>
          <a:lstStyle/>
          <a:p>
            <a:endParaRPr lang="en-US" altLang="zh-TW" sz="3200" b="1" i="1">
              <a:solidFill>
                <a:srgbClr val="3E83C2"/>
              </a:solidFill>
            </a:endParaRPr>
          </a:p>
        </p:txBody>
      </p:sp>
      <p:sp>
        <p:nvSpPr>
          <p:cNvPr id="29" name="AutoShape 10"/>
          <p:cNvSpPr>
            <a:spLocks noChangeArrowheads="1"/>
          </p:cNvSpPr>
          <p:nvPr/>
        </p:nvSpPr>
        <p:spPr bwMode="gray">
          <a:xfrm>
            <a:off x="971550" y="1411288"/>
            <a:ext cx="7058025" cy="4033837"/>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none" anchor="ctr">
            <a:flatTx/>
          </a:bodyPr>
          <a:lstStyle/>
          <a:p>
            <a:pPr>
              <a:buFont typeface="Wingdings" pitchFamily="2" charset="2"/>
              <a:buChar char="l"/>
              <a:defRPr/>
            </a:pPr>
            <a:endParaRPr lang="en-US" altLang="zh-TW" sz="1800" b="1" dirty="0">
              <a:solidFill>
                <a:schemeClr val="tx1"/>
              </a:solidFill>
              <a:latin typeface="Calibri" pitchFamily="34" charset="0"/>
              <a:ea typeface="新細明體" pitchFamily="18" charset="-120"/>
              <a:cs typeface="Calibri" pitchFamily="34" charset="0"/>
            </a:endParaRPr>
          </a:p>
          <a:p>
            <a:pPr>
              <a:buFont typeface="Wingdings" pitchFamily="2" charset="2"/>
              <a:buChar char="l"/>
              <a:defRPr/>
            </a:pPr>
            <a:endParaRPr lang="en-US" altLang="zh-TW" sz="1800" b="1" dirty="0">
              <a:solidFill>
                <a:schemeClr val="tx1"/>
              </a:solidFill>
              <a:latin typeface="Calibri" pitchFamily="34" charset="0"/>
              <a:ea typeface="新細明體" pitchFamily="18" charset="-120"/>
              <a:cs typeface="Calibri" pitchFamily="34" charset="0"/>
            </a:endParaRPr>
          </a:p>
          <a:p>
            <a:pPr>
              <a:buFont typeface="Wingdings" pitchFamily="2" charset="2"/>
              <a:buChar char="l"/>
              <a:defRPr/>
            </a:pPr>
            <a:r>
              <a:rPr lang="en-US" altLang="zh-TW" sz="1800" b="1" dirty="0">
                <a:solidFill>
                  <a:schemeClr val="tx1"/>
                </a:solidFill>
                <a:latin typeface="Calibri" pitchFamily="34" charset="0"/>
                <a:ea typeface="新細明體" pitchFamily="18" charset="-120"/>
                <a:cs typeface="Calibri" pitchFamily="34" charset="0"/>
              </a:rPr>
              <a:t> Panoramic View of the Whole Surveillance Area</a:t>
            </a:r>
          </a:p>
          <a:p>
            <a:pPr>
              <a:buFont typeface="Wingdings" pitchFamily="2" charset="2"/>
              <a:buNone/>
              <a:defRPr/>
            </a:pPr>
            <a:endParaRPr lang="en-US" altLang="zh-TW" sz="1800" b="1" dirty="0">
              <a:solidFill>
                <a:schemeClr val="tx1"/>
              </a:solidFill>
              <a:latin typeface="Calibri" pitchFamily="34" charset="0"/>
              <a:ea typeface="新細明體" pitchFamily="18" charset="-120"/>
              <a:cs typeface="Calibri" pitchFamily="34" charset="0"/>
            </a:endParaRPr>
          </a:p>
          <a:p>
            <a:pPr>
              <a:buFont typeface="Wingdings" pitchFamily="2" charset="2"/>
              <a:buChar char="l"/>
              <a:defRPr/>
            </a:pPr>
            <a:r>
              <a:rPr lang="en-US" altLang="zh-TW" sz="1800" b="1" dirty="0">
                <a:solidFill>
                  <a:schemeClr val="tx1"/>
                </a:solidFill>
                <a:latin typeface="Calibri" pitchFamily="34" charset="0"/>
                <a:ea typeface="新細明體" pitchFamily="18" charset="-120"/>
                <a:cs typeface="Calibri" pitchFamily="34" charset="0"/>
              </a:rPr>
              <a:t> Up to 8 VGA Cameras Cost and Installation Saving</a:t>
            </a:r>
          </a:p>
          <a:p>
            <a:pPr>
              <a:buFont typeface="Wingdings" pitchFamily="2" charset="2"/>
              <a:buChar char="l"/>
              <a:defRPr/>
            </a:pPr>
            <a:endParaRPr lang="en-US" altLang="zh-TW" sz="1800" b="1" dirty="0">
              <a:solidFill>
                <a:schemeClr val="tx1"/>
              </a:solidFill>
              <a:latin typeface="Calibri" pitchFamily="34" charset="0"/>
              <a:ea typeface="新細明體" pitchFamily="18" charset="-120"/>
              <a:cs typeface="Calibri" pitchFamily="34" charset="0"/>
            </a:endParaRPr>
          </a:p>
          <a:p>
            <a:pPr>
              <a:buFont typeface="Wingdings" pitchFamily="2" charset="2"/>
              <a:buChar char="l"/>
              <a:defRPr/>
            </a:pPr>
            <a:r>
              <a:rPr lang="en-US" altLang="zh-TW" sz="1800" b="1" dirty="0">
                <a:solidFill>
                  <a:schemeClr val="tx1"/>
                </a:solidFill>
                <a:latin typeface="Calibri" pitchFamily="34" charset="0"/>
                <a:ea typeface="新細明體" pitchFamily="18" charset="-120"/>
                <a:cs typeface="Calibri" pitchFamily="34" charset="0"/>
              </a:rPr>
              <a:t> No Mechanical Part And Maintenance Fee</a:t>
            </a:r>
          </a:p>
          <a:p>
            <a:pPr>
              <a:buFont typeface="Wingdings" pitchFamily="2" charset="2"/>
              <a:buChar char="l"/>
              <a:defRPr/>
            </a:pPr>
            <a:endParaRPr lang="en-US" altLang="zh-TW" sz="1800" b="1" dirty="0">
              <a:solidFill>
                <a:schemeClr val="tx1"/>
              </a:solidFill>
              <a:latin typeface="Calibri" pitchFamily="34" charset="0"/>
              <a:ea typeface="新細明體" pitchFamily="18" charset="-120"/>
              <a:cs typeface="Calibri" pitchFamily="34" charset="0"/>
            </a:endParaRPr>
          </a:p>
          <a:p>
            <a:pPr>
              <a:buFont typeface="Wingdings" pitchFamily="2" charset="2"/>
              <a:buChar char="l"/>
              <a:defRPr/>
            </a:pPr>
            <a:r>
              <a:rPr lang="en-US" altLang="zh-TW" sz="1800" b="1" dirty="0">
                <a:solidFill>
                  <a:schemeClr val="tx1"/>
                </a:solidFill>
                <a:latin typeface="Calibri" pitchFamily="34" charset="0"/>
                <a:ea typeface="新細明體" pitchFamily="18" charset="-120"/>
                <a:cs typeface="Calibri" pitchFamily="34" charset="0"/>
              </a:rPr>
              <a:t> High-capacity Local Storage Application</a:t>
            </a:r>
          </a:p>
          <a:p>
            <a:pPr>
              <a:buFont typeface="Wingdings" pitchFamily="2" charset="2"/>
              <a:buChar char="l"/>
              <a:defRPr/>
            </a:pPr>
            <a:endParaRPr lang="en-US" altLang="zh-TW" sz="1800" b="1" dirty="0">
              <a:solidFill>
                <a:schemeClr val="tx1"/>
              </a:solidFill>
              <a:latin typeface="Calibri" pitchFamily="34" charset="0"/>
              <a:ea typeface="新細明體" pitchFamily="18" charset="-120"/>
              <a:cs typeface="Calibri" pitchFamily="34" charset="0"/>
            </a:endParaRPr>
          </a:p>
          <a:p>
            <a:pPr>
              <a:buFont typeface="Wingdings" pitchFamily="2" charset="2"/>
              <a:buChar char="l"/>
              <a:defRPr/>
            </a:pPr>
            <a:endParaRPr lang="en-US" altLang="zh-TW" sz="1800" b="1" dirty="0">
              <a:solidFill>
                <a:schemeClr val="tx1"/>
              </a:solidFill>
              <a:latin typeface="Calibri" pitchFamily="34" charset="0"/>
              <a:ea typeface="新細明體" pitchFamily="18" charset="-120"/>
              <a:cs typeface="Calibri" pitchFamily="34" charset="0"/>
            </a:endParaRPr>
          </a:p>
        </p:txBody>
      </p:sp>
      <p:sp>
        <p:nvSpPr>
          <p:cNvPr id="11268" name="Rectangle 6"/>
          <p:cNvSpPr>
            <a:spLocks noChangeArrowheads="1"/>
          </p:cNvSpPr>
          <p:nvPr/>
        </p:nvSpPr>
        <p:spPr bwMode="auto">
          <a:xfrm>
            <a:off x="1258888" y="1676400"/>
            <a:ext cx="1236662" cy="460375"/>
          </a:xfrm>
          <a:prstGeom prst="rect">
            <a:avLst/>
          </a:prstGeom>
          <a:noFill/>
          <a:ln w="9525">
            <a:noFill/>
            <a:miter lim="800000"/>
            <a:headEnd/>
            <a:tailEnd/>
          </a:ln>
        </p:spPr>
        <p:txBody>
          <a:bodyPr wrap="none">
            <a:spAutoFit/>
          </a:bodyPr>
          <a:lstStyle/>
          <a:p>
            <a:pPr>
              <a:spcBef>
                <a:spcPct val="50000"/>
              </a:spcBef>
              <a:buClr>
                <a:srgbClr val="1F3F5F"/>
              </a:buClr>
            </a:pPr>
            <a:r>
              <a:rPr lang="en-US" altLang="zh-TW" sz="2400" b="1">
                <a:solidFill>
                  <a:schemeClr val="tx1"/>
                </a:solidFill>
                <a:latin typeface="Calibri" pitchFamily="34" charset="0"/>
                <a:ea typeface="新細明體" pitchFamily="18" charset="-120"/>
                <a:cs typeface="Calibri" pitchFamily="34" charset="0"/>
              </a:rPr>
              <a:t>Benefits</a:t>
            </a:r>
          </a:p>
        </p:txBody>
      </p:sp>
      <p:sp>
        <p:nvSpPr>
          <p:cNvPr id="11269" name="Rectangle 8"/>
          <p:cNvSpPr>
            <a:spLocks noChangeArrowheads="1"/>
          </p:cNvSpPr>
          <p:nvPr/>
        </p:nvSpPr>
        <p:spPr bwMode="auto">
          <a:xfrm>
            <a:off x="250825" y="333375"/>
            <a:ext cx="4748213" cy="522288"/>
          </a:xfrm>
          <a:prstGeom prst="rect">
            <a:avLst/>
          </a:prstGeom>
          <a:noFill/>
          <a:ln w="9525" algn="ctr">
            <a:noFill/>
            <a:miter lim="800000"/>
            <a:headEnd/>
            <a:tailEnd/>
          </a:ln>
        </p:spPr>
        <p:txBody>
          <a:bodyPr wrap="none">
            <a:spAutoFit/>
          </a:bodyPr>
          <a:lstStyle/>
          <a:p>
            <a:r>
              <a:rPr lang="en-US" altLang="zh-TW" sz="2800" b="1" i="1">
                <a:solidFill>
                  <a:srgbClr val="3E83C2"/>
                </a:solidFill>
                <a:latin typeface="Calibri" pitchFamily="34" charset="0"/>
              </a:rPr>
              <a:t>3MP Fisheye Network Camera </a:t>
            </a:r>
            <a:endParaRPr lang="zh-TW" altLang="en-US" sz="2800" b="1" i="1">
              <a:solidFill>
                <a:srgbClr val="3E83C2"/>
              </a:solidFill>
              <a:latin typeface="Calibri" pitchFamily="34"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D8171V_1000X1000"/>
          <p:cNvPicPr>
            <a:picLocks noChangeAspect="1" noChangeArrowheads="1"/>
          </p:cNvPicPr>
          <p:nvPr/>
        </p:nvPicPr>
        <p:blipFill>
          <a:blip r:embed="rId3" cstate="print"/>
          <a:srcRect l="1281" t="4175"/>
          <a:stretch>
            <a:fillRect/>
          </a:stretch>
        </p:blipFill>
        <p:spPr bwMode="auto">
          <a:xfrm>
            <a:off x="512618" y="1412776"/>
            <a:ext cx="3413270" cy="3313212"/>
          </a:xfrm>
          <a:prstGeom prst="rect">
            <a:avLst/>
          </a:prstGeom>
          <a:noFill/>
          <a:ln w="9525">
            <a:noFill/>
            <a:miter lim="800000"/>
            <a:headEnd/>
            <a:tailEnd/>
          </a:ln>
        </p:spPr>
      </p:pic>
      <p:sp>
        <p:nvSpPr>
          <p:cNvPr id="12291" name="Freeform 3"/>
          <p:cNvSpPr>
            <a:spLocks/>
          </p:cNvSpPr>
          <p:nvPr/>
        </p:nvSpPr>
        <p:spPr bwMode="gray">
          <a:xfrm>
            <a:off x="4483100" y="5148263"/>
            <a:ext cx="2019300" cy="962025"/>
          </a:xfrm>
          <a:custGeom>
            <a:avLst/>
            <a:gdLst>
              <a:gd name="T0" fmla="*/ 76594 w 2320"/>
              <a:gd name="T1" fmla="*/ 845416 h 792"/>
              <a:gd name="T2" fmla="*/ 76594 w 2320"/>
              <a:gd name="T3" fmla="*/ 0 h 792"/>
              <a:gd name="T4" fmla="*/ 0 w 2320"/>
              <a:gd name="T5" fmla="*/ 0 h 792"/>
              <a:gd name="T6" fmla="*/ 0 w 2320"/>
              <a:gd name="T7" fmla="*/ 962025 h 792"/>
              <a:gd name="T8" fmla="*/ 2019300 w 2320"/>
              <a:gd name="T9" fmla="*/ 962025 h 792"/>
              <a:gd name="T10" fmla="*/ 2019300 w 2320"/>
              <a:gd name="T11" fmla="*/ 845416 h 792"/>
              <a:gd name="T12" fmla="*/ 76594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2292" name="Freeform 4"/>
          <p:cNvSpPr>
            <a:spLocks/>
          </p:cNvSpPr>
          <p:nvPr/>
        </p:nvSpPr>
        <p:spPr bwMode="gray">
          <a:xfrm rot="10800000">
            <a:off x="7112000" y="4197350"/>
            <a:ext cx="1924050" cy="962025"/>
          </a:xfrm>
          <a:custGeom>
            <a:avLst/>
            <a:gdLst>
              <a:gd name="T0" fmla="*/ 72981 w 2320"/>
              <a:gd name="T1" fmla="*/ 845416 h 792"/>
              <a:gd name="T2" fmla="*/ 72981 w 2320"/>
              <a:gd name="T3" fmla="*/ 0 h 792"/>
              <a:gd name="T4" fmla="*/ 0 w 2320"/>
              <a:gd name="T5" fmla="*/ 0 h 792"/>
              <a:gd name="T6" fmla="*/ 0 w 2320"/>
              <a:gd name="T7" fmla="*/ 962025 h 792"/>
              <a:gd name="T8" fmla="*/ 1924050 w 2320"/>
              <a:gd name="T9" fmla="*/ 962025 h 792"/>
              <a:gd name="T10" fmla="*/ 1924050 w 2320"/>
              <a:gd name="T11" fmla="*/ 845416 h 792"/>
              <a:gd name="T12" fmla="*/ 72981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2293" name="Rectangle 5"/>
          <p:cNvSpPr>
            <a:spLocks noChangeArrowheads="1"/>
          </p:cNvSpPr>
          <p:nvPr/>
        </p:nvSpPr>
        <p:spPr bwMode="black">
          <a:xfrm>
            <a:off x="4616450" y="1557338"/>
            <a:ext cx="1736725" cy="457200"/>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a:t>
            </a:r>
            <a:r>
              <a:rPr lang="en-US" altLang="zh-TW" sz="2400" b="1">
                <a:solidFill>
                  <a:srgbClr val="666699"/>
                </a:solidFill>
                <a:latin typeface="Calibri" pitchFamily="34" charset="0"/>
                <a:ea typeface="新細明體" pitchFamily="18" charset="-120"/>
              </a:rPr>
              <a:t>Advantage</a:t>
            </a:r>
          </a:p>
        </p:txBody>
      </p:sp>
      <p:sp>
        <p:nvSpPr>
          <p:cNvPr id="12294" name="Rectangle 6"/>
          <p:cNvSpPr>
            <a:spLocks noChangeArrowheads="1"/>
          </p:cNvSpPr>
          <p:nvPr/>
        </p:nvSpPr>
        <p:spPr bwMode="auto">
          <a:xfrm>
            <a:off x="4616450" y="4005263"/>
            <a:ext cx="1420813" cy="461962"/>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Benefit</a:t>
            </a:r>
          </a:p>
        </p:txBody>
      </p:sp>
      <p:sp>
        <p:nvSpPr>
          <p:cNvPr id="12295" name="Freeform 7"/>
          <p:cNvSpPr>
            <a:spLocks/>
          </p:cNvSpPr>
          <p:nvPr/>
        </p:nvSpPr>
        <p:spPr bwMode="gray">
          <a:xfrm>
            <a:off x="4464050" y="2862263"/>
            <a:ext cx="2019300" cy="962025"/>
          </a:xfrm>
          <a:custGeom>
            <a:avLst/>
            <a:gdLst>
              <a:gd name="T0" fmla="*/ 76594 w 2320"/>
              <a:gd name="T1" fmla="*/ 845416 h 792"/>
              <a:gd name="T2" fmla="*/ 76594 w 2320"/>
              <a:gd name="T3" fmla="*/ 0 h 792"/>
              <a:gd name="T4" fmla="*/ 0 w 2320"/>
              <a:gd name="T5" fmla="*/ 0 h 792"/>
              <a:gd name="T6" fmla="*/ 0 w 2320"/>
              <a:gd name="T7" fmla="*/ 962025 h 792"/>
              <a:gd name="T8" fmla="*/ 2019300 w 2320"/>
              <a:gd name="T9" fmla="*/ 962025 h 792"/>
              <a:gd name="T10" fmla="*/ 2019300 w 2320"/>
              <a:gd name="T11" fmla="*/ 845416 h 792"/>
              <a:gd name="T12" fmla="*/ 76594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12296" name="Freeform 8"/>
          <p:cNvSpPr>
            <a:spLocks/>
          </p:cNvSpPr>
          <p:nvPr/>
        </p:nvSpPr>
        <p:spPr bwMode="gray">
          <a:xfrm rot="10800000">
            <a:off x="7073900" y="1909763"/>
            <a:ext cx="1924050" cy="962025"/>
          </a:xfrm>
          <a:custGeom>
            <a:avLst/>
            <a:gdLst>
              <a:gd name="T0" fmla="*/ 72981 w 2320"/>
              <a:gd name="T1" fmla="*/ 845416 h 792"/>
              <a:gd name="T2" fmla="*/ 72981 w 2320"/>
              <a:gd name="T3" fmla="*/ 0 h 792"/>
              <a:gd name="T4" fmla="*/ 0 w 2320"/>
              <a:gd name="T5" fmla="*/ 0 h 792"/>
              <a:gd name="T6" fmla="*/ 0 w 2320"/>
              <a:gd name="T7" fmla="*/ 962025 h 792"/>
              <a:gd name="T8" fmla="*/ 1924050 w 2320"/>
              <a:gd name="T9" fmla="*/ 962025 h 792"/>
              <a:gd name="T10" fmla="*/ 1924050 w 2320"/>
              <a:gd name="T11" fmla="*/ 845416 h 792"/>
              <a:gd name="T12" fmla="*/ 72981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28" name="AutoShape 9"/>
          <p:cNvSpPr>
            <a:spLocks noChangeArrowheads="1"/>
          </p:cNvSpPr>
          <p:nvPr/>
        </p:nvSpPr>
        <p:spPr bwMode="gray">
          <a:xfrm>
            <a:off x="4572000" y="2276475"/>
            <a:ext cx="4046538" cy="1295400"/>
          </a:xfrm>
          <a:prstGeom prst="roundRect">
            <a:avLst>
              <a:gd name="adj" fmla="val 16667"/>
            </a:avLst>
          </a:prstGeom>
          <a:gradFill rotWithShape="1">
            <a:gsLst>
              <a:gs pos="0">
                <a:srgbClr val="3197BB">
                  <a:gamma/>
                  <a:tint val="75686"/>
                  <a:invGamma/>
                </a:srgbClr>
              </a:gs>
              <a:gs pos="50000">
                <a:srgbClr val="3197BB"/>
              </a:gs>
              <a:gs pos="100000">
                <a:srgbClr val="3197BB">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3197BB"/>
            </a:extrusionClr>
          </a:sp3d>
        </p:spPr>
        <p:txBody>
          <a:bodyPr wrap="none" anchor="ctr">
            <a:flatTx/>
          </a:bodyPr>
          <a:lstStyle/>
          <a:p>
            <a:pPr>
              <a:buFont typeface="Wingdings" pitchFamily="2" charset="2"/>
              <a:buChar char="l"/>
              <a:defRPr/>
            </a:pPr>
            <a:r>
              <a:rPr lang="en-US" altLang="zh-TW" sz="1600" b="1">
                <a:solidFill>
                  <a:srgbClr val="FFFFFF"/>
                </a:solidFill>
                <a:effectLst>
                  <a:outerShdw blurRad="38100" dist="38100" dir="2700000" algn="tl">
                    <a:srgbClr val="000000"/>
                  </a:outerShdw>
                </a:effectLst>
                <a:ea typeface="新細明體" pitchFamily="18" charset="-120"/>
              </a:rPr>
              <a:t> </a:t>
            </a:r>
            <a:r>
              <a:rPr lang="en-US" altLang="zh-TW" sz="1600" b="1">
                <a:solidFill>
                  <a:srgbClr val="FFFFFF"/>
                </a:solidFill>
                <a:effectLst>
                  <a:outerShdw blurRad="38100" dist="38100" dir="2700000" algn="tl">
                    <a:srgbClr val="000000"/>
                  </a:outerShdw>
                </a:effectLst>
                <a:latin typeface="Calibri" pitchFamily="34" charset="0"/>
                <a:ea typeface="新細明體" pitchFamily="18" charset="-120"/>
              </a:rPr>
              <a:t>Provide audio from scene</a:t>
            </a:r>
          </a:p>
        </p:txBody>
      </p:sp>
      <p:sp>
        <p:nvSpPr>
          <p:cNvPr id="29" name="AutoShape 10"/>
          <p:cNvSpPr>
            <a:spLocks noChangeArrowheads="1"/>
          </p:cNvSpPr>
          <p:nvPr/>
        </p:nvSpPr>
        <p:spPr bwMode="gray">
          <a:xfrm>
            <a:off x="4684713" y="4586288"/>
            <a:ext cx="4046537" cy="1295400"/>
          </a:xfrm>
          <a:prstGeom prst="roundRect">
            <a:avLst>
              <a:gd name="adj" fmla="val 16667"/>
            </a:avLst>
          </a:prstGeom>
          <a:gradFill rotWithShape="1">
            <a:gsLst>
              <a:gs pos="0">
                <a:srgbClr val="72B88E">
                  <a:gamma/>
                  <a:tint val="75686"/>
                  <a:invGamma/>
                </a:srgbClr>
              </a:gs>
              <a:gs pos="50000">
                <a:srgbClr val="72B88E"/>
              </a:gs>
              <a:gs pos="100000">
                <a:srgbClr val="72B88E">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72B88E"/>
            </a:extrusionClr>
          </a:sp3d>
        </p:spPr>
        <p:txBody>
          <a:bodyPr wrap="none" anchor="ctr">
            <a:flatTx/>
          </a:bodyPr>
          <a:lstStyle/>
          <a:p>
            <a:pPr>
              <a:buFont typeface="Wingdings" pitchFamily="2" charset="2"/>
              <a:buNone/>
              <a:defRPr/>
            </a:pPr>
            <a:endParaRPr lang="en-US" altLang="zh-TW" sz="1600" b="1">
              <a:solidFill>
                <a:srgbClr val="FFFFFF"/>
              </a:solidFill>
              <a:effectLst>
                <a:outerShdw blurRad="38100" dist="38100" dir="2700000" algn="tl">
                  <a:srgbClr val="000000"/>
                </a:outerShdw>
              </a:effectLst>
              <a:ea typeface="新細明體" pitchFamily="18" charset="-120"/>
            </a:endParaRPr>
          </a:p>
          <a:p>
            <a:pPr>
              <a:buFont typeface="Wingdings" pitchFamily="2" charset="2"/>
              <a:buChar char="l"/>
              <a:defRPr/>
            </a:pPr>
            <a:r>
              <a:rPr lang="en-US" altLang="zh-TW" sz="1600" b="1">
                <a:solidFill>
                  <a:srgbClr val="FFFFFF"/>
                </a:solidFill>
                <a:effectLst>
                  <a:outerShdw blurRad="38100" dist="38100" dir="2700000" algn="tl">
                    <a:srgbClr val="000000"/>
                  </a:outerShdw>
                </a:effectLst>
                <a:ea typeface="新細明體" pitchFamily="18" charset="-120"/>
              </a:rPr>
              <a:t> </a:t>
            </a:r>
            <a:r>
              <a:rPr lang="en-US" altLang="zh-TW" sz="1600" b="1">
                <a:solidFill>
                  <a:srgbClr val="FFFFFF"/>
                </a:solidFill>
                <a:effectLst>
                  <a:outerShdw blurRad="38100" dist="38100" dir="2700000" algn="tl">
                    <a:srgbClr val="000000"/>
                  </a:outerShdw>
                </a:effectLst>
                <a:latin typeface="Calibri" pitchFamily="34" charset="0"/>
                <a:ea typeface="新細明體" pitchFamily="18" charset="-120"/>
              </a:rPr>
              <a:t>Save external microphone installation </a:t>
            </a:r>
          </a:p>
          <a:p>
            <a:pPr>
              <a:buFont typeface="Wingdings" pitchFamily="2" charset="2"/>
              <a:buNone/>
              <a:defRPr/>
            </a:pPr>
            <a:r>
              <a:rPr lang="en-US" altLang="zh-TW" sz="1600" b="1">
                <a:solidFill>
                  <a:srgbClr val="FFFFFF"/>
                </a:solidFill>
                <a:effectLst>
                  <a:outerShdw blurRad="38100" dist="38100" dir="2700000" algn="tl">
                    <a:srgbClr val="000000"/>
                  </a:outerShdw>
                </a:effectLst>
                <a:latin typeface="Calibri" pitchFamily="34" charset="0"/>
                <a:ea typeface="新細明體" pitchFamily="18" charset="-120"/>
              </a:rPr>
              <a:t>   and cost</a:t>
            </a:r>
            <a:r>
              <a:rPr lang="en-US" altLang="zh-TW" sz="1600" b="1">
                <a:solidFill>
                  <a:srgbClr val="FFFFFF"/>
                </a:solidFill>
                <a:effectLst>
                  <a:outerShdw blurRad="38100" dist="38100" dir="2700000" algn="tl">
                    <a:srgbClr val="000000"/>
                  </a:outerShdw>
                </a:effectLst>
                <a:ea typeface="新細明體" pitchFamily="18" charset="-120"/>
              </a:rPr>
              <a:t> </a:t>
            </a:r>
          </a:p>
        </p:txBody>
      </p:sp>
      <p:pic>
        <p:nvPicPr>
          <p:cNvPr id="12299" name="Picture 121" descr="133"/>
          <p:cNvPicPr>
            <a:picLocks noChangeAspect="1" noChangeArrowheads="1"/>
          </p:cNvPicPr>
          <p:nvPr/>
        </p:nvPicPr>
        <p:blipFill>
          <a:blip r:embed="rId4" cstate="print">
            <a:lum bright="6000"/>
          </a:blip>
          <a:srcRect b="8"/>
          <a:stretch>
            <a:fillRect/>
          </a:stretch>
        </p:blipFill>
        <p:spPr bwMode="auto">
          <a:xfrm rot="916084">
            <a:off x="2987675" y="3663950"/>
            <a:ext cx="1468438" cy="3194050"/>
          </a:xfrm>
          <a:prstGeom prst="rect">
            <a:avLst/>
          </a:prstGeom>
          <a:noFill/>
          <a:ln w="9525">
            <a:noFill/>
            <a:miter lim="800000"/>
            <a:headEnd/>
            <a:tailEnd/>
          </a:ln>
        </p:spPr>
      </p:pic>
      <p:sp>
        <p:nvSpPr>
          <p:cNvPr id="12300" name="Rectangle 8"/>
          <p:cNvSpPr>
            <a:spLocks noChangeArrowheads="1"/>
          </p:cNvSpPr>
          <p:nvPr/>
        </p:nvSpPr>
        <p:spPr bwMode="auto">
          <a:xfrm>
            <a:off x="250825" y="333375"/>
            <a:ext cx="3197225" cy="519113"/>
          </a:xfrm>
          <a:prstGeom prst="rect">
            <a:avLst/>
          </a:prstGeom>
          <a:noFill/>
          <a:ln w="9525" algn="ctr">
            <a:noFill/>
            <a:miter lim="800000"/>
            <a:headEnd/>
            <a:tailEnd/>
          </a:ln>
        </p:spPr>
        <p:txBody>
          <a:bodyPr wrap="none">
            <a:spAutoFit/>
          </a:bodyPr>
          <a:lstStyle/>
          <a:p>
            <a:r>
              <a:rPr lang="en-US" altLang="zh-TW" sz="2800" b="1" i="1">
                <a:solidFill>
                  <a:srgbClr val="3E83C2"/>
                </a:solidFill>
                <a:latin typeface="Calibri" pitchFamily="34" charset="0"/>
              </a:rPr>
              <a:t>Built-in Microphone </a:t>
            </a:r>
            <a:endParaRPr lang="zh-TW" altLang="en-US" sz="2800" b="1" i="1">
              <a:solidFill>
                <a:srgbClr val="3E83C2"/>
              </a:solidFill>
              <a:latin typeface="Calibri" pitchFamily="34"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Nd9GcSUmv0s3z6_tUyPcA1qVFkZMvQewI3Rfnq2AbHmQpO-jId4FJUfIw"/>
          <p:cNvPicPr>
            <a:picLocks noChangeAspect="1" noChangeArrowheads="1"/>
          </p:cNvPicPr>
          <p:nvPr/>
        </p:nvPicPr>
        <p:blipFill>
          <a:blip r:embed="rId3" cstate="print"/>
          <a:srcRect/>
          <a:stretch>
            <a:fillRect/>
          </a:stretch>
        </p:blipFill>
        <p:spPr bwMode="auto">
          <a:xfrm>
            <a:off x="611188" y="3933825"/>
            <a:ext cx="2743200" cy="1666875"/>
          </a:xfrm>
          <a:prstGeom prst="rect">
            <a:avLst/>
          </a:prstGeom>
          <a:noFill/>
          <a:ln w="9525">
            <a:noFill/>
            <a:miter lim="800000"/>
            <a:headEnd/>
            <a:tailEnd/>
          </a:ln>
        </p:spPr>
      </p:pic>
      <p:sp>
        <p:nvSpPr>
          <p:cNvPr id="13315" name="Freeform 3"/>
          <p:cNvSpPr>
            <a:spLocks/>
          </p:cNvSpPr>
          <p:nvPr/>
        </p:nvSpPr>
        <p:spPr bwMode="gray">
          <a:xfrm>
            <a:off x="4483100" y="5148263"/>
            <a:ext cx="2019300" cy="962025"/>
          </a:xfrm>
          <a:custGeom>
            <a:avLst/>
            <a:gdLst>
              <a:gd name="T0" fmla="*/ 76594 w 2320"/>
              <a:gd name="T1" fmla="*/ 845416 h 792"/>
              <a:gd name="T2" fmla="*/ 76594 w 2320"/>
              <a:gd name="T3" fmla="*/ 0 h 792"/>
              <a:gd name="T4" fmla="*/ 0 w 2320"/>
              <a:gd name="T5" fmla="*/ 0 h 792"/>
              <a:gd name="T6" fmla="*/ 0 w 2320"/>
              <a:gd name="T7" fmla="*/ 962025 h 792"/>
              <a:gd name="T8" fmla="*/ 2019300 w 2320"/>
              <a:gd name="T9" fmla="*/ 962025 h 792"/>
              <a:gd name="T10" fmla="*/ 2019300 w 2320"/>
              <a:gd name="T11" fmla="*/ 845416 h 792"/>
              <a:gd name="T12" fmla="*/ 76594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3316" name="Freeform 4"/>
          <p:cNvSpPr>
            <a:spLocks/>
          </p:cNvSpPr>
          <p:nvPr/>
        </p:nvSpPr>
        <p:spPr bwMode="gray">
          <a:xfrm rot="10800000">
            <a:off x="7112000" y="4197350"/>
            <a:ext cx="1924050" cy="962025"/>
          </a:xfrm>
          <a:custGeom>
            <a:avLst/>
            <a:gdLst>
              <a:gd name="T0" fmla="*/ 72981 w 2320"/>
              <a:gd name="T1" fmla="*/ 845416 h 792"/>
              <a:gd name="T2" fmla="*/ 72981 w 2320"/>
              <a:gd name="T3" fmla="*/ 0 h 792"/>
              <a:gd name="T4" fmla="*/ 0 w 2320"/>
              <a:gd name="T5" fmla="*/ 0 h 792"/>
              <a:gd name="T6" fmla="*/ 0 w 2320"/>
              <a:gd name="T7" fmla="*/ 962025 h 792"/>
              <a:gd name="T8" fmla="*/ 1924050 w 2320"/>
              <a:gd name="T9" fmla="*/ 962025 h 792"/>
              <a:gd name="T10" fmla="*/ 1924050 w 2320"/>
              <a:gd name="T11" fmla="*/ 845416 h 792"/>
              <a:gd name="T12" fmla="*/ 72981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3317" name="Rectangle 5"/>
          <p:cNvSpPr>
            <a:spLocks noChangeArrowheads="1"/>
          </p:cNvSpPr>
          <p:nvPr/>
        </p:nvSpPr>
        <p:spPr bwMode="black">
          <a:xfrm>
            <a:off x="4616450" y="1557338"/>
            <a:ext cx="1736725" cy="457200"/>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a:t>
            </a:r>
            <a:r>
              <a:rPr lang="en-US" altLang="zh-TW" sz="2400" b="1">
                <a:solidFill>
                  <a:srgbClr val="666699"/>
                </a:solidFill>
                <a:latin typeface="Calibri" pitchFamily="34" charset="0"/>
                <a:ea typeface="新細明體" pitchFamily="18" charset="-120"/>
              </a:rPr>
              <a:t>Advantage</a:t>
            </a:r>
          </a:p>
        </p:txBody>
      </p:sp>
      <p:sp>
        <p:nvSpPr>
          <p:cNvPr id="13318" name="Rectangle 6"/>
          <p:cNvSpPr>
            <a:spLocks noChangeArrowheads="1"/>
          </p:cNvSpPr>
          <p:nvPr/>
        </p:nvSpPr>
        <p:spPr bwMode="auto">
          <a:xfrm>
            <a:off x="4616450" y="4005263"/>
            <a:ext cx="1295400" cy="457200"/>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a:t>
            </a:r>
            <a:r>
              <a:rPr lang="en-US" altLang="zh-TW" sz="2400" b="1">
                <a:solidFill>
                  <a:srgbClr val="666699"/>
                </a:solidFill>
                <a:latin typeface="Calibri" pitchFamily="34" charset="0"/>
                <a:ea typeface="新細明體" pitchFamily="18" charset="-120"/>
              </a:rPr>
              <a:t>Benefit</a:t>
            </a:r>
          </a:p>
        </p:txBody>
      </p:sp>
      <p:sp>
        <p:nvSpPr>
          <p:cNvPr id="13319" name="Freeform 7"/>
          <p:cNvSpPr>
            <a:spLocks/>
          </p:cNvSpPr>
          <p:nvPr/>
        </p:nvSpPr>
        <p:spPr bwMode="gray">
          <a:xfrm>
            <a:off x="4464050" y="2862263"/>
            <a:ext cx="2019300" cy="962025"/>
          </a:xfrm>
          <a:custGeom>
            <a:avLst/>
            <a:gdLst>
              <a:gd name="T0" fmla="*/ 76594 w 2320"/>
              <a:gd name="T1" fmla="*/ 845416 h 792"/>
              <a:gd name="T2" fmla="*/ 76594 w 2320"/>
              <a:gd name="T3" fmla="*/ 0 h 792"/>
              <a:gd name="T4" fmla="*/ 0 w 2320"/>
              <a:gd name="T5" fmla="*/ 0 h 792"/>
              <a:gd name="T6" fmla="*/ 0 w 2320"/>
              <a:gd name="T7" fmla="*/ 962025 h 792"/>
              <a:gd name="T8" fmla="*/ 2019300 w 2320"/>
              <a:gd name="T9" fmla="*/ 962025 h 792"/>
              <a:gd name="T10" fmla="*/ 2019300 w 2320"/>
              <a:gd name="T11" fmla="*/ 845416 h 792"/>
              <a:gd name="T12" fmla="*/ 76594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13320" name="Freeform 8"/>
          <p:cNvSpPr>
            <a:spLocks/>
          </p:cNvSpPr>
          <p:nvPr/>
        </p:nvSpPr>
        <p:spPr bwMode="gray">
          <a:xfrm rot="10800000">
            <a:off x="7073900" y="1909763"/>
            <a:ext cx="1924050" cy="962025"/>
          </a:xfrm>
          <a:custGeom>
            <a:avLst/>
            <a:gdLst>
              <a:gd name="T0" fmla="*/ 72981 w 2320"/>
              <a:gd name="T1" fmla="*/ 845416 h 792"/>
              <a:gd name="T2" fmla="*/ 72981 w 2320"/>
              <a:gd name="T3" fmla="*/ 0 h 792"/>
              <a:gd name="T4" fmla="*/ 0 w 2320"/>
              <a:gd name="T5" fmla="*/ 0 h 792"/>
              <a:gd name="T6" fmla="*/ 0 w 2320"/>
              <a:gd name="T7" fmla="*/ 962025 h 792"/>
              <a:gd name="T8" fmla="*/ 1924050 w 2320"/>
              <a:gd name="T9" fmla="*/ 962025 h 792"/>
              <a:gd name="T10" fmla="*/ 1924050 w 2320"/>
              <a:gd name="T11" fmla="*/ 845416 h 792"/>
              <a:gd name="T12" fmla="*/ 72981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28" name="AutoShape 9"/>
          <p:cNvSpPr>
            <a:spLocks noChangeArrowheads="1"/>
          </p:cNvSpPr>
          <p:nvPr/>
        </p:nvSpPr>
        <p:spPr bwMode="gray">
          <a:xfrm>
            <a:off x="4572000" y="2276475"/>
            <a:ext cx="4321175" cy="1295400"/>
          </a:xfrm>
          <a:prstGeom prst="roundRect">
            <a:avLst>
              <a:gd name="adj" fmla="val 16667"/>
            </a:avLst>
          </a:prstGeom>
          <a:gradFill rotWithShape="1">
            <a:gsLst>
              <a:gs pos="0">
                <a:srgbClr val="3197BB">
                  <a:gamma/>
                  <a:tint val="75686"/>
                  <a:invGamma/>
                </a:srgbClr>
              </a:gs>
              <a:gs pos="50000">
                <a:srgbClr val="3197BB"/>
              </a:gs>
              <a:gs pos="100000">
                <a:srgbClr val="3197BB">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3197BB"/>
            </a:extrusionClr>
          </a:sp3d>
        </p:spPr>
        <p:txBody>
          <a:bodyPr wrap="none" anchor="ctr">
            <a:flatTx/>
          </a:bodyPr>
          <a:lstStyle/>
          <a:p>
            <a:pPr>
              <a:buFont typeface="Wingdings" pitchFamily="2" charset="2"/>
              <a:buChar char="l"/>
              <a:defRPr/>
            </a:pPr>
            <a:r>
              <a:rPr lang="en-US" altLang="zh-TW" sz="1600" b="1">
                <a:solidFill>
                  <a:srgbClr val="FFFFFF"/>
                </a:solidFill>
                <a:effectLst>
                  <a:outerShdw blurRad="38100" dist="38100" dir="2700000" algn="tl">
                    <a:srgbClr val="000000"/>
                  </a:outerShdw>
                </a:effectLst>
                <a:ea typeface="新細明體" pitchFamily="18" charset="-120"/>
              </a:rPr>
              <a:t> </a:t>
            </a:r>
            <a:r>
              <a:rPr lang="en-US" altLang="zh-TW" sz="1600" b="1">
                <a:solidFill>
                  <a:srgbClr val="FFFFFF"/>
                </a:solidFill>
                <a:effectLst>
                  <a:outerShdw blurRad="38100" dist="38100" dir="2700000" algn="tl">
                    <a:srgbClr val="000000"/>
                  </a:outerShdw>
                </a:effectLst>
                <a:latin typeface="Calibri" pitchFamily="34" charset="0"/>
                <a:ea typeface="新細明體" pitchFamily="18" charset="-120"/>
              </a:rPr>
              <a:t>Vibration resistant and cold start(-25 C)</a:t>
            </a:r>
          </a:p>
        </p:txBody>
      </p:sp>
      <p:sp>
        <p:nvSpPr>
          <p:cNvPr id="29" name="AutoShape 10"/>
          <p:cNvSpPr>
            <a:spLocks noChangeArrowheads="1"/>
          </p:cNvSpPr>
          <p:nvPr/>
        </p:nvSpPr>
        <p:spPr bwMode="gray">
          <a:xfrm>
            <a:off x="4684713" y="4586288"/>
            <a:ext cx="4046537" cy="1295400"/>
          </a:xfrm>
          <a:prstGeom prst="roundRect">
            <a:avLst>
              <a:gd name="adj" fmla="val 16667"/>
            </a:avLst>
          </a:prstGeom>
          <a:gradFill rotWithShape="1">
            <a:gsLst>
              <a:gs pos="0">
                <a:srgbClr val="72B88E">
                  <a:gamma/>
                  <a:tint val="75686"/>
                  <a:invGamma/>
                </a:srgbClr>
              </a:gs>
              <a:gs pos="50000">
                <a:srgbClr val="72B88E"/>
              </a:gs>
              <a:gs pos="100000">
                <a:srgbClr val="72B88E">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72B88E"/>
            </a:extrusionClr>
          </a:sp3d>
        </p:spPr>
        <p:txBody>
          <a:bodyPr wrap="none" anchor="ctr">
            <a:flatTx/>
          </a:bodyPr>
          <a:lstStyle/>
          <a:p>
            <a:pPr>
              <a:buFont typeface="Wingdings" pitchFamily="2" charset="2"/>
              <a:buNone/>
              <a:defRPr/>
            </a:pPr>
            <a:endParaRPr lang="en-US" altLang="zh-TW" sz="1600" b="1">
              <a:solidFill>
                <a:srgbClr val="FFFFFF"/>
              </a:solidFill>
              <a:effectLst>
                <a:outerShdw blurRad="38100" dist="38100" dir="2700000" algn="tl">
                  <a:srgbClr val="000000"/>
                </a:outerShdw>
              </a:effectLst>
              <a:ea typeface="新細明體" pitchFamily="18" charset="-120"/>
            </a:endParaRPr>
          </a:p>
          <a:p>
            <a:pPr>
              <a:buFont typeface="Wingdings" pitchFamily="2" charset="2"/>
              <a:buChar char="l"/>
              <a:defRPr/>
            </a:pPr>
            <a:r>
              <a:rPr lang="en-US" altLang="zh-TW" sz="1600" b="1">
                <a:solidFill>
                  <a:srgbClr val="FFFFFF"/>
                </a:solidFill>
                <a:effectLst>
                  <a:outerShdw blurRad="38100" dist="38100" dir="2700000" algn="tl">
                    <a:srgbClr val="000000"/>
                  </a:outerShdw>
                </a:effectLst>
                <a:ea typeface="新細明體" pitchFamily="18" charset="-120"/>
              </a:rPr>
              <a:t> </a:t>
            </a:r>
            <a:r>
              <a:rPr lang="en-US" altLang="zh-TW" sz="1600" b="1">
                <a:solidFill>
                  <a:srgbClr val="FFFFFF"/>
                </a:solidFill>
                <a:effectLst>
                  <a:outerShdw blurRad="38100" dist="38100" dir="2700000" algn="tl">
                    <a:srgbClr val="000000"/>
                  </a:outerShdw>
                </a:effectLst>
                <a:latin typeface="Calibri" pitchFamily="34" charset="0"/>
                <a:ea typeface="新細明體" pitchFamily="18" charset="-120"/>
              </a:rPr>
              <a:t>Mobile application</a:t>
            </a:r>
            <a:r>
              <a:rPr lang="en-US" altLang="zh-TW" sz="1600" b="1">
                <a:solidFill>
                  <a:srgbClr val="FFFFFF"/>
                </a:solidFill>
                <a:effectLst>
                  <a:outerShdw blurRad="38100" dist="38100" dir="2700000" algn="tl">
                    <a:srgbClr val="000000"/>
                  </a:outerShdw>
                </a:effectLst>
                <a:ea typeface="新細明體" pitchFamily="18" charset="-120"/>
              </a:rPr>
              <a:t> (Inside or outside)</a:t>
            </a:r>
          </a:p>
        </p:txBody>
      </p:sp>
      <p:pic>
        <p:nvPicPr>
          <p:cNvPr id="13323" name="Picture 121" descr="133"/>
          <p:cNvPicPr>
            <a:picLocks noChangeAspect="1" noChangeArrowheads="1"/>
          </p:cNvPicPr>
          <p:nvPr/>
        </p:nvPicPr>
        <p:blipFill>
          <a:blip r:embed="rId4" cstate="print">
            <a:lum bright="6000"/>
          </a:blip>
          <a:srcRect b="8"/>
          <a:stretch>
            <a:fillRect/>
          </a:stretch>
        </p:blipFill>
        <p:spPr bwMode="auto">
          <a:xfrm rot="916084">
            <a:off x="2987675" y="3663950"/>
            <a:ext cx="1468438" cy="3194050"/>
          </a:xfrm>
          <a:prstGeom prst="rect">
            <a:avLst/>
          </a:prstGeom>
          <a:noFill/>
          <a:ln w="9525">
            <a:noFill/>
            <a:miter lim="800000"/>
            <a:headEnd/>
            <a:tailEnd/>
          </a:ln>
        </p:spPr>
      </p:pic>
      <p:pic>
        <p:nvPicPr>
          <p:cNvPr id="13324" name="Picture 17" descr="ANd9GcSSE1PxhnphU15nXqXmsFXUyTq5nRCs9_kt7h-dJwAu0X7DWF3i"/>
          <p:cNvPicPr>
            <a:picLocks noChangeAspect="1" noChangeArrowheads="1"/>
          </p:cNvPicPr>
          <p:nvPr/>
        </p:nvPicPr>
        <p:blipFill>
          <a:blip r:embed="rId5" cstate="print"/>
          <a:srcRect/>
          <a:stretch>
            <a:fillRect/>
          </a:stretch>
        </p:blipFill>
        <p:spPr bwMode="auto">
          <a:xfrm>
            <a:off x="250825" y="1125538"/>
            <a:ext cx="4103688" cy="2165350"/>
          </a:xfrm>
          <a:prstGeom prst="rect">
            <a:avLst/>
          </a:prstGeom>
          <a:noFill/>
          <a:ln w="9525">
            <a:noFill/>
            <a:miter lim="800000"/>
            <a:headEnd/>
            <a:tailEnd/>
          </a:ln>
        </p:spPr>
      </p:pic>
      <p:grpSp>
        <p:nvGrpSpPr>
          <p:cNvPr id="4" name="群組 12"/>
          <p:cNvGrpSpPr>
            <a:grpSpLocks/>
          </p:cNvGrpSpPr>
          <p:nvPr/>
        </p:nvGrpSpPr>
        <p:grpSpPr bwMode="auto">
          <a:xfrm>
            <a:off x="2195513" y="1989138"/>
            <a:ext cx="279400" cy="142875"/>
            <a:chOff x="3357554" y="2214554"/>
            <a:chExt cx="1214446" cy="857256"/>
          </a:xfrm>
        </p:grpSpPr>
        <p:sp>
          <p:nvSpPr>
            <p:cNvPr id="2" name="橢圓 13"/>
            <p:cNvSpPr/>
            <p:nvPr/>
          </p:nvSpPr>
          <p:spPr>
            <a:xfrm>
              <a:off x="3502457" y="2214554"/>
              <a:ext cx="924635" cy="857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1800"/>
            </a:p>
          </p:txBody>
        </p:sp>
        <p:sp>
          <p:nvSpPr>
            <p:cNvPr id="3" name="矩形 14"/>
            <p:cNvSpPr/>
            <p:nvPr/>
          </p:nvSpPr>
          <p:spPr>
            <a:xfrm>
              <a:off x="3357554" y="2214554"/>
              <a:ext cx="1214446" cy="42862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1800"/>
            </a:p>
          </p:txBody>
        </p:sp>
      </p:grpSp>
      <p:sp>
        <p:nvSpPr>
          <p:cNvPr id="13326" name="Line 21"/>
          <p:cNvSpPr>
            <a:spLocks noChangeShapeType="1"/>
          </p:cNvSpPr>
          <p:nvPr/>
        </p:nvSpPr>
        <p:spPr bwMode="auto">
          <a:xfrm>
            <a:off x="1547813" y="1916113"/>
            <a:ext cx="1800225" cy="0"/>
          </a:xfrm>
          <a:prstGeom prst="line">
            <a:avLst/>
          </a:prstGeom>
          <a:noFill/>
          <a:ln w="28575">
            <a:solidFill>
              <a:schemeClr val="bg1"/>
            </a:solidFill>
            <a:prstDash val="sysDot"/>
            <a:round/>
            <a:headEnd/>
            <a:tailEnd/>
          </a:ln>
        </p:spPr>
        <p:txBody>
          <a:bodyPr/>
          <a:lstStyle/>
          <a:p>
            <a:endParaRPr lang="zh-TW" altLang="en-US"/>
          </a:p>
        </p:txBody>
      </p:sp>
      <p:sp>
        <p:nvSpPr>
          <p:cNvPr id="23" name="弧形 22"/>
          <p:cNvSpPr/>
          <p:nvPr/>
        </p:nvSpPr>
        <p:spPr>
          <a:xfrm>
            <a:off x="1979613" y="1268413"/>
            <a:ext cx="808037" cy="1141412"/>
          </a:xfrm>
          <a:prstGeom prst="arc">
            <a:avLst>
              <a:gd name="adj1" fmla="val 21588172"/>
              <a:gd name="adj2" fmla="val 10800000"/>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zh-TW" altLang="en-US" sz="1800"/>
          </a:p>
        </p:txBody>
      </p:sp>
      <p:sp>
        <p:nvSpPr>
          <p:cNvPr id="13328" name="Rectangle 8"/>
          <p:cNvSpPr>
            <a:spLocks noChangeArrowheads="1"/>
          </p:cNvSpPr>
          <p:nvPr/>
        </p:nvSpPr>
        <p:spPr bwMode="auto">
          <a:xfrm>
            <a:off x="250825" y="333375"/>
            <a:ext cx="3433763" cy="519113"/>
          </a:xfrm>
          <a:prstGeom prst="rect">
            <a:avLst/>
          </a:prstGeom>
          <a:noFill/>
          <a:ln w="9525" algn="ctr">
            <a:noFill/>
            <a:miter lim="800000"/>
            <a:headEnd/>
            <a:tailEnd/>
          </a:ln>
        </p:spPr>
        <p:txBody>
          <a:bodyPr wrap="none">
            <a:spAutoFit/>
          </a:bodyPr>
          <a:lstStyle/>
          <a:p>
            <a:r>
              <a:rPr lang="en-US" altLang="zh-TW" sz="2800" b="1" i="1">
                <a:solidFill>
                  <a:srgbClr val="3E83C2"/>
                </a:solidFill>
                <a:latin typeface="Calibri" pitchFamily="34" charset="0"/>
              </a:rPr>
              <a:t>EN50155 certification </a:t>
            </a:r>
            <a:endParaRPr lang="zh-TW" altLang="en-US" sz="2800" b="1" i="1">
              <a:solidFill>
                <a:srgbClr val="3E83C2"/>
              </a:solidFill>
              <a:latin typeface="Calibri" pitchFamily="34" charset="0"/>
            </a:endParaRPr>
          </a:p>
        </p:txBody>
      </p:sp>
      <p:grpSp>
        <p:nvGrpSpPr>
          <p:cNvPr id="5" name="群組 12"/>
          <p:cNvGrpSpPr>
            <a:grpSpLocks/>
          </p:cNvGrpSpPr>
          <p:nvPr/>
        </p:nvGrpSpPr>
        <p:grpSpPr bwMode="auto">
          <a:xfrm rot="5874430">
            <a:off x="862013" y="4973638"/>
            <a:ext cx="307975" cy="117475"/>
            <a:chOff x="3357554" y="2214554"/>
            <a:chExt cx="1214446" cy="857256"/>
          </a:xfrm>
        </p:grpSpPr>
        <p:sp>
          <p:nvSpPr>
            <p:cNvPr id="14" name="橢圓 13"/>
            <p:cNvSpPr>
              <a:spLocks noChangeArrowheads="1"/>
            </p:cNvSpPr>
            <p:nvPr/>
          </p:nvSpPr>
          <p:spPr bwMode="auto">
            <a:xfrm>
              <a:off x="3501531" y="2214551"/>
              <a:ext cx="926485" cy="857256"/>
            </a:xfrm>
            <a:prstGeom prst="ellipse">
              <a:avLst/>
            </a:prstGeom>
            <a:solidFill>
              <a:schemeClr val="accent1"/>
            </a:solidFill>
            <a:ln w="25400" algn="ctr">
              <a:solidFill>
                <a:srgbClr val="89A4A7"/>
              </a:solidFill>
              <a:round/>
              <a:headEnd/>
              <a:tailEnd/>
            </a:ln>
          </p:spPr>
          <p:txBody>
            <a:bodyPr rot="10800000" vert="eaVert" anchor="ctr"/>
            <a:lstStyle/>
            <a:p>
              <a:pPr algn="ctr" fontAlgn="auto">
                <a:spcBef>
                  <a:spcPts val="0"/>
                </a:spcBef>
                <a:spcAft>
                  <a:spcPts val="0"/>
                </a:spcAft>
                <a:defRPr/>
              </a:pPr>
              <a:endParaRPr kumimoji="0" lang="zh-TW" altLang="en-US" sz="1800">
                <a:solidFill>
                  <a:schemeClr val="lt1"/>
                </a:solidFill>
                <a:latin typeface="+mn-lt"/>
                <a:ea typeface="+mn-ea"/>
              </a:endParaRPr>
            </a:p>
          </p:txBody>
        </p:sp>
        <p:sp>
          <p:nvSpPr>
            <p:cNvPr id="15" name="矩形 14"/>
            <p:cNvSpPr>
              <a:spLocks noChangeArrowheads="1"/>
            </p:cNvSpPr>
            <p:nvPr/>
          </p:nvSpPr>
          <p:spPr bwMode="auto">
            <a:xfrm>
              <a:off x="3355748" y="2236356"/>
              <a:ext cx="1214446" cy="428632"/>
            </a:xfrm>
            <a:prstGeom prst="rect">
              <a:avLst/>
            </a:prstGeom>
            <a:solidFill>
              <a:schemeClr val="accent1"/>
            </a:solidFill>
            <a:ln w="25400" algn="ctr">
              <a:solidFill>
                <a:srgbClr val="89A4A7"/>
              </a:solidFill>
              <a:miter lim="800000"/>
              <a:headEnd/>
              <a:tailEnd/>
            </a:ln>
          </p:spPr>
          <p:txBody>
            <a:bodyPr rot="10800000" vert="eaVert" anchor="ctr"/>
            <a:lstStyle/>
            <a:p>
              <a:pPr algn="ctr" fontAlgn="auto">
                <a:spcBef>
                  <a:spcPts val="0"/>
                </a:spcBef>
                <a:spcAft>
                  <a:spcPts val="0"/>
                </a:spcAft>
                <a:defRPr/>
              </a:pPr>
              <a:endParaRPr kumimoji="0" lang="zh-TW" altLang="en-US" sz="1800">
                <a:solidFill>
                  <a:schemeClr val="lt1"/>
                </a:solidFill>
                <a:latin typeface="+mn-lt"/>
                <a:ea typeface="+mn-ea"/>
              </a:endParaRPr>
            </a:p>
          </p:txBody>
        </p:sp>
      </p:gr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D8171V_1000X1000"/>
          <p:cNvPicPr>
            <a:picLocks noChangeAspect="1" noChangeArrowheads="1"/>
          </p:cNvPicPr>
          <p:nvPr/>
        </p:nvPicPr>
        <p:blipFill>
          <a:blip r:embed="rId3" cstate="print"/>
          <a:srcRect/>
          <a:stretch>
            <a:fillRect/>
          </a:stretch>
        </p:blipFill>
        <p:spPr bwMode="auto">
          <a:xfrm>
            <a:off x="250825" y="1700213"/>
            <a:ext cx="3457575" cy="3457575"/>
          </a:xfrm>
          <a:prstGeom prst="rect">
            <a:avLst/>
          </a:prstGeom>
          <a:noFill/>
          <a:ln w="9525">
            <a:noFill/>
            <a:miter lim="800000"/>
            <a:headEnd/>
            <a:tailEnd/>
          </a:ln>
        </p:spPr>
      </p:pic>
      <p:sp>
        <p:nvSpPr>
          <p:cNvPr id="14339" name="Freeform 3"/>
          <p:cNvSpPr>
            <a:spLocks/>
          </p:cNvSpPr>
          <p:nvPr/>
        </p:nvSpPr>
        <p:spPr bwMode="gray">
          <a:xfrm>
            <a:off x="4483100" y="5148263"/>
            <a:ext cx="2019300" cy="962025"/>
          </a:xfrm>
          <a:custGeom>
            <a:avLst/>
            <a:gdLst>
              <a:gd name="T0" fmla="*/ 76594 w 2320"/>
              <a:gd name="T1" fmla="*/ 845416 h 792"/>
              <a:gd name="T2" fmla="*/ 76594 w 2320"/>
              <a:gd name="T3" fmla="*/ 0 h 792"/>
              <a:gd name="T4" fmla="*/ 0 w 2320"/>
              <a:gd name="T5" fmla="*/ 0 h 792"/>
              <a:gd name="T6" fmla="*/ 0 w 2320"/>
              <a:gd name="T7" fmla="*/ 962025 h 792"/>
              <a:gd name="T8" fmla="*/ 2019300 w 2320"/>
              <a:gd name="T9" fmla="*/ 962025 h 792"/>
              <a:gd name="T10" fmla="*/ 2019300 w 2320"/>
              <a:gd name="T11" fmla="*/ 845416 h 792"/>
              <a:gd name="T12" fmla="*/ 76594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4340" name="Freeform 4"/>
          <p:cNvSpPr>
            <a:spLocks/>
          </p:cNvSpPr>
          <p:nvPr/>
        </p:nvSpPr>
        <p:spPr bwMode="gray">
          <a:xfrm rot="10800000">
            <a:off x="7112000" y="4197350"/>
            <a:ext cx="1924050" cy="962025"/>
          </a:xfrm>
          <a:custGeom>
            <a:avLst/>
            <a:gdLst>
              <a:gd name="T0" fmla="*/ 72981 w 2320"/>
              <a:gd name="T1" fmla="*/ 845416 h 792"/>
              <a:gd name="T2" fmla="*/ 72981 w 2320"/>
              <a:gd name="T3" fmla="*/ 0 h 792"/>
              <a:gd name="T4" fmla="*/ 0 w 2320"/>
              <a:gd name="T5" fmla="*/ 0 h 792"/>
              <a:gd name="T6" fmla="*/ 0 w 2320"/>
              <a:gd name="T7" fmla="*/ 962025 h 792"/>
              <a:gd name="T8" fmla="*/ 1924050 w 2320"/>
              <a:gd name="T9" fmla="*/ 962025 h 792"/>
              <a:gd name="T10" fmla="*/ 1924050 w 2320"/>
              <a:gd name="T11" fmla="*/ 845416 h 792"/>
              <a:gd name="T12" fmla="*/ 72981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4341" name="Rectangle 5"/>
          <p:cNvSpPr>
            <a:spLocks noChangeArrowheads="1"/>
          </p:cNvSpPr>
          <p:nvPr/>
        </p:nvSpPr>
        <p:spPr bwMode="black">
          <a:xfrm>
            <a:off x="4616450" y="1557338"/>
            <a:ext cx="1736725" cy="457200"/>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a:t>
            </a:r>
            <a:r>
              <a:rPr lang="en-US" altLang="zh-TW" sz="2400" b="1">
                <a:solidFill>
                  <a:srgbClr val="666699"/>
                </a:solidFill>
                <a:latin typeface="Calibri" pitchFamily="34" charset="0"/>
                <a:ea typeface="新細明體" pitchFamily="18" charset="-120"/>
              </a:rPr>
              <a:t>Advantage</a:t>
            </a:r>
          </a:p>
        </p:txBody>
      </p:sp>
      <p:sp>
        <p:nvSpPr>
          <p:cNvPr id="14342" name="Rectangle 6"/>
          <p:cNvSpPr>
            <a:spLocks noChangeArrowheads="1"/>
          </p:cNvSpPr>
          <p:nvPr/>
        </p:nvSpPr>
        <p:spPr bwMode="auto">
          <a:xfrm>
            <a:off x="4616450" y="4005263"/>
            <a:ext cx="1295400" cy="457200"/>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a:t>
            </a:r>
            <a:r>
              <a:rPr lang="en-US" altLang="zh-TW" sz="2400" b="1">
                <a:solidFill>
                  <a:srgbClr val="666699"/>
                </a:solidFill>
                <a:latin typeface="Calibri" pitchFamily="34" charset="0"/>
                <a:ea typeface="新細明體" pitchFamily="18" charset="-120"/>
              </a:rPr>
              <a:t>Benefit</a:t>
            </a:r>
          </a:p>
        </p:txBody>
      </p:sp>
      <p:sp>
        <p:nvSpPr>
          <p:cNvPr id="14343" name="Freeform 7"/>
          <p:cNvSpPr>
            <a:spLocks/>
          </p:cNvSpPr>
          <p:nvPr/>
        </p:nvSpPr>
        <p:spPr bwMode="gray">
          <a:xfrm>
            <a:off x="4464050" y="2862263"/>
            <a:ext cx="2019300" cy="962025"/>
          </a:xfrm>
          <a:custGeom>
            <a:avLst/>
            <a:gdLst>
              <a:gd name="T0" fmla="*/ 76594 w 2320"/>
              <a:gd name="T1" fmla="*/ 845416 h 792"/>
              <a:gd name="T2" fmla="*/ 76594 w 2320"/>
              <a:gd name="T3" fmla="*/ 0 h 792"/>
              <a:gd name="T4" fmla="*/ 0 w 2320"/>
              <a:gd name="T5" fmla="*/ 0 h 792"/>
              <a:gd name="T6" fmla="*/ 0 w 2320"/>
              <a:gd name="T7" fmla="*/ 962025 h 792"/>
              <a:gd name="T8" fmla="*/ 2019300 w 2320"/>
              <a:gd name="T9" fmla="*/ 962025 h 792"/>
              <a:gd name="T10" fmla="*/ 2019300 w 2320"/>
              <a:gd name="T11" fmla="*/ 845416 h 792"/>
              <a:gd name="T12" fmla="*/ 76594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14344" name="Freeform 8"/>
          <p:cNvSpPr>
            <a:spLocks/>
          </p:cNvSpPr>
          <p:nvPr/>
        </p:nvSpPr>
        <p:spPr bwMode="gray">
          <a:xfrm rot="10800000">
            <a:off x="7073900" y="1909763"/>
            <a:ext cx="1924050" cy="962025"/>
          </a:xfrm>
          <a:custGeom>
            <a:avLst/>
            <a:gdLst>
              <a:gd name="T0" fmla="*/ 72981 w 2320"/>
              <a:gd name="T1" fmla="*/ 845416 h 792"/>
              <a:gd name="T2" fmla="*/ 72981 w 2320"/>
              <a:gd name="T3" fmla="*/ 0 h 792"/>
              <a:gd name="T4" fmla="*/ 0 w 2320"/>
              <a:gd name="T5" fmla="*/ 0 h 792"/>
              <a:gd name="T6" fmla="*/ 0 w 2320"/>
              <a:gd name="T7" fmla="*/ 962025 h 792"/>
              <a:gd name="T8" fmla="*/ 1924050 w 2320"/>
              <a:gd name="T9" fmla="*/ 962025 h 792"/>
              <a:gd name="T10" fmla="*/ 1924050 w 2320"/>
              <a:gd name="T11" fmla="*/ 845416 h 792"/>
              <a:gd name="T12" fmla="*/ 72981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28" name="AutoShape 9"/>
          <p:cNvSpPr>
            <a:spLocks noChangeArrowheads="1"/>
          </p:cNvSpPr>
          <p:nvPr/>
        </p:nvSpPr>
        <p:spPr bwMode="gray">
          <a:xfrm>
            <a:off x="4572000" y="2276475"/>
            <a:ext cx="4046538" cy="1295400"/>
          </a:xfrm>
          <a:prstGeom prst="roundRect">
            <a:avLst>
              <a:gd name="adj" fmla="val 16667"/>
            </a:avLst>
          </a:prstGeom>
          <a:gradFill rotWithShape="1">
            <a:gsLst>
              <a:gs pos="0">
                <a:srgbClr val="3197BB">
                  <a:gamma/>
                  <a:tint val="75686"/>
                  <a:invGamma/>
                </a:srgbClr>
              </a:gs>
              <a:gs pos="50000">
                <a:srgbClr val="3197BB"/>
              </a:gs>
              <a:gs pos="100000">
                <a:srgbClr val="3197BB">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3197BB"/>
            </a:extrusionClr>
          </a:sp3d>
        </p:spPr>
        <p:txBody>
          <a:bodyPr wrap="none" anchor="ctr">
            <a:flatTx/>
          </a:bodyPr>
          <a:lstStyle/>
          <a:p>
            <a:pPr>
              <a:buFont typeface="Wingdings" pitchFamily="2" charset="2"/>
              <a:buNone/>
              <a:defRPr/>
            </a:pPr>
            <a:r>
              <a:rPr lang="en-US" altLang="zh-TW" sz="1600" b="1">
                <a:solidFill>
                  <a:srgbClr val="FFFFFF"/>
                </a:solidFill>
                <a:effectLst>
                  <a:outerShdw blurRad="38100" dist="38100" dir="2700000" algn="tl">
                    <a:srgbClr val="000000"/>
                  </a:outerShdw>
                </a:effectLst>
                <a:ea typeface="新細明體" pitchFamily="18" charset="-120"/>
              </a:rPr>
              <a:t> </a:t>
            </a:r>
          </a:p>
          <a:p>
            <a:pPr>
              <a:buFont typeface="Wingdings" pitchFamily="2" charset="2"/>
              <a:buNone/>
              <a:defRPr/>
            </a:pPr>
            <a:r>
              <a:rPr lang="en-US" altLang="zh-TW" sz="1400" b="1">
                <a:solidFill>
                  <a:srgbClr val="FFFFFF"/>
                </a:solidFill>
                <a:effectLst>
                  <a:outerShdw blurRad="38100" dist="38100" dir="2700000" algn="tl">
                    <a:srgbClr val="000000"/>
                  </a:outerShdw>
                </a:effectLst>
                <a:latin typeface="Calibri" pitchFamily="34" charset="0"/>
                <a:ea typeface="新細明體" pitchFamily="18" charset="-120"/>
              </a:rPr>
              <a:t>A. IK 10 rate vandal impact resistant</a:t>
            </a:r>
          </a:p>
        </p:txBody>
      </p:sp>
      <p:sp>
        <p:nvSpPr>
          <p:cNvPr id="29" name="AutoShape 10"/>
          <p:cNvSpPr>
            <a:spLocks noChangeArrowheads="1"/>
          </p:cNvSpPr>
          <p:nvPr/>
        </p:nvSpPr>
        <p:spPr bwMode="gray">
          <a:xfrm>
            <a:off x="4684713" y="4586288"/>
            <a:ext cx="4046537" cy="1295400"/>
          </a:xfrm>
          <a:prstGeom prst="roundRect">
            <a:avLst>
              <a:gd name="adj" fmla="val 16667"/>
            </a:avLst>
          </a:prstGeom>
          <a:gradFill rotWithShape="1">
            <a:gsLst>
              <a:gs pos="0">
                <a:srgbClr val="72B88E">
                  <a:gamma/>
                  <a:tint val="75686"/>
                  <a:invGamma/>
                </a:srgbClr>
              </a:gs>
              <a:gs pos="50000">
                <a:srgbClr val="72B88E"/>
              </a:gs>
              <a:gs pos="100000">
                <a:srgbClr val="72B88E">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72B88E"/>
            </a:extrusionClr>
          </a:sp3d>
        </p:spPr>
        <p:txBody>
          <a:bodyPr wrap="none" anchor="ctr">
            <a:flatTx/>
          </a:bodyPr>
          <a:lstStyle/>
          <a:p>
            <a:pPr>
              <a:buFont typeface="Wingdings" pitchFamily="2" charset="2"/>
              <a:buNone/>
              <a:defRPr/>
            </a:pPr>
            <a:endParaRPr lang="en-US" altLang="zh-TW" sz="1600" b="1">
              <a:solidFill>
                <a:srgbClr val="FFFFFF"/>
              </a:solidFill>
              <a:effectLst>
                <a:outerShdw blurRad="38100" dist="38100" dir="2700000" algn="tl">
                  <a:srgbClr val="000000"/>
                </a:outerShdw>
              </a:effectLst>
              <a:ea typeface="新細明體" pitchFamily="18" charset="-120"/>
            </a:endParaRPr>
          </a:p>
          <a:p>
            <a:pPr>
              <a:buFont typeface="Wingdings" pitchFamily="2" charset="2"/>
              <a:buNone/>
              <a:defRPr/>
            </a:pPr>
            <a:r>
              <a:rPr lang="en-US" altLang="zh-TW" sz="1600" b="1">
                <a:solidFill>
                  <a:srgbClr val="FFFFFF"/>
                </a:solidFill>
                <a:effectLst>
                  <a:outerShdw blurRad="38100" dist="38100" dir="2700000" algn="tl">
                    <a:srgbClr val="000000"/>
                  </a:outerShdw>
                </a:effectLst>
                <a:latin typeface="Calibri" pitchFamily="34" charset="0"/>
                <a:ea typeface="新細明體" pitchFamily="18" charset="-120"/>
              </a:rPr>
              <a:t>Make camera more robust</a:t>
            </a:r>
          </a:p>
          <a:p>
            <a:pPr>
              <a:buFont typeface="Wingdings" pitchFamily="2" charset="2"/>
              <a:buNone/>
              <a:defRPr/>
            </a:pPr>
            <a:r>
              <a:rPr lang="en-US" altLang="zh-TW" sz="1600" b="1">
                <a:solidFill>
                  <a:srgbClr val="FFFFFF"/>
                </a:solidFill>
                <a:effectLst>
                  <a:outerShdw blurRad="38100" dist="38100" dir="2700000" algn="tl">
                    <a:srgbClr val="000000"/>
                  </a:outerShdw>
                </a:effectLst>
                <a:latin typeface="Calibri" pitchFamily="34" charset="0"/>
                <a:ea typeface="新細明體" pitchFamily="18" charset="-120"/>
              </a:rPr>
              <a:t>More install locations</a:t>
            </a:r>
          </a:p>
          <a:p>
            <a:pPr>
              <a:buFont typeface="Wingdings" pitchFamily="2" charset="2"/>
              <a:buNone/>
              <a:defRPr/>
            </a:pPr>
            <a:endParaRPr lang="en-US" altLang="zh-TW" sz="1600" b="1">
              <a:solidFill>
                <a:srgbClr val="FFFFFF"/>
              </a:solidFill>
              <a:effectLst>
                <a:outerShdw blurRad="38100" dist="38100" dir="2700000" algn="tl">
                  <a:srgbClr val="000000"/>
                </a:outerShdw>
              </a:effectLst>
              <a:latin typeface="Calibri" pitchFamily="34" charset="0"/>
              <a:ea typeface="新細明體" pitchFamily="18" charset="-120"/>
            </a:endParaRPr>
          </a:p>
          <a:p>
            <a:pPr>
              <a:buFont typeface="Wingdings" pitchFamily="2" charset="2"/>
              <a:buNone/>
              <a:defRPr/>
            </a:pPr>
            <a:endParaRPr lang="en-US" altLang="zh-TW" sz="1600" b="1">
              <a:solidFill>
                <a:srgbClr val="FFFFFF"/>
              </a:solidFill>
              <a:effectLst>
                <a:outerShdw blurRad="38100" dist="38100" dir="2700000" algn="tl">
                  <a:srgbClr val="000000"/>
                </a:outerShdw>
              </a:effectLst>
              <a:latin typeface="Calibri" pitchFamily="34" charset="0"/>
              <a:ea typeface="新細明體" pitchFamily="18" charset="-120"/>
            </a:endParaRPr>
          </a:p>
          <a:p>
            <a:pPr>
              <a:buFont typeface="Wingdings" pitchFamily="2" charset="2"/>
              <a:buNone/>
              <a:defRPr/>
            </a:pPr>
            <a:endParaRPr lang="en-US" altLang="zh-TW" sz="1600" b="1">
              <a:solidFill>
                <a:srgbClr val="FFFFFF"/>
              </a:solidFill>
              <a:effectLst>
                <a:outerShdw blurRad="38100" dist="38100" dir="2700000" algn="tl">
                  <a:srgbClr val="000000"/>
                </a:outerShdw>
              </a:effectLst>
              <a:ea typeface="新細明體" pitchFamily="18" charset="-120"/>
            </a:endParaRPr>
          </a:p>
        </p:txBody>
      </p:sp>
      <p:pic>
        <p:nvPicPr>
          <p:cNvPr id="14347" name="Picture 121" descr="133"/>
          <p:cNvPicPr>
            <a:picLocks noChangeAspect="1" noChangeArrowheads="1"/>
          </p:cNvPicPr>
          <p:nvPr/>
        </p:nvPicPr>
        <p:blipFill>
          <a:blip r:embed="rId4" cstate="print">
            <a:lum bright="6000"/>
          </a:blip>
          <a:srcRect b="8"/>
          <a:stretch>
            <a:fillRect/>
          </a:stretch>
        </p:blipFill>
        <p:spPr bwMode="auto">
          <a:xfrm rot="916084">
            <a:off x="2987675" y="3663950"/>
            <a:ext cx="1468438" cy="3194050"/>
          </a:xfrm>
          <a:prstGeom prst="rect">
            <a:avLst/>
          </a:prstGeom>
          <a:noFill/>
          <a:ln w="9525">
            <a:noFill/>
            <a:miter lim="800000"/>
            <a:headEnd/>
            <a:tailEnd/>
          </a:ln>
        </p:spPr>
      </p:pic>
      <p:sp>
        <p:nvSpPr>
          <p:cNvPr id="14348" name="Rectangle 8"/>
          <p:cNvSpPr>
            <a:spLocks noChangeArrowheads="1"/>
          </p:cNvSpPr>
          <p:nvPr/>
        </p:nvSpPr>
        <p:spPr bwMode="auto">
          <a:xfrm>
            <a:off x="250825" y="333375"/>
            <a:ext cx="4302125" cy="701675"/>
          </a:xfrm>
          <a:prstGeom prst="rect">
            <a:avLst/>
          </a:prstGeom>
          <a:noFill/>
          <a:ln w="9525" algn="ctr">
            <a:noFill/>
            <a:miter lim="800000"/>
            <a:headEnd/>
            <a:tailEnd/>
          </a:ln>
        </p:spPr>
        <p:txBody>
          <a:bodyPr wrap="none">
            <a:spAutoFit/>
          </a:bodyPr>
          <a:lstStyle/>
          <a:p>
            <a:r>
              <a:rPr lang="en-US" altLang="zh-TW" sz="2800" b="1" i="1">
                <a:solidFill>
                  <a:srgbClr val="3E83C2"/>
                </a:solidFill>
                <a:latin typeface="Calibri" pitchFamily="34" charset="0"/>
              </a:rPr>
              <a:t>Vandal-proof </a:t>
            </a:r>
            <a:r>
              <a:rPr lang="en-US" altLang="zh-TW" sz="2800" b="1" i="1">
                <a:solidFill>
                  <a:srgbClr val="3E83C2"/>
                </a:solidFill>
              </a:rPr>
              <a:t>IK 10 Rated</a:t>
            </a:r>
            <a:r>
              <a:rPr lang="en-US" altLang="zh-TW"/>
              <a:t> </a:t>
            </a:r>
            <a:endParaRPr lang="zh-TW" alt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reeform 3"/>
          <p:cNvSpPr>
            <a:spLocks/>
          </p:cNvSpPr>
          <p:nvPr/>
        </p:nvSpPr>
        <p:spPr bwMode="gray">
          <a:xfrm>
            <a:off x="4483100" y="5148263"/>
            <a:ext cx="2019300" cy="962025"/>
          </a:xfrm>
          <a:custGeom>
            <a:avLst/>
            <a:gdLst>
              <a:gd name="T0" fmla="*/ 76594 w 2320"/>
              <a:gd name="T1" fmla="*/ 845416 h 792"/>
              <a:gd name="T2" fmla="*/ 76594 w 2320"/>
              <a:gd name="T3" fmla="*/ 0 h 792"/>
              <a:gd name="T4" fmla="*/ 0 w 2320"/>
              <a:gd name="T5" fmla="*/ 0 h 792"/>
              <a:gd name="T6" fmla="*/ 0 w 2320"/>
              <a:gd name="T7" fmla="*/ 962025 h 792"/>
              <a:gd name="T8" fmla="*/ 2019300 w 2320"/>
              <a:gd name="T9" fmla="*/ 962025 h 792"/>
              <a:gd name="T10" fmla="*/ 2019300 w 2320"/>
              <a:gd name="T11" fmla="*/ 845416 h 792"/>
              <a:gd name="T12" fmla="*/ 76594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5363" name="Freeform 4"/>
          <p:cNvSpPr>
            <a:spLocks/>
          </p:cNvSpPr>
          <p:nvPr/>
        </p:nvSpPr>
        <p:spPr bwMode="gray">
          <a:xfrm rot="10800000">
            <a:off x="7112000" y="4197350"/>
            <a:ext cx="1924050" cy="962025"/>
          </a:xfrm>
          <a:custGeom>
            <a:avLst/>
            <a:gdLst>
              <a:gd name="T0" fmla="*/ 72981 w 2320"/>
              <a:gd name="T1" fmla="*/ 845416 h 792"/>
              <a:gd name="T2" fmla="*/ 72981 w 2320"/>
              <a:gd name="T3" fmla="*/ 0 h 792"/>
              <a:gd name="T4" fmla="*/ 0 w 2320"/>
              <a:gd name="T5" fmla="*/ 0 h 792"/>
              <a:gd name="T6" fmla="*/ 0 w 2320"/>
              <a:gd name="T7" fmla="*/ 962025 h 792"/>
              <a:gd name="T8" fmla="*/ 1924050 w 2320"/>
              <a:gd name="T9" fmla="*/ 962025 h 792"/>
              <a:gd name="T10" fmla="*/ 1924050 w 2320"/>
              <a:gd name="T11" fmla="*/ 845416 h 792"/>
              <a:gd name="T12" fmla="*/ 72981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5364" name="Rectangle 5"/>
          <p:cNvSpPr>
            <a:spLocks noChangeArrowheads="1"/>
          </p:cNvSpPr>
          <p:nvPr/>
        </p:nvSpPr>
        <p:spPr bwMode="black">
          <a:xfrm>
            <a:off x="4616450" y="1557338"/>
            <a:ext cx="1736725" cy="457200"/>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a:t>
            </a:r>
            <a:r>
              <a:rPr lang="en-US" altLang="zh-TW" sz="2400" b="1">
                <a:solidFill>
                  <a:srgbClr val="666699"/>
                </a:solidFill>
                <a:latin typeface="Calibri" pitchFamily="34" charset="0"/>
                <a:ea typeface="新細明體" pitchFamily="18" charset="-120"/>
              </a:rPr>
              <a:t>Advantage</a:t>
            </a:r>
          </a:p>
        </p:txBody>
      </p:sp>
      <p:sp>
        <p:nvSpPr>
          <p:cNvPr id="15365" name="Rectangle 6"/>
          <p:cNvSpPr>
            <a:spLocks noChangeArrowheads="1"/>
          </p:cNvSpPr>
          <p:nvPr/>
        </p:nvSpPr>
        <p:spPr bwMode="auto">
          <a:xfrm>
            <a:off x="4616450" y="4005263"/>
            <a:ext cx="1295400" cy="457200"/>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a:t>
            </a:r>
            <a:r>
              <a:rPr lang="en-US" altLang="zh-TW" sz="2400" b="1">
                <a:solidFill>
                  <a:srgbClr val="666699"/>
                </a:solidFill>
                <a:latin typeface="Calibri" pitchFamily="34" charset="0"/>
                <a:ea typeface="新細明體" pitchFamily="18" charset="-120"/>
              </a:rPr>
              <a:t>Benefit</a:t>
            </a:r>
          </a:p>
        </p:txBody>
      </p:sp>
      <p:sp>
        <p:nvSpPr>
          <p:cNvPr id="15366" name="Freeform 7"/>
          <p:cNvSpPr>
            <a:spLocks/>
          </p:cNvSpPr>
          <p:nvPr/>
        </p:nvSpPr>
        <p:spPr bwMode="gray">
          <a:xfrm>
            <a:off x="4464050" y="2862263"/>
            <a:ext cx="2019300" cy="962025"/>
          </a:xfrm>
          <a:custGeom>
            <a:avLst/>
            <a:gdLst>
              <a:gd name="T0" fmla="*/ 76594 w 2320"/>
              <a:gd name="T1" fmla="*/ 845416 h 792"/>
              <a:gd name="T2" fmla="*/ 76594 w 2320"/>
              <a:gd name="T3" fmla="*/ 0 h 792"/>
              <a:gd name="T4" fmla="*/ 0 w 2320"/>
              <a:gd name="T5" fmla="*/ 0 h 792"/>
              <a:gd name="T6" fmla="*/ 0 w 2320"/>
              <a:gd name="T7" fmla="*/ 962025 h 792"/>
              <a:gd name="T8" fmla="*/ 2019300 w 2320"/>
              <a:gd name="T9" fmla="*/ 962025 h 792"/>
              <a:gd name="T10" fmla="*/ 2019300 w 2320"/>
              <a:gd name="T11" fmla="*/ 845416 h 792"/>
              <a:gd name="T12" fmla="*/ 76594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15367" name="Freeform 8"/>
          <p:cNvSpPr>
            <a:spLocks/>
          </p:cNvSpPr>
          <p:nvPr/>
        </p:nvSpPr>
        <p:spPr bwMode="gray">
          <a:xfrm rot="10800000">
            <a:off x="7073900" y="1909763"/>
            <a:ext cx="1924050" cy="962025"/>
          </a:xfrm>
          <a:custGeom>
            <a:avLst/>
            <a:gdLst>
              <a:gd name="T0" fmla="*/ 72981 w 2320"/>
              <a:gd name="T1" fmla="*/ 845416 h 792"/>
              <a:gd name="T2" fmla="*/ 72981 w 2320"/>
              <a:gd name="T3" fmla="*/ 0 h 792"/>
              <a:gd name="T4" fmla="*/ 0 w 2320"/>
              <a:gd name="T5" fmla="*/ 0 h 792"/>
              <a:gd name="T6" fmla="*/ 0 w 2320"/>
              <a:gd name="T7" fmla="*/ 962025 h 792"/>
              <a:gd name="T8" fmla="*/ 1924050 w 2320"/>
              <a:gd name="T9" fmla="*/ 962025 h 792"/>
              <a:gd name="T10" fmla="*/ 1924050 w 2320"/>
              <a:gd name="T11" fmla="*/ 845416 h 792"/>
              <a:gd name="T12" fmla="*/ 72981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28" name="AutoShape 9"/>
          <p:cNvSpPr>
            <a:spLocks noChangeArrowheads="1"/>
          </p:cNvSpPr>
          <p:nvPr/>
        </p:nvSpPr>
        <p:spPr bwMode="gray">
          <a:xfrm>
            <a:off x="4572000" y="2276475"/>
            <a:ext cx="4046538" cy="1295400"/>
          </a:xfrm>
          <a:prstGeom prst="roundRect">
            <a:avLst>
              <a:gd name="adj" fmla="val 16667"/>
            </a:avLst>
          </a:prstGeom>
          <a:gradFill rotWithShape="1">
            <a:gsLst>
              <a:gs pos="0">
                <a:srgbClr val="3197BB">
                  <a:gamma/>
                  <a:tint val="75686"/>
                  <a:invGamma/>
                </a:srgbClr>
              </a:gs>
              <a:gs pos="50000">
                <a:srgbClr val="3197BB"/>
              </a:gs>
              <a:gs pos="100000">
                <a:srgbClr val="3197BB">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3197BB"/>
            </a:extrusionClr>
          </a:sp3d>
        </p:spPr>
        <p:txBody>
          <a:bodyPr wrap="none" anchor="ctr">
            <a:flatTx/>
          </a:bodyPr>
          <a:lstStyle/>
          <a:p>
            <a:pPr>
              <a:buFont typeface="Wingdings" pitchFamily="2" charset="2"/>
              <a:buNone/>
              <a:defRPr/>
            </a:pPr>
            <a:r>
              <a:rPr lang="en-US" altLang="zh-TW" sz="1400" b="1">
                <a:solidFill>
                  <a:srgbClr val="FFFFFF"/>
                </a:solidFill>
                <a:effectLst>
                  <a:outerShdw blurRad="38100" dist="38100" dir="2700000" algn="tl">
                    <a:srgbClr val="000000"/>
                  </a:outerShdw>
                </a:effectLst>
                <a:latin typeface="Calibri" pitchFamily="34" charset="0"/>
                <a:ea typeface="新細明體" pitchFamily="18" charset="-120"/>
              </a:rPr>
              <a:t>Suitable for most of the indoor decoration</a:t>
            </a:r>
          </a:p>
        </p:txBody>
      </p:sp>
      <p:sp>
        <p:nvSpPr>
          <p:cNvPr id="29" name="AutoShape 10"/>
          <p:cNvSpPr>
            <a:spLocks noChangeArrowheads="1"/>
          </p:cNvSpPr>
          <p:nvPr/>
        </p:nvSpPr>
        <p:spPr bwMode="gray">
          <a:xfrm>
            <a:off x="4684713" y="4586288"/>
            <a:ext cx="4046537" cy="1295400"/>
          </a:xfrm>
          <a:prstGeom prst="roundRect">
            <a:avLst>
              <a:gd name="adj" fmla="val 16667"/>
            </a:avLst>
          </a:prstGeom>
          <a:gradFill rotWithShape="1">
            <a:gsLst>
              <a:gs pos="0">
                <a:srgbClr val="72B88E">
                  <a:gamma/>
                  <a:tint val="75686"/>
                  <a:invGamma/>
                </a:srgbClr>
              </a:gs>
              <a:gs pos="50000">
                <a:srgbClr val="72B88E"/>
              </a:gs>
              <a:gs pos="100000">
                <a:srgbClr val="72B88E">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72B88E"/>
            </a:extrusionClr>
          </a:sp3d>
        </p:spPr>
        <p:txBody>
          <a:bodyPr wrap="none" anchor="ctr">
            <a:flatTx/>
          </a:bodyPr>
          <a:lstStyle/>
          <a:p>
            <a:pPr>
              <a:buFont typeface="Wingdings" pitchFamily="2" charset="2"/>
              <a:buNone/>
              <a:defRPr/>
            </a:pPr>
            <a:endParaRPr lang="en-US" altLang="zh-TW" sz="1600" b="1">
              <a:solidFill>
                <a:srgbClr val="FFFFFF"/>
              </a:solidFill>
              <a:effectLst>
                <a:outerShdw blurRad="38100" dist="38100" dir="2700000" algn="tl">
                  <a:srgbClr val="000000"/>
                </a:outerShdw>
              </a:effectLst>
              <a:ea typeface="新細明體" pitchFamily="18" charset="-120"/>
            </a:endParaRPr>
          </a:p>
          <a:p>
            <a:pPr>
              <a:buFont typeface="Wingdings" pitchFamily="2" charset="2"/>
              <a:buNone/>
              <a:defRPr/>
            </a:pPr>
            <a:r>
              <a:rPr lang="en-US" altLang="zh-TW" sz="1600" b="1">
                <a:solidFill>
                  <a:srgbClr val="FFFFFF"/>
                </a:solidFill>
                <a:effectLst>
                  <a:outerShdw blurRad="38100" dist="38100" dir="2700000" algn="tl">
                    <a:srgbClr val="000000"/>
                  </a:outerShdw>
                </a:effectLst>
                <a:latin typeface="Calibri" pitchFamily="34" charset="0"/>
                <a:ea typeface="新細明體" pitchFamily="18" charset="-120"/>
              </a:rPr>
              <a:t>Making comfortable environment</a:t>
            </a:r>
          </a:p>
          <a:p>
            <a:pPr>
              <a:buFont typeface="Wingdings" pitchFamily="2" charset="2"/>
              <a:buNone/>
              <a:defRPr/>
            </a:pPr>
            <a:endParaRPr lang="en-US" altLang="zh-TW" sz="1600" b="1">
              <a:solidFill>
                <a:srgbClr val="FFFFFF"/>
              </a:solidFill>
              <a:effectLst>
                <a:outerShdw blurRad="38100" dist="38100" dir="2700000" algn="tl">
                  <a:srgbClr val="000000"/>
                </a:outerShdw>
              </a:effectLst>
              <a:latin typeface="Calibri" pitchFamily="34" charset="0"/>
              <a:ea typeface="新細明體" pitchFamily="18" charset="-120"/>
            </a:endParaRPr>
          </a:p>
          <a:p>
            <a:pPr>
              <a:buFont typeface="Wingdings" pitchFamily="2" charset="2"/>
              <a:buNone/>
              <a:defRPr/>
            </a:pPr>
            <a:endParaRPr lang="en-US" altLang="zh-TW" sz="1600" b="1">
              <a:solidFill>
                <a:srgbClr val="FFFFFF"/>
              </a:solidFill>
              <a:effectLst>
                <a:outerShdw blurRad="38100" dist="38100" dir="2700000" algn="tl">
                  <a:srgbClr val="000000"/>
                </a:outerShdw>
              </a:effectLst>
              <a:latin typeface="Calibri" pitchFamily="34" charset="0"/>
              <a:ea typeface="新細明體" pitchFamily="18" charset="-120"/>
            </a:endParaRPr>
          </a:p>
          <a:p>
            <a:pPr>
              <a:buFont typeface="Wingdings" pitchFamily="2" charset="2"/>
              <a:buNone/>
              <a:defRPr/>
            </a:pPr>
            <a:endParaRPr lang="en-US" altLang="zh-TW" sz="1600" b="1">
              <a:solidFill>
                <a:srgbClr val="FFFFFF"/>
              </a:solidFill>
              <a:effectLst>
                <a:outerShdw blurRad="38100" dist="38100" dir="2700000" algn="tl">
                  <a:srgbClr val="000000"/>
                </a:outerShdw>
              </a:effectLst>
              <a:ea typeface="新細明體" pitchFamily="18" charset="-120"/>
            </a:endParaRPr>
          </a:p>
        </p:txBody>
      </p:sp>
      <p:pic>
        <p:nvPicPr>
          <p:cNvPr id="15370" name="Picture 121" descr="133"/>
          <p:cNvPicPr>
            <a:picLocks noChangeAspect="1" noChangeArrowheads="1"/>
          </p:cNvPicPr>
          <p:nvPr/>
        </p:nvPicPr>
        <p:blipFill>
          <a:blip r:embed="rId3" cstate="print">
            <a:lum bright="6000"/>
          </a:blip>
          <a:srcRect b="8"/>
          <a:stretch>
            <a:fillRect/>
          </a:stretch>
        </p:blipFill>
        <p:spPr bwMode="auto">
          <a:xfrm rot="916084">
            <a:off x="2987675" y="3663950"/>
            <a:ext cx="1468438" cy="3194050"/>
          </a:xfrm>
          <a:prstGeom prst="rect">
            <a:avLst/>
          </a:prstGeom>
          <a:noFill/>
          <a:ln w="9525">
            <a:noFill/>
            <a:miter lim="800000"/>
            <a:headEnd/>
            <a:tailEnd/>
          </a:ln>
        </p:spPr>
      </p:pic>
      <p:sp>
        <p:nvSpPr>
          <p:cNvPr id="15371" name="Rectangle 8"/>
          <p:cNvSpPr>
            <a:spLocks noChangeArrowheads="1"/>
          </p:cNvSpPr>
          <p:nvPr/>
        </p:nvSpPr>
        <p:spPr bwMode="auto">
          <a:xfrm>
            <a:off x="250825" y="333375"/>
            <a:ext cx="2844800" cy="519113"/>
          </a:xfrm>
          <a:prstGeom prst="rect">
            <a:avLst/>
          </a:prstGeom>
          <a:noFill/>
          <a:ln w="9525" algn="ctr">
            <a:noFill/>
            <a:miter lim="800000"/>
            <a:headEnd/>
            <a:tailEnd/>
          </a:ln>
        </p:spPr>
        <p:txBody>
          <a:bodyPr wrap="none">
            <a:spAutoFit/>
          </a:bodyPr>
          <a:lstStyle/>
          <a:p>
            <a:r>
              <a:rPr lang="en-US" altLang="zh-TW" sz="2800" b="1" i="1">
                <a:solidFill>
                  <a:srgbClr val="3E83C2"/>
                </a:solidFill>
                <a:latin typeface="Calibri" pitchFamily="34" charset="0"/>
              </a:rPr>
              <a:t>Friendly ID Design</a:t>
            </a:r>
            <a:endParaRPr lang="zh-TW" altLang="en-US"/>
          </a:p>
        </p:txBody>
      </p:sp>
      <p:pic>
        <p:nvPicPr>
          <p:cNvPr id="15372" name="Picture 14" descr="820m"/>
          <p:cNvPicPr>
            <a:picLocks noChangeAspect="1" noChangeArrowheads="1"/>
          </p:cNvPicPr>
          <p:nvPr/>
        </p:nvPicPr>
        <p:blipFill>
          <a:blip r:embed="rId4" cstate="print"/>
          <a:srcRect/>
          <a:stretch>
            <a:fillRect/>
          </a:stretch>
        </p:blipFill>
        <p:spPr bwMode="auto">
          <a:xfrm>
            <a:off x="550863" y="1109663"/>
            <a:ext cx="3243262" cy="2454275"/>
          </a:xfrm>
          <a:prstGeom prst="rect">
            <a:avLst/>
          </a:prstGeom>
          <a:noFill/>
          <a:ln w="9525">
            <a:noFill/>
            <a:miter lim="800000"/>
            <a:headEnd/>
            <a:tailEnd/>
          </a:ln>
        </p:spPr>
      </p:pic>
      <p:pic>
        <p:nvPicPr>
          <p:cNvPr id="15373" name="Picture 2" descr="FD8171V_1000X1000"/>
          <p:cNvPicPr>
            <a:picLocks noChangeAspect="1" noChangeArrowheads="1"/>
          </p:cNvPicPr>
          <p:nvPr/>
        </p:nvPicPr>
        <p:blipFill>
          <a:blip r:embed="rId5" cstate="print"/>
          <a:srcRect l="587" t="16312" r="2278" b="17635"/>
          <a:stretch>
            <a:fillRect/>
          </a:stretch>
        </p:blipFill>
        <p:spPr bwMode="auto">
          <a:xfrm>
            <a:off x="1658938" y="1371600"/>
            <a:ext cx="320675" cy="215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p:cNvSpPr>
            <a:spLocks noChangeArrowheads="1"/>
          </p:cNvSpPr>
          <p:nvPr/>
        </p:nvSpPr>
        <p:spPr bwMode="auto">
          <a:xfrm>
            <a:off x="179388" y="404813"/>
            <a:ext cx="2982912" cy="579437"/>
          </a:xfrm>
          <a:prstGeom prst="rect">
            <a:avLst/>
          </a:prstGeom>
          <a:noFill/>
          <a:ln w="9525">
            <a:noFill/>
            <a:miter lim="800000"/>
            <a:headEnd/>
            <a:tailEnd/>
          </a:ln>
        </p:spPr>
        <p:txBody>
          <a:bodyPr wrap="none">
            <a:spAutoFit/>
          </a:bodyPr>
          <a:lstStyle/>
          <a:p>
            <a:r>
              <a:rPr lang="en-US" altLang="zh-TW" sz="3200" b="1" i="1">
                <a:solidFill>
                  <a:srgbClr val="3E83C2"/>
                </a:solidFill>
              </a:rPr>
              <a:t>Micro SD Card</a:t>
            </a:r>
          </a:p>
        </p:txBody>
      </p:sp>
      <p:sp>
        <p:nvSpPr>
          <p:cNvPr id="16387" name="Freeform 3"/>
          <p:cNvSpPr>
            <a:spLocks/>
          </p:cNvSpPr>
          <p:nvPr/>
        </p:nvSpPr>
        <p:spPr bwMode="gray">
          <a:xfrm>
            <a:off x="4483100" y="5148263"/>
            <a:ext cx="2019300" cy="962025"/>
          </a:xfrm>
          <a:custGeom>
            <a:avLst/>
            <a:gdLst>
              <a:gd name="T0" fmla="*/ 76594 w 2320"/>
              <a:gd name="T1" fmla="*/ 845416 h 792"/>
              <a:gd name="T2" fmla="*/ 76594 w 2320"/>
              <a:gd name="T3" fmla="*/ 0 h 792"/>
              <a:gd name="T4" fmla="*/ 0 w 2320"/>
              <a:gd name="T5" fmla="*/ 0 h 792"/>
              <a:gd name="T6" fmla="*/ 0 w 2320"/>
              <a:gd name="T7" fmla="*/ 962025 h 792"/>
              <a:gd name="T8" fmla="*/ 2019300 w 2320"/>
              <a:gd name="T9" fmla="*/ 962025 h 792"/>
              <a:gd name="T10" fmla="*/ 2019300 w 2320"/>
              <a:gd name="T11" fmla="*/ 845416 h 792"/>
              <a:gd name="T12" fmla="*/ 76594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6388" name="Freeform 4"/>
          <p:cNvSpPr>
            <a:spLocks/>
          </p:cNvSpPr>
          <p:nvPr/>
        </p:nvSpPr>
        <p:spPr bwMode="gray">
          <a:xfrm rot="10800000">
            <a:off x="7112000" y="4197350"/>
            <a:ext cx="1924050" cy="962025"/>
          </a:xfrm>
          <a:custGeom>
            <a:avLst/>
            <a:gdLst>
              <a:gd name="T0" fmla="*/ 72981 w 2320"/>
              <a:gd name="T1" fmla="*/ 845416 h 792"/>
              <a:gd name="T2" fmla="*/ 72981 w 2320"/>
              <a:gd name="T3" fmla="*/ 0 h 792"/>
              <a:gd name="T4" fmla="*/ 0 w 2320"/>
              <a:gd name="T5" fmla="*/ 0 h 792"/>
              <a:gd name="T6" fmla="*/ 0 w 2320"/>
              <a:gd name="T7" fmla="*/ 962025 h 792"/>
              <a:gd name="T8" fmla="*/ 1924050 w 2320"/>
              <a:gd name="T9" fmla="*/ 962025 h 792"/>
              <a:gd name="T10" fmla="*/ 1924050 w 2320"/>
              <a:gd name="T11" fmla="*/ 845416 h 792"/>
              <a:gd name="T12" fmla="*/ 72981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6389" name="Rectangle 5"/>
          <p:cNvSpPr>
            <a:spLocks noChangeArrowheads="1"/>
          </p:cNvSpPr>
          <p:nvPr/>
        </p:nvSpPr>
        <p:spPr bwMode="black">
          <a:xfrm>
            <a:off x="4616450" y="1557338"/>
            <a:ext cx="1736725" cy="457200"/>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a:t>
            </a:r>
            <a:r>
              <a:rPr lang="en-US" altLang="zh-TW" sz="2400" b="1">
                <a:solidFill>
                  <a:srgbClr val="666699"/>
                </a:solidFill>
                <a:latin typeface="Calibri" pitchFamily="34" charset="0"/>
                <a:ea typeface="新細明體" pitchFamily="18" charset="-120"/>
              </a:rPr>
              <a:t>Advantage</a:t>
            </a:r>
          </a:p>
        </p:txBody>
      </p:sp>
      <p:sp>
        <p:nvSpPr>
          <p:cNvPr id="16390" name="Rectangle 6"/>
          <p:cNvSpPr>
            <a:spLocks noChangeArrowheads="1"/>
          </p:cNvSpPr>
          <p:nvPr/>
        </p:nvSpPr>
        <p:spPr bwMode="auto">
          <a:xfrm>
            <a:off x="4616450" y="4005263"/>
            <a:ext cx="1295400" cy="457200"/>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a:t>
            </a:r>
            <a:r>
              <a:rPr lang="en-US" altLang="zh-TW" sz="2400" b="1">
                <a:solidFill>
                  <a:srgbClr val="666699"/>
                </a:solidFill>
                <a:latin typeface="Calibri" pitchFamily="34" charset="0"/>
                <a:ea typeface="新細明體" pitchFamily="18" charset="-120"/>
              </a:rPr>
              <a:t>Benefit</a:t>
            </a:r>
          </a:p>
        </p:txBody>
      </p:sp>
      <p:sp>
        <p:nvSpPr>
          <p:cNvPr id="16391" name="Freeform 7"/>
          <p:cNvSpPr>
            <a:spLocks/>
          </p:cNvSpPr>
          <p:nvPr/>
        </p:nvSpPr>
        <p:spPr bwMode="gray">
          <a:xfrm>
            <a:off x="4464050" y="2862263"/>
            <a:ext cx="2019300" cy="962025"/>
          </a:xfrm>
          <a:custGeom>
            <a:avLst/>
            <a:gdLst>
              <a:gd name="T0" fmla="*/ 76594 w 2320"/>
              <a:gd name="T1" fmla="*/ 845416 h 792"/>
              <a:gd name="T2" fmla="*/ 76594 w 2320"/>
              <a:gd name="T3" fmla="*/ 0 h 792"/>
              <a:gd name="T4" fmla="*/ 0 w 2320"/>
              <a:gd name="T5" fmla="*/ 0 h 792"/>
              <a:gd name="T6" fmla="*/ 0 w 2320"/>
              <a:gd name="T7" fmla="*/ 962025 h 792"/>
              <a:gd name="T8" fmla="*/ 2019300 w 2320"/>
              <a:gd name="T9" fmla="*/ 962025 h 792"/>
              <a:gd name="T10" fmla="*/ 2019300 w 2320"/>
              <a:gd name="T11" fmla="*/ 845416 h 792"/>
              <a:gd name="T12" fmla="*/ 76594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16392" name="Freeform 8"/>
          <p:cNvSpPr>
            <a:spLocks/>
          </p:cNvSpPr>
          <p:nvPr/>
        </p:nvSpPr>
        <p:spPr bwMode="gray">
          <a:xfrm rot="10800000">
            <a:off x="7073900" y="1909763"/>
            <a:ext cx="1924050" cy="962025"/>
          </a:xfrm>
          <a:custGeom>
            <a:avLst/>
            <a:gdLst>
              <a:gd name="T0" fmla="*/ 72981 w 2320"/>
              <a:gd name="T1" fmla="*/ 845416 h 792"/>
              <a:gd name="T2" fmla="*/ 72981 w 2320"/>
              <a:gd name="T3" fmla="*/ 0 h 792"/>
              <a:gd name="T4" fmla="*/ 0 w 2320"/>
              <a:gd name="T5" fmla="*/ 0 h 792"/>
              <a:gd name="T6" fmla="*/ 0 w 2320"/>
              <a:gd name="T7" fmla="*/ 962025 h 792"/>
              <a:gd name="T8" fmla="*/ 1924050 w 2320"/>
              <a:gd name="T9" fmla="*/ 962025 h 792"/>
              <a:gd name="T10" fmla="*/ 1924050 w 2320"/>
              <a:gd name="T11" fmla="*/ 845416 h 792"/>
              <a:gd name="T12" fmla="*/ 72981 w 2320"/>
              <a:gd name="T13" fmla="*/ 845416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28" name="AutoShape 9"/>
          <p:cNvSpPr>
            <a:spLocks noChangeArrowheads="1"/>
          </p:cNvSpPr>
          <p:nvPr/>
        </p:nvSpPr>
        <p:spPr bwMode="gray">
          <a:xfrm>
            <a:off x="4572000" y="2276475"/>
            <a:ext cx="4046538" cy="1295400"/>
          </a:xfrm>
          <a:prstGeom prst="roundRect">
            <a:avLst>
              <a:gd name="adj" fmla="val 16667"/>
            </a:avLst>
          </a:prstGeom>
          <a:gradFill rotWithShape="1">
            <a:gsLst>
              <a:gs pos="0">
                <a:srgbClr val="3197BB">
                  <a:gamma/>
                  <a:tint val="75686"/>
                  <a:invGamma/>
                </a:srgbClr>
              </a:gs>
              <a:gs pos="50000">
                <a:srgbClr val="3197BB"/>
              </a:gs>
              <a:gs pos="100000">
                <a:srgbClr val="3197BB">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3197BB"/>
            </a:extrusionClr>
          </a:sp3d>
        </p:spPr>
        <p:txBody>
          <a:bodyPr wrap="none" anchor="ctr">
            <a:flatTx/>
          </a:bodyPr>
          <a:lstStyle/>
          <a:p>
            <a:pPr>
              <a:buFont typeface="Wingdings" pitchFamily="2" charset="2"/>
              <a:buNone/>
              <a:defRPr/>
            </a:pPr>
            <a:r>
              <a:rPr lang="en-US" altLang="zh-TW" sz="1600" b="1">
                <a:solidFill>
                  <a:srgbClr val="FFFFFF"/>
                </a:solidFill>
                <a:effectLst>
                  <a:outerShdw blurRad="38100" dist="38100" dir="2700000" algn="tl">
                    <a:srgbClr val="000000"/>
                  </a:outerShdw>
                </a:effectLst>
                <a:ea typeface="新細明體" pitchFamily="18" charset="-120"/>
              </a:rPr>
              <a:t> </a:t>
            </a:r>
            <a:endParaRPr lang="en-US" altLang="zh-TW" sz="1600" b="1">
              <a:solidFill>
                <a:srgbClr val="FFFFFF"/>
              </a:solidFill>
              <a:effectLst>
                <a:outerShdw blurRad="38100" dist="38100" dir="2700000" algn="tl">
                  <a:srgbClr val="000000"/>
                </a:outerShdw>
              </a:effectLst>
              <a:latin typeface="Calibri" pitchFamily="34" charset="0"/>
              <a:ea typeface="新細明體" pitchFamily="18" charset="-120"/>
            </a:endParaRPr>
          </a:p>
          <a:p>
            <a:pPr>
              <a:buFont typeface="Wingdings" pitchFamily="2" charset="2"/>
              <a:buNone/>
              <a:defRPr/>
            </a:pPr>
            <a:r>
              <a:rPr lang="en-US" altLang="zh-TW" sz="1400" b="1">
                <a:solidFill>
                  <a:srgbClr val="FFFFFF"/>
                </a:solidFill>
                <a:effectLst>
                  <a:outerShdw blurRad="38100" dist="38100" dir="2700000" algn="tl">
                    <a:srgbClr val="000000"/>
                  </a:outerShdw>
                </a:effectLst>
                <a:latin typeface="Calibri" pitchFamily="34" charset="0"/>
                <a:ea typeface="新細明體" pitchFamily="18" charset="-120"/>
              </a:rPr>
              <a:t>A. Local storage for system redundancy</a:t>
            </a:r>
          </a:p>
          <a:p>
            <a:pPr>
              <a:buFont typeface="Wingdings" pitchFamily="2" charset="2"/>
              <a:buNone/>
              <a:defRPr/>
            </a:pPr>
            <a:r>
              <a:rPr lang="en-US" altLang="zh-TW" sz="1400" b="1">
                <a:solidFill>
                  <a:srgbClr val="FFFFFF"/>
                </a:solidFill>
                <a:effectLst>
                  <a:outerShdw blurRad="38100" dist="38100" dir="2700000" algn="tl">
                    <a:srgbClr val="000000"/>
                  </a:outerShdw>
                </a:effectLst>
                <a:latin typeface="Calibri" pitchFamily="34" charset="0"/>
                <a:ea typeface="新細明體" pitchFamily="18" charset="-120"/>
              </a:rPr>
              <a:t>B. Local storage to replace NVR</a:t>
            </a:r>
          </a:p>
          <a:p>
            <a:pPr>
              <a:buFont typeface="Wingdings" pitchFamily="2" charset="2"/>
              <a:buNone/>
              <a:defRPr/>
            </a:pPr>
            <a:r>
              <a:rPr lang="en-US" altLang="zh-TW" sz="1400" b="1">
                <a:solidFill>
                  <a:srgbClr val="FFFFFF"/>
                </a:solidFill>
                <a:effectLst>
                  <a:outerShdw blurRad="38100" dist="38100" dir="2700000" algn="tl">
                    <a:srgbClr val="000000"/>
                  </a:outerShdw>
                </a:effectLst>
                <a:latin typeface="Calibri" pitchFamily="34" charset="0"/>
                <a:ea typeface="新細明體" pitchFamily="18" charset="-120"/>
              </a:rPr>
              <a:t>C. Local storage for seamless recording</a:t>
            </a:r>
          </a:p>
        </p:txBody>
      </p:sp>
      <p:sp>
        <p:nvSpPr>
          <p:cNvPr id="29" name="AutoShape 10"/>
          <p:cNvSpPr>
            <a:spLocks noChangeArrowheads="1"/>
          </p:cNvSpPr>
          <p:nvPr/>
        </p:nvSpPr>
        <p:spPr bwMode="gray">
          <a:xfrm>
            <a:off x="4684713" y="4586288"/>
            <a:ext cx="4046537" cy="1295400"/>
          </a:xfrm>
          <a:prstGeom prst="roundRect">
            <a:avLst>
              <a:gd name="adj" fmla="val 16667"/>
            </a:avLst>
          </a:prstGeom>
          <a:gradFill rotWithShape="1">
            <a:gsLst>
              <a:gs pos="0">
                <a:srgbClr val="72B88E">
                  <a:gamma/>
                  <a:tint val="75686"/>
                  <a:invGamma/>
                </a:srgbClr>
              </a:gs>
              <a:gs pos="50000">
                <a:srgbClr val="72B88E"/>
              </a:gs>
              <a:gs pos="100000">
                <a:srgbClr val="72B88E">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72B88E"/>
            </a:extrusionClr>
          </a:sp3d>
        </p:spPr>
        <p:txBody>
          <a:bodyPr wrap="none" anchor="ctr">
            <a:flatTx/>
          </a:bodyPr>
          <a:lstStyle/>
          <a:p>
            <a:pPr>
              <a:buFont typeface="Wingdings" pitchFamily="2" charset="2"/>
              <a:buNone/>
              <a:defRPr/>
            </a:pPr>
            <a:endParaRPr lang="en-US" altLang="zh-TW" sz="1600" b="1">
              <a:solidFill>
                <a:srgbClr val="FFFFFF"/>
              </a:solidFill>
              <a:effectLst>
                <a:outerShdw blurRad="38100" dist="38100" dir="2700000" algn="tl">
                  <a:srgbClr val="000000"/>
                </a:outerShdw>
              </a:effectLst>
              <a:ea typeface="新細明體" pitchFamily="18" charset="-120"/>
            </a:endParaRPr>
          </a:p>
          <a:p>
            <a:pPr>
              <a:buFont typeface="Wingdings" pitchFamily="2" charset="2"/>
              <a:buNone/>
              <a:defRPr/>
            </a:pPr>
            <a:r>
              <a:rPr lang="en-US" altLang="zh-TW" sz="1600" b="1">
                <a:solidFill>
                  <a:srgbClr val="FFFFFF"/>
                </a:solidFill>
                <a:effectLst>
                  <a:outerShdw blurRad="38100" dist="38100" dir="2700000" algn="tl">
                    <a:srgbClr val="000000"/>
                  </a:outerShdw>
                </a:effectLst>
                <a:latin typeface="Calibri" pitchFamily="34" charset="0"/>
                <a:ea typeface="新細明體" pitchFamily="18" charset="-120"/>
              </a:rPr>
              <a:t>A1. Make system more reliable</a:t>
            </a:r>
          </a:p>
          <a:p>
            <a:pPr>
              <a:buFont typeface="Wingdings" pitchFamily="2" charset="2"/>
              <a:buNone/>
              <a:defRPr/>
            </a:pPr>
            <a:r>
              <a:rPr lang="en-US" altLang="zh-TW" sz="1600" b="1">
                <a:solidFill>
                  <a:srgbClr val="FFFFFF"/>
                </a:solidFill>
                <a:effectLst>
                  <a:outerShdw blurRad="38100" dist="38100" dir="2700000" algn="tl">
                    <a:srgbClr val="000000"/>
                  </a:outerShdw>
                </a:effectLst>
                <a:latin typeface="Calibri" pitchFamily="34" charset="0"/>
                <a:ea typeface="新細明體" pitchFamily="18" charset="-120"/>
              </a:rPr>
              <a:t>A2. Save Bandwidth</a:t>
            </a:r>
          </a:p>
          <a:p>
            <a:pPr>
              <a:buFont typeface="Wingdings" pitchFamily="2" charset="2"/>
              <a:buNone/>
              <a:defRPr/>
            </a:pPr>
            <a:r>
              <a:rPr lang="en-US" altLang="zh-TW" sz="1600" b="1">
                <a:solidFill>
                  <a:srgbClr val="FFFFFF"/>
                </a:solidFill>
                <a:effectLst>
                  <a:outerShdw blurRad="38100" dist="38100" dir="2700000" algn="tl">
                    <a:srgbClr val="000000"/>
                  </a:outerShdw>
                </a:effectLst>
                <a:latin typeface="Calibri" pitchFamily="34" charset="0"/>
                <a:ea typeface="新細明體" pitchFamily="18" charset="-120"/>
              </a:rPr>
              <a:t>B. Save NVR cost</a:t>
            </a:r>
            <a:br>
              <a:rPr lang="en-US" altLang="zh-TW" sz="1600" b="1">
                <a:solidFill>
                  <a:srgbClr val="FFFFFF"/>
                </a:solidFill>
                <a:effectLst>
                  <a:outerShdw blurRad="38100" dist="38100" dir="2700000" algn="tl">
                    <a:srgbClr val="000000"/>
                  </a:outerShdw>
                </a:effectLst>
                <a:latin typeface="Calibri" pitchFamily="34" charset="0"/>
                <a:ea typeface="新細明體" pitchFamily="18" charset="-120"/>
              </a:rPr>
            </a:br>
            <a:r>
              <a:rPr lang="en-US" altLang="zh-TW" sz="1600" b="1">
                <a:solidFill>
                  <a:srgbClr val="FFFFFF"/>
                </a:solidFill>
                <a:effectLst>
                  <a:outerShdw blurRad="38100" dist="38100" dir="2700000" algn="tl">
                    <a:srgbClr val="000000"/>
                  </a:outerShdw>
                </a:effectLst>
                <a:latin typeface="Calibri" pitchFamily="34" charset="0"/>
                <a:ea typeface="新細明體" pitchFamily="18" charset="-120"/>
              </a:rPr>
              <a:t>C. Make system more robust</a:t>
            </a:r>
          </a:p>
          <a:p>
            <a:pPr>
              <a:buFont typeface="Wingdings" pitchFamily="2" charset="2"/>
              <a:buNone/>
              <a:defRPr/>
            </a:pPr>
            <a:endParaRPr lang="en-US" altLang="zh-TW" sz="1600" b="1">
              <a:solidFill>
                <a:srgbClr val="FFFFFF"/>
              </a:solidFill>
              <a:effectLst>
                <a:outerShdw blurRad="38100" dist="38100" dir="2700000" algn="tl">
                  <a:srgbClr val="000000"/>
                </a:outerShdw>
              </a:effectLst>
              <a:latin typeface="Calibri" pitchFamily="34" charset="0"/>
              <a:ea typeface="新細明體" pitchFamily="18" charset="-120"/>
            </a:endParaRPr>
          </a:p>
          <a:p>
            <a:pPr>
              <a:buFont typeface="Wingdings" pitchFamily="2" charset="2"/>
              <a:buNone/>
              <a:defRPr/>
            </a:pPr>
            <a:endParaRPr lang="en-US" altLang="zh-TW" sz="1600" b="1">
              <a:solidFill>
                <a:srgbClr val="FFFFFF"/>
              </a:solidFill>
              <a:effectLst>
                <a:outerShdw blurRad="38100" dist="38100" dir="2700000" algn="tl">
                  <a:srgbClr val="000000"/>
                </a:outerShdw>
              </a:effectLst>
              <a:ea typeface="新細明體" pitchFamily="18" charset="-120"/>
            </a:endParaRPr>
          </a:p>
        </p:txBody>
      </p:sp>
      <p:pic>
        <p:nvPicPr>
          <p:cNvPr id="16395" name="Picture 121" descr="133"/>
          <p:cNvPicPr>
            <a:picLocks noChangeAspect="1" noChangeArrowheads="1"/>
          </p:cNvPicPr>
          <p:nvPr/>
        </p:nvPicPr>
        <p:blipFill>
          <a:blip r:embed="rId3" cstate="print">
            <a:lum bright="6000"/>
          </a:blip>
          <a:srcRect b="8"/>
          <a:stretch>
            <a:fillRect/>
          </a:stretch>
        </p:blipFill>
        <p:spPr bwMode="auto">
          <a:xfrm rot="916084">
            <a:off x="2987675" y="3663950"/>
            <a:ext cx="1468438" cy="3194050"/>
          </a:xfrm>
          <a:prstGeom prst="rect">
            <a:avLst/>
          </a:prstGeom>
          <a:noFill/>
          <a:ln w="9525">
            <a:noFill/>
            <a:miter lim="800000"/>
            <a:headEnd/>
            <a:tailEnd/>
          </a:ln>
        </p:spPr>
      </p:pic>
      <p:pic>
        <p:nvPicPr>
          <p:cNvPr id="16396" name="Picture 66" descr="Transcend-SDHC-Card"/>
          <p:cNvPicPr>
            <a:picLocks noChangeAspect="1" noChangeArrowheads="1"/>
          </p:cNvPicPr>
          <p:nvPr/>
        </p:nvPicPr>
        <p:blipFill>
          <a:blip r:embed="rId4" cstate="print"/>
          <a:srcRect/>
          <a:stretch>
            <a:fillRect/>
          </a:stretch>
        </p:blipFill>
        <p:spPr bwMode="auto">
          <a:xfrm>
            <a:off x="1331913" y="2708275"/>
            <a:ext cx="1441450" cy="1441450"/>
          </a:xfrm>
          <a:prstGeom prst="rect">
            <a:avLst/>
          </a:prstGeom>
          <a:noFill/>
          <a:ln w="9525">
            <a:noFill/>
            <a:miter lim="800000"/>
            <a:headEnd/>
            <a:tailEnd/>
          </a:ln>
        </p:spPr>
      </p:pic>
      <p:pic>
        <p:nvPicPr>
          <p:cNvPr id="16397" name="Picture 67" descr="Transcend-SD-Card"/>
          <p:cNvPicPr>
            <a:picLocks noChangeAspect="1" noChangeArrowheads="1"/>
          </p:cNvPicPr>
          <p:nvPr/>
        </p:nvPicPr>
        <p:blipFill>
          <a:blip r:embed="rId5" cstate="print"/>
          <a:srcRect/>
          <a:stretch>
            <a:fillRect/>
          </a:stretch>
        </p:blipFill>
        <p:spPr bwMode="auto">
          <a:xfrm>
            <a:off x="323850" y="4221163"/>
            <a:ext cx="1441450" cy="1441450"/>
          </a:xfrm>
          <a:prstGeom prst="rect">
            <a:avLst/>
          </a:prstGeom>
          <a:noFill/>
          <a:ln w="9525">
            <a:noFill/>
            <a:miter lim="800000"/>
            <a:headEnd/>
            <a:tailEnd/>
          </a:ln>
        </p:spPr>
      </p:pic>
      <p:grpSp>
        <p:nvGrpSpPr>
          <p:cNvPr id="2" name="Group 105"/>
          <p:cNvGrpSpPr>
            <a:grpSpLocks/>
          </p:cNvGrpSpPr>
          <p:nvPr/>
        </p:nvGrpSpPr>
        <p:grpSpPr bwMode="auto">
          <a:xfrm>
            <a:off x="2843213" y="1412875"/>
            <a:ext cx="1073150" cy="1430338"/>
            <a:chOff x="3837" y="1168"/>
            <a:chExt cx="676" cy="901"/>
          </a:xfrm>
        </p:grpSpPr>
        <p:pic>
          <p:nvPicPr>
            <p:cNvPr id="16399" name="Picture 5" descr="sdxc"/>
            <p:cNvPicPr>
              <a:picLocks noChangeAspect="1" noChangeArrowheads="1"/>
            </p:cNvPicPr>
            <p:nvPr/>
          </p:nvPicPr>
          <p:blipFill>
            <a:blip r:embed="rId6" cstate="print"/>
            <a:srcRect/>
            <a:stretch>
              <a:fillRect/>
            </a:stretch>
          </p:blipFill>
          <p:spPr bwMode="auto">
            <a:xfrm>
              <a:off x="3837" y="1168"/>
              <a:ext cx="676" cy="901"/>
            </a:xfrm>
            <a:prstGeom prst="rect">
              <a:avLst/>
            </a:prstGeom>
            <a:noFill/>
            <a:ln w="9525">
              <a:noFill/>
              <a:miter lim="800000"/>
              <a:headEnd/>
              <a:tailEnd/>
            </a:ln>
          </p:spPr>
        </p:pic>
        <p:sp>
          <p:nvSpPr>
            <p:cNvPr id="16400" name="Text Box 104"/>
            <p:cNvSpPr txBox="1">
              <a:spLocks noChangeArrowheads="1"/>
            </p:cNvSpPr>
            <p:nvPr/>
          </p:nvSpPr>
          <p:spPr bwMode="auto">
            <a:xfrm>
              <a:off x="3969" y="1751"/>
              <a:ext cx="393" cy="288"/>
            </a:xfrm>
            <a:prstGeom prst="rect">
              <a:avLst/>
            </a:prstGeom>
            <a:noFill/>
            <a:ln w="9525">
              <a:noFill/>
              <a:miter lim="800000"/>
              <a:headEnd/>
              <a:tailEnd/>
            </a:ln>
          </p:spPr>
          <p:txBody>
            <a:bodyPr wrap="none">
              <a:spAutoFit/>
            </a:bodyPr>
            <a:lstStyle/>
            <a:p>
              <a:r>
                <a:rPr lang="en-US" altLang="zh-TW" sz="2400" b="1" i="1">
                  <a:ea typeface="新細明體" pitchFamily="18" charset="-120"/>
                </a:rPr>
                <a:t>2</a:t>
              </a:r>
              <a:r>
                <a:rPr lang="en-US" altLang="zh-TW" sz="1600" b="1" i="1">
                  <a:ea typeface="新細明體" pitchFamily="18" charset="-120"/>
                </a:rPr>
                <a:t>TB</a:t>
              </a:r>
            </a:p>
          </p:txBody>
        </p:sp>
      </p:gr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4"/>
          <p:cNvSpPr>
            <a:spLocks noChangeArrowheads="1"/>
          </p:cNvSpPr>
          <p:nvPr/>
        </p:nvSpPr>
        <p:spPr bwMode="auto">
          <a:xfrm>
            <a:off x="0" y="4365625"/>
            <a:ext cx="5148263" cy="215900"/>
          </a:xfrm>
          <a:prstGeom prst="homePlate">
            <a:avLst>
              <a:gd name="adj" fmla="val 38197"/>
            </a:avLst>
          </a:prstGeom>
          <a:solidFill>
            <a:schemeClr val="bg1"/>
          </a:solidFill>
          <a:ln w="9525">
            <a:noFill/>
            <a:miter lim="800000"/>
            <a:headEnd/>
            <a:tailEnd/>
          </a:ln>
        </p:spPr>
        <p:txBody>
          <a:bodyPr wrap="none" anchor="ctr"/>
          <a:lstStyle/>
          <a:p>
            <a:pPr algn="ctr"/>
            <a:endParaRPr lang="zh-TW" altLang="zh-TW"/>
          </a:p>
        </p:txBody>
      </p:sp>
      <p:sp>
        <p:nvSpPr>
          <p:cNvPr id="21507" name="Rectangle 10"/>
          <p:cNvSpPr>
            <a:spLocks noChangeArrowheads="1"/>
          </p:cNvSpPr>
          <p:nvPr/>
        </p:nvSpPr>
        <p:spPr bwMode="auto">
          <a:xfrm>
            <a:off x="323850" y="311150"/>
            <a:ext cx="3887788" cy="457200"/>
          </a:xfrm>
          <a:prstGeom prst="rect">
            <a:avLst/>
          </a:prstGeom>
          <a:noFill/>
          <a:ln w="9525">
            <a:noFill/>
            <a:miter lim="800000"/>
            <a:headEnd/>
            <a:tailEnd/>
          </a:ln>
        </p:spPr>
        <p:txBody>
          <a:bodyPr>
            <a:spAutoFit/>
          </a:bodyPr>
          <a:lstStyle/>
          <a:p>
            <a:r>
              <a:rPr lang="en-US" altLang="zh-TW" sz="2400" b="1" i="1">
                <a:solidFill>
                  <a:srgbClr val="3E83C2"/>
                </a:solidFill>
              </a:rPr>
              <a:t>Positioning Statement</a:t>
            </a:r>
          </a:p>
        </p:txBody>
      </p:sp>
      <p:sp>
        <p:nvSpPr>
          <p:cNvPr id="21508" name="Text Box 8"/>
          <p:cNvSpPr txBox="1">
            <a:spLocks noChangeArrowheads="1"/>
          </p:cNvSpPr>
          <p:nvPr/>
        </p:nvSpPr>
        <p:spPr bwMode="auto">
          <a:xfrm>
            <a:off x="539750" y="1341438"/>
            <a:ext cx="6553200" cy="1187450"/>
          </a:xfrm>
          <a:prstGeom prst="rect">
            <a:avLst/>
          </a:prstGeom>
          <a:noFill/>
          <a:ln w="9525">
            <a:noFill/>
            <a:miter lim="800000"/>
            <a:headEnd/>
            <a:tailEnd/>
          </a:ln>
        </p:spPr>
        <p:txBody>
          <a:bodyPr>
            <a:spAutoFit/>
          </a:bodyPr>
          <a:lstStyle/>
          <a:p>
            <a:pPr>
              <a:spcBef>
                <a:spcPct val="50000"/>
              </a:spcBef>
            </a:pPr>
            <a:r>
              <a:rPr lang="en-US" altLang="zh-TW" sz="2400">
                <a:solidFill>
                  <a:schemeClr val="tx1"/>
                </a:solidFill>
              </a:rPr>
              <a:t>      FE8171V is open platform fisheye dome, providing H.264 streams with less bandwidth and storage consumption.  </a:t>
            </a:r>
          </a:p>
        </p:txBody>
      </p:sp>
      <p:sp>
        <p:nvSpPr>
          <p:cNvPr id="21509" name="Text Box 9"/>
          <p:cNvSpPr txBox="1">
            <a:spLocks noChangeArrowheads="1"/>
          </p:cNvSpPr>
          <p:nvPr/>
        </p:nvSpPr>
        <p:spPr bwMode="auto">
          <a:xfrm>
            <a:off x="611188" y="3068638"/>
            <a:ext cx="6553200" cy="1200329"/>
          </a:xfrm>
          <a:prstGeom prst="rect">
            <a:avLst/>
          </a:prstGeom>
          <a:noFill/>
          <a:ln w="9525">
            <a:noFill/>
            <a:miter lim="800000"/>
            <a:headEnd/>
            <a:tailEnd/>
          </a:ln>
        </p:spPr>
        <p:txBody>
          <a:bodyPr>
            <a:spAutoFit/>
          </a:bodyPr>
          <a:lstStyle/>
          <a:p>
            <a:pPr>
              <a:spcBef>
                <a:spcPct val="50000"/>
              </a:spcBef>
            </a:pPr>
            <a:r>
              <a:rPr lang="en-US" altLang="zh-TW" sz="2400" dirty="0" smtClean="0">
                <a:solidFill>
                  <a:schemeClr val="tx1"/>
                </a:solidFill>
              </a:rPr>
              <a:t>FE8171V </a:t>
            </a:r>
            <a:r>
              <a:rPr lang="en-US" altLang="zh-TW" sz="2400" dirty="0">
                <a:solidFill>
                  <a:schemeClr val="tx1"/>
                </a:solidFill>
              </a:rPr>
              <a:t>is all in one design for IP66 and vandal proof without extra cost and installation fee.  </a:t>
            </a:r>
          </a:p>
        </p:txBody>
      </p:sp>
      <p:sp>
        <p:nvSpPr>
          <p:cNvPr id="21510" name="Text Box 10"/>
          <p:cNvSpPr txBox="1">
            <a:spLocks noChangeArrowheads="1"/>
          </p:cNvSpPr>
          <p:nvPr/>
        </p:nvSpPr>
        <p:spPr bwMode="auto">
          <a:xfrm>
            <a:off x="684213" y="4868863"/>
            <a:ext cx="6553200" cy="1200329"/>
          </a:xfrm>
          <a:prstGeom prst="rect">
            <a:avLst/>
          </a:prstGeom>
          <a:noFill/>
          <a:ln w="9525">
            <a:noFill/>
            <a:miter lim="800000"/>
            <a:headEnd/>
            <a:tailEnd/>
          </a:ln>
        </p:spPr>
        <p:txBody>
          <a:bodyPr>
            <a:spAutoFit/>
          </a:bodyPr>
          <a:lstStyle/>
          <a:p>
            <a:pPr>
              <a:spcBef>
                <a:spcPct val="50000"/>
              </a:spcBef>
            </a:pPr>
            <a:r>
              <a:rPr lang="en-US" altLang="zh-TW" sz="2400" dirty="0" smtClean="0">
                <a:solidFill>
                  <a:schemeClr val="tx1"/>
                </a:solidFill>
              </a:rPr>
              <a:t>FE8171V’s </a:t>
            </a:r>
            <a:r>
              <a:rPr lang="en-US" altLang="zh-TW" sz="2400" dirty="0">
                <a:solidFill>
                  <a:schemeClr val="tx1"/>
                </a:solidFill>
              </a:rPr>
              <a:t>excellent de-warp performance could have fast </a:t>
            </a:r>
            <a:r>
              <a:rPr lang="en-US" altLang="zh-TW" sz="2400" dirty="0" err="1">
                <a:solidFill>
                  <a:schemeClr val="tx1"/>
                </a:solidFill>
              </a:rPr>
              <a:t>ePTZ</a:t>
            </a:r>
            <a:r>
              <a:rPr lang="en-US" altLang="zh-TW" sz="2400" dirty="0">
                <a:solidFill>
                  <a:schemeClr val="tx1"/>
                </a:solidFill>
              </a:rPr>
              <a:t> and more display mode than all other competitors</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836613" y="1981200"/>
            <a:ext cx="3582987" cy="3827463"/>
            <a:chOff x="527" y="1248"/>
            <a:chExt cx="2257" cy="2411"/>
          </a:xfrm>
        </p:grpSpPr>
        <p:sp>
          <p:nvSpPr>
            <p:cNvPr id="501764" name="Rectangle 4"/>
            <p:cNvSpPr>
              <a:spLocks noChangeArrowheads="1"/>
            </p:cNvSpPr>
            <p:nvPr/>
          </p:nvSpPr>
          <p:spPr bwMode="gray">
            <a:xfrm rot="-319177">
              <a:off x="527" y="1248"/>
              <a:ext cx="2144" cy="2411"/>
            </a:xfrm>
            <a:prstGeom prst="rect">
              <a:avLst/>
            </a:prstGeom>
            <a:solidFill>
              <a:srgbClr val="EAEAEA"/>
            </a:solidFill>
            <a:ln w="9525">
              <a:noFill/>
              <a:miter lim="800000"/>
              <a:headEnd/>
              <a:tailEnd/>
            </a:ln>
            <a:effectLst/>
          </p:spPr>
          <p:txBody>
            <a:bodyPr wrap="none" anchor="ctr"/>
            <a:lstStyle/>
            <a:p>
              <a:pPr algn="ctr" eaLnBrk="0" hangingPunct="0">
                <a:defRPr/>
              </a:pPr>
              <a:endParaRPr kumimoji="0" lang="zh-TW" altLang="en-US" sz="1800">
                <a:solidFill>
                  <a:schemeClr val="tx1"/>
                </a:solidFill>
                <a:latin typeface="+mj-lt"/>
                <a:ea typeface="+mn-ea"/>
              </a:endParaRPr>
            </a:p>
          </p:txBody>
        </p:sp>
        <p:sp>
          <p:nvSpPr>
            <p:cNvPr id="501765" name="Rectangle 5"/>
            <p:cNvSpPr>
              <a:spLocks noChangeArrowheads="1"/>
            </p:cNvSpPr>
            <p:nvPr/>
          </p:nvSpPr>
          <p:spPr bwMode="gray">
            <a:xfrm>
              <a:off x="688" y="1340"/>
              <a:ext cx="2096" cy="2202"/>
            </a:xfrm>
            <a:prstGeom prst="rect">
              <a:avLst/>
            </a:prstGeom>
            <a:gradFill rotWithShape="1">
              <a:gsLst>
                <a:gs pos="0">
                  <a:srgbClr val="99CCFF"/>
                </a:gs>
                <a:gs pos="100000">
                  <a:srgbClr val="99CCFF">
                    <a:gamma/>
                    <a:tint val="0"/>
                    <a:invGamma/>
                  </a:srgbClr>
                </a:gs>
              </a:gsLst>
              <a:lin ang="5400000" scaled="1"/>
            </a:gradFill>
            <a:ln w="9525">
              <a:solidFill>
                <a:srgbClr val="000000"/>
              </a:solidFill>
              <a:miter lim="800000"/>
              <a:headEnd/>
              <a:tailEnd/>
            </a:ln>
            <a:effectLst/>
          </p:spPr>
          <p:txBody>
            <a:bodyPr wrap="none" anchor="ctr"/>
            <a:lstStyle/>
            <a:p>
              <a:pPr algn="ctr" eaLnBrk="0" hangingPunct="0">
                <a:defRPr/>
              </a:pPr>
              <a:endParaRPr kumimoji="0" lang="zh-TW" altLang="en-US" sz="1800">
                <a:solidFill>
                  <a:schemeClr val="tx1"/>
                </a:solidFill>
                <a:latin typeface="+mj-lt"/>
                <a:ea typeface="+mn-ea"/>
              </a:endParaRPr>
            </a:p>
          </p:txBody>
        </p:sp>
        <p:sp>
          <p:nvSpPr>
            <p:cNvPr id="28682" name="Text Box 6"/>
            <p:cNvSpPr txBox="1">
              <a:spLocks noChangeArrowheads="1"/>
            </p:cNvSpPr>
            <p:nvPr/>
          </p:nvSpPr>
          <p:spPr bwMode="gray">
            <a:xfrm>
              <a:off x="759" y="1389"/>
              <a:ext cx="1980" cy="2151"/>
            </a:xfrm>
            <a:prstGeom prst="rect">
              <a:avLst/>
            </a:prstGeom>
            <a:noFill/>
            <a:ln w="9525" algn="ctr">
              <a:noFill/>
              <a:miter lim="800000"/>
              <a:headEnd/>
              <a:tailEnd/>
            </a:ln>
          </p:spPr>
          <p:txBody>
            <a:bodyPr>
              <a:spAutoFit/>
            </a:bodyPr>
            <a:lstStyle/>
            <a:p>
              <a:pPr algn="ctr" eaLnBrk="0" hangingPunct="0"/>
              <a:r>
                <a:rPr kumimoji="0" lang="en-US" altLang="zh-TW" sz="2800" b="1">
                  <a:solidFill>
                    <a:srgbClr val="4D4D4D"/>
                  </a:solidFill>
                  <a:latin typeface="Calibri" pitchFamily="34" charset="0"/>
                  <a:ea typeface="新細明體" pitchFamily="18" charset="-120"/>
                </a:rPr>
                <a:t>1. Standard vs Proprietary</a:t>
              </a:r>
            </a:p>
            <a:p>
              <a:pPr algn="ctr" eaLnBrk="0" hangingPunct="0"/>
              <a:endParaRPr kumimoji="0" lang="en-US" altLang="zh-TW" sz="2200" b="1" u="sng">
                <a:solidFill>
                  <a:srgbClr val="000000"/>
                </a:solidFill>
                <a:latin typeface="Calibri" pitchFamily="34" charset="0"/>
                <a:ea typeface="新細明體" pitchFamily="18" charset="-120"/>
              </a:endParaRPr>
            </a:p>
            <a:p>
              <a:pPr eaLnBrk="0" hangingPunct="0">
                <a:buFontTx/>
                <a:buAutoNum type="arabicPeriod"/>
              </a:pPr>
              <a:r>
                <a:rPr kumimoji="0" lang="en-US" altLang="zh-TW" sz="2000">
                  <a:solidFill>
                    <a:srgbClr val="000000"/>
                  </a:solidFill>
                  <a:latin typeface="Calibri" pitchFamily="34" charset="0"/>
                  <a:ea typeface="新細明體" pitchFamily="18" charset="-120"/>
                </a:rPr>
                <a:t> H.264 vs MxPEG</a:t>
              </a:r>
            </a:p>
            <a:p>
              <a:pPr marL="742950" lvl="1" indent="-285750" eaLnBrk="0" hangingPunct="0"/>
              <a:r>
                <a:rPr kumimoji="0" lang="en-US" altLang="zh-TW" sz="2000">
                  <a:solidFill>
                    <a:srgbClr val="000000"/>
                  </a:solidFill>
                  <a:latin typeface="Calibri" pitchFamily="34" charset="0"/>
                  <a:ea typeface="新細明體" pitchFamily="18" charset="-120"/>
                </a:rPr>
                <a:t> </a:t>
              </a:r>
              <a:r>
                <a:rPr kumimoji="0" lang="en-US" altLang="zh-TW" sz="1400">
                  <a:solidFill>
                    <a:srgbClr val="000000"/>
                  </a:solidFill>
                  <a:latin typeface="Calibri" pitchFamily="34" charset="0"/>
                </a:rPr>
                <a:t>Low bandwidth and storage</a:t>
              </a:r>
              <a:endParaRPr kumimoji="0" lang="en-US" altLang="zh-TW" sz="1400">
                <a:solidFill>
                  <a:srgbClr val="000000"/>
                </a:solidFill>
                <a:latin typeface="Calibri" pitchFamily="34" charset="0"/>
                <a:ea typeface="新細明體" pitchFamily="18" charset="-120"/>
              </a:endParaRPr>
            </a:p>
            <a:p>
              <a:pPr eaLnBrk="0" hangingPunct="0">
                <a:buFontTx/>
                <a:buAutoNum type="arabicPeriod"/>
              </a:pPr>
              <a:r>
                <a:rPr kumimoji="0" lang="en-US" altLang="zh-TW" sz="2000">
                  <a:solidFill>
                    <a:srgbClr val="000000"/>
                  </a:solidFill>
                  <a:latin typeface="Calibri" pitchFamily="34" charset="0"/>
                  <a:ea typeface="新細明體" pitchFamily="18" charset="-120"/>
                </a:rPr>
                <a:t> OnVif 1.02 ready</a:t>
              </a:r>
            </a:p>
            <a:p>
              <a:pPr eaLnBrk="0" hangingPunct="0"/>
              <a:r>
                <a:rPr kumimoji="0" lang="en-US" altLang="zh-TW" sz="2000">
                  <a:solidFill>
                    <a:srgbClr val="000000"/>
                  </a:solidFill>
                  <a:latin typeface="Calibri" pitchFamily="34" charset="0"/>
                  <a:ea typeface="新細明體" pitchFamily="18" charset="-120"/>
                </a:rPr>
                <a:t>         </a:t>
              </a:r>
              <a:r>
                <a:rPr kumimoji="0" lang="en-US" altLang="zh-TW" sz="1400">
                  <a:solidFill>
                    <a:srgbClr val="000000"/>
                  </a:solidFill>
                  <a:latin typeface="Calibri" pitchFamily="34" charset="0"/>
                  <a:ea typeface="新細明體" pitchFamily="18" charset="-120"/>
                </a:rPr>
                <a:t>Easy to integrate</a:t>
              </a:r>
            </a:p>
            <a:p>
              <a:pPr eaLnBrk="0" hangingPunct="0"/>
              <a:r>
                <a:rPr kumimoji="0" lang="en-US" altLang="zh-TW" sz="2000">
                  <a:solidFill>
                    <a:srgbClr val="000000"/>
                  </a:solidFill>
                  <a:latin typeface="Calibri" pitchFamily="34" charset="0"/>
                  <a:ea typeface="新細明體" pitchFamily="18" charset="-120"/>
                </a:rPr>
                <a:t>         </a:t>
              </a:r>
              <a:r>
                <a:rPr kumimoji="0" lang="en-US" altLang="zh-TW" sz="1400">
                  <a:solidFill>
                    <a:srgbClr val="000000"/>
                  </a:solidFill>
                  <a:latin typeface="Calibri" pitchFamily="34" charset="0"/>
                  <a:ea typeface="新細明體" pitchFamily="18" charset="-120"/>
                </a:rPr>
                <a:t>More VMS/CMS support</a:t>
              </a:r>
            </a:p>
            <a:p>
              <a:pPr eaLnBrk="0" hangingPunct="0"/>
              <a:r>
                <a:rPr kumimoji="0" lang="en-US" altLang="zh-TW" sz="2000">
                  <a:solidFill>
                    <a:srgbClr val="000000"/>
                  </a:solidFill>
                  <a:latin typeface="Calibri" pitchFamily="34" charset="0"/>
                  <a:ea typeface="新細明體" pitchFamily="18" charset="-120"/>
                </a:rPr>
                <a:t> </a:t>
              </a:r>
            </a:p>
            <a:p>
              <a:pPr eaLnBrk="0" hangingPunct="0"/>
              <a:endParaRPr kumimoji="0" lang="en-US" altLang="zh-TW" sz="2000">
                <a:solidFill>
                  <a:srgbClr val="000000"/>
                </a:solidFill>
                <a:latin typeface="Calibri" pitchFamily="34" charset="0"/>
                <a:ea typeface="新細明體" pitchFamily="18" charset="-120"/>
              </a:endParaRPr>
            </a:p>
          </p:txBody>
        </p:sp>
      </p:grpSp>
      <p:grpSp>
        <p:nvGrpSpPr>
          <p:cNvPr id="3" name="Group 12"/>
          <p:cNvGrpSpPr>
            <a:grpSpLocks/>
          </p:cNvGrpSpPr>
          <p:nvPr/>
        </p:nvGrpSpPr>
        <p:grpSpPr bwMode="auto">
          <a:xfrm>
            <a:off x="4826000" y="1955800"/>
            <a:ext cx="3597275" cy="3827463"/>
            <a:chOff x="3040" y="1232"/>
            <a:chExt cx="2266" cy="2411"/>
          </a:xfrm>
        </p:grpSpPr>
        <p:sp>
          <p:nvSpPr>
            <p:cNvPr id="501768" name="Rectangle 8"/>
            <p:cNvSpPr>
              <a:spLocks noChangeArrowheads="1"/>
            </p:cNvSpPr>
            <p:nvPr/>
          </p:nvSpPr>
          <p:spPr bwMode="gray">
            <a:xfrm rot="301233">
              <a:off x="3162" y="1232"/>
              <a:ext cx="2144" cy="2411"/>
            </a:xfrm>
            <a:prstGeom prst="rect">
              <a:avLst/>
            </a:prstGeom>
            <a:solidFill>
              <a:srgbClr val="EAEAEA"/>
            </a:solidFill>
            <a:ln w="9525">
              <a:noFill/>
              <a:miter lim="800000"/>
              <a:headEnd/>
              <a:tailEnd/>
            </a:ln>
            <a:effectLst/>
          </p:spPr>
          <p:txBody>
            <a:bodyPr wrap="none" anchor="ctr"/>
            <a:lstStyle/>
            <a:p>
              <a:pPr algn="ctr" eaLnBrk="0" hangingPunct="0">
                <a:defRPr/>
              </a:pPr>
              <a:endParaRPr kumimoji="0" lang="zh-TW" altLang="en-US" sz="1800">
                <a:solidFill>
                  <a:schemeClr val="tx1"/>
                </a:solidFill>
                <a:latin typeface="+mj-lt"/>
                <a:ea typeface="+mn-ea"/>
              </a:endParaRPr>
            </a:p>
          </p:txBody>
        </p:sp>
        <p:sp>
          <p:nvSpPr>
            <p:cNvPr id="501769" name="Rectangle 9"/>
            <p:cNvSpPr>
              <a:spLocks noChangeArrowheads="1"/>
            </p:cNvSpPr>
            <p:nvPr/>
          </p:nvSpPr>
          <p:spPr bwMode="gray">
            <a:xfrm>
              <a:off x="3040" y="1344"/>
              <a:ext cx="2096" cy="2202"/>
            </a:xfrm>
            <a:prstGeom prst="rect">
              <a:avLst/>
            </a:prstGeom>
            <a:gradFill rotWithShape="1">
              <a:gsLst>
                <a:gs pos="0">
                  <a:srgbClr val="B6E6D8"/>
                </a:gs>
                <a:gs pos="100000">
                  <a:srgbClr val="B6E6D8">
                    <a:gamma/>
                    <a:tint val="0"/>
                    <a:invGamma/>
                  </a:srgbClr>
                </a:gs>
              </a:gsLst>
              <a:lin ang="5400000" scaled="1"/>
            </a:gradFill>
            <a:ln w="9525">
              <a:solidFill>
                <a:srgbClr val="000000"/>
              </a:solidFill>
              <a:miter lim="800000"/>
              <a:headEnd/>
              <a:tailEnd/>
            </a:ln>
            <a:effectLst/>
          </p:spPr>
          <p:txBody>
            <a:bodyPr wrap="none" anchor="ctr"/>
            <a:lstStyle/>
            <a:p>
              <a:pPr algn="ctr" eaLnBrk="0" hangingPunct="0">
                <a:defRPr/>
              </a:pPr>
              <a:endParaRPr kumimoji="0" lang="zh-TW" altLang="en-US" sz="1800">
                <a:solidFill>
                  <a:schemeClr val="tx1"/>
                </a:solidFill>
                <a:latin typeface="+mj-lt"/>
                <a:ea typeface="+mn-ea"/>
              </a:endParaRPr>
            </a:p>
          </p:txBody>
        </p:sp>
        <p:sp>
          <p:nvSpPr>
            <p:cNvPr id="28679" name="Text Box 10"/>
            <p:cNvSpPr txBox="1">
              <a:spLocks noChangeArrowheads="1"/>
            </p:cNvSpPr>
            <p:nvPr/>
          </p:nvSpPr>
          <p:spPr bwMode="gray">
            <a:xfrm>
              <a:off x="3111" y="1389"/>
              <a:ext cx="1980" cy="2017"/>
            </a:xfrm>
            <a:prstGeom prst="rect">
              <a:avLst/>
            </a:prstGeom>
            <a:noFill/>
            <a:ln w="9525" algn="ctr">
              <a:noFill/>
              <a:miter lim="800000"/>
              <a:headEnd/>
              <a:tailEnd/>
            </a:ln>
          </p:spPr>
          <p:txBody>
            <a:bodyPr>
              <a:spAutoFit/>
            </a:bodyPr>
            <a:lstStyle/>
            <a:p>
              <a:pPr algn="ctr" eaLnBrk="0" hangingPunct="0"/>
              <a:r>
                <a:rPr kumimoji="0" lang="en-US" altLang="zh-TW" sz="2800" b="1">
                  <a:solidFill>
                    <a:srgbClr val="003366"/>
                  </a:solidFill>
                  <a:latin typeface="Calibri" pitchFamily="34" charset="0"/>
                  <a:ea typeface="新細明體" pitchFamily="18" charset="-120"/>
                </a:rPr>
                <a:t>2. All in one</a:t>
              </a:r>
            </a:p>
            <a:p>
              <a:pPr algn="ctr" eaLnBrk="0" hangingPunct="0"/>
              <a:r>
                <a:rPr kumimoji="0" lang="en-US" altLang="zh-TW" sz="2800" b="1">
                  <a:solidFill>
                    <a:srgbClr val="003366"/>
                  </a:solidFill>
                  <a:latin typeface="Calibri" pitchFamily="34" charset="0"/>
                  <a:ea typeface="新細明體" pitchFamily="18" charset="-120"/>
                </a:rPr>
                <a:t>Compact size</a:t>
              </a:r>
            </a:p>
            <a:p>
              <a:pPr algn="ctr" eaLnBrk="0" hangingPunct="0"/>
              <a:endParaRPr kumimoji="0" lang="en-US" altLang="zh-TW" sz="2800">
                <a:solidFill>
                  <a:srgbClr val="003366"/>
                </a:solidFill>
                <a:latin typeface="Calibri" pitchFamily="34" charset="0"/>
                <a:ea typeface="新細明體" pitchFamily="18" charset="-120"/>
              </a:endParaRPr>
            </a:p>
            <a:p>
              <a:pPr eaLnBrk="0" hangingPunct="0">
                <a:buFontTx/>
                <a:buAutoNum type="arabicPeriod"/>
              </a:pPr>
              <a:r>
                <a:rPr kumimoji="0" lang="en-US" altLang="zh-TW" sz="2000">
                  <a:solidFill>
                    <a:srgbClr val="000000"/>
                  </a:solidFill>
                  <a:latin typeface="Calibri" pitchFamily="34" charset="0"/>
                  <a:ea typeface="新細明體" pitchFamily="18" charset="-120"/>
                </a:rPr>
                <a:t> IP66/Vandal proof</a:t>
              </a:r>
            </a:p>
            <a:p>
              <a:pPr eaLnBrk="0" hangingPunct="0">
                <a:buFontTx/>
                <a:buAutoNum type="arabicPeriod"/>
              </a:pPr>
              <a:r>
                <a:rPr kumimoji="0" lang="en-US" altLang="zh-TW" sz="2000">
                  <a:solidFill>
                    <a:srgbClr val="000000"/>
                  </a:solidFill>
                  <a:latin typeface="Calibri" pitchFamily="34" charset="0"/>
                  <a:ea typeface="新細明體" pitchFamily="18" charset="-120"/>
                </a:rPr>
                <a:t> En50155</a:t>
              </a:r>
            </a:p>
            <a:p>
              <a:pPr eaLnBrk="0" hangingPunct="0">
                <a:buFontTx/>
                <a:buAutoNum type="arabicPeriod"/>
              </a:pPr>
              <a:r>
                <a:rPr kumimoji="0" lang="en-US" altLang="zh-TW" sz="2000">
                  <a:solidFill>
                    <a:srgbClr val="000000"/>
                  </a:solidFill>
                  <a:latin typeface="Calibri" pitchFamily="34" charset="0"/>
                  <a:ea typeface="新細明體" pitchFamily="18" charset="-120"/>
                </a:rPr>
                <a:t> Built-ICR</a:t>
              </a:r>
            </a:p>
            <a:p>
              <a:pPr eaLnBrk="0" hangingPunct="0">
                <a:buFontTx/>
                <a:buAutoNum type="arabicPeriod"/>
              </a:pPr>
              <a:endParaRPr kumimoji="0" lang="en-US" altLang="zh-TW" sz="2000">
                <a:solidFill>
                  <a:srgbClr val="000000"/>
                </a:solidFill>
                <a:latin typeface="Calibri" pitchFamily="34" charset="0"/>
                <a:ea typeface="新細明體" pitchFamily="18" charset="-120"/>
              </a:endParaRPr>
            </a:p>
            <a:p>
              <a:pPr eaLnBrk="0" hangingPunct="0">
                <a:buFontTx/>
                <a:buAutoNum type="arabicPeriod"/>
              </a:pPr>
              <a:endParaRPr kumimoji="0" lang="en-US" altLang="zh-TW" sz="2000">
                <a:solidFill>
                  <a:srgbClr val="000000"/>
                </a:solidFill>
                <a:latin typeface="Calibri" pitchFamily="34" charset="0"/>
                <a:ea typeface="新細明體" pitchFamily="18" charset="-120"/>
              </a:endParaRPr>
            </a:p>
            <a:p>
              <a:pPr algn="ctr" eaLnBrk="0" hangingPunct="0">
                <a:buFontTx/>
                <a:buAutoNum type="arabicPeriod"/>
              </a:pPr>
              <a:endParaRPr kumimoji="0" lang="en-US" altLang="zh-TW" sz="2000">
                <a:solidFill>
                  <a:srgbClr val="000000"/>
                </a:solidFill>
                <a:latin typeface="Calibri" pitchFamily="34" charset="0"/>
                <a:ea typeface="新細明體" pitchFamily="18" charset="-120"/>
              </a:endParaRPr>
            </a:p>
          </p:txBody>
        </p:sp>
      </p:grpSp>
      <p:sp>
        <p:nvSpPr>
          <p:cNvPr id="12" name="Rectangle 2"/>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eaLnBrk="0" hangingPunct="0">
              <a:defRPr/>
            </a:pPr>
            <a:r>
              <a:rPr lang="en-US" altLang="zh-TW" b="1">
                <a:solidFill>
                  <a:srgbClr val="000000"/>
                </a:solidFill>
                <a:effectLst>
                  <a:outerShdw blurRad="38100" dist="38100" dir="2700000" algn="tl">
                    <a:srgbClr val="C0C0C0"/>
                  </a:outerShdw>
                </a:effectLst>
                <a:latin typeface="Times" pitchFamily="18" charset="0"/>
                <a:ea typeface="新細明體" pitchFamily="18" charset="-120"/>
                <a:cs typeface="Calibri" pitchFamily="34" charset="0"/>
              </a:rPr>
              <a:t>5 Facts that FE8171V is better</a:t>
            </a:r>
          </a:p>
        </p:txBody>
      </p:sp>
    </p:spTree>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836613" y="1981200"/>
            <a:ext cx="3582987" cy="3827463"/>
            <a:chOff x="527" y="1248"/>
            <a:chExt cx="2257" cy="2411"/>
          </a:xfrm>
        </p:grpSpPr>
        <p:sp>
          <p:nvSpPr>
            <p:cNvPr id="501764" name="Rectangle 4"/>
            <p:cNvSpPr>
              <a:spLocks noChangeArrowheads="1"/>
            </p:cNvSpPr>
            <p:nvPr/>
          </p:nvSpPr>
          <p:spPr bwMode="gray">
            <a:xfrm rot="-319177">
              <a:off x="527" y="1248"/>
              <a:ext cx="2144" cy="2411"/>
            </a:xfrm>
            <a:prstGeom prst="rect">
              <a:avLst/>
            </a:prstGeom>
            <a:solidFill>
              <a:srgbClr val="EAEAEA"/>
            </a:solidFill>
            <a:ln w="9525">
              <a:noFill/>
              <a:miter lim="800000"/>
              <a:headEnd/>
              <a:tailEnd/>
            </a:ln>
            <a:effectLst/>
          </p:spPr>
          <p:txBody>
            <a:bodyPr wrap="none" anchor="ctr"/>
            <a:lstStyle/>
            <a:p>
              <a:pPr algn="ctr" eaLnBrk="0" hangingPunct="0">
                <a:defRPr/>
              </a:pPr>
              <a:endParaRPr kumimoji="0" lang="zh-TW" altLang="en-US" sz="1800">
                <a:solidFill>
                  <a:schemeClr val="tx1"/>
                </a:solidFill>
                <a:latin typeface="+mj-lt"/>
                <a:ea typeface="+mn-ea"/>
              </a:endParaRPr>
            </a:p>
          </p:txBody>
        </p:sp>
        <p:sp>
          <p:nvSpPr>
            <p:cNvPr id="501765" name="Rectangle 5"/>
            <p:cNvSpPr>
              <a:spLocks noChangeArrowheads="1"/>
            </p:cNvSpPr>
            <p:nvPr/>
          </p:nvSpPr>
          <p:spPr bwMode="gray">
            <a:xfrm>
              <a:off x="688" y="1340"/>
              <a:ext cx="2096" cy="2202"/>
            </a:xfrm>
            <a:prstGeom prst="rect">
              <a:avLst/>
            </a:prstGeom>
            <a:gradFill rotWithShape="1">
              <a:gsLst>
                <a:gs pos="0">
                  <a:srgbClr val="99CCFF"/>
                </a:gs>
                <a:gs pos="100000">
                  <a:srgbClr val="99CCFF">
                    <a:gamma/>
                    <a:tint val="0"/>
                    <a:invGamma/>
                  </a:srgbClr>
                </a:gs>
              </a:gsLst>
              <a:lin ang="5400000" scaled="1"/>
            </a:gradFill>
            <a:ln w="9525">
              <a:solidFill>
                <a:srgbClr val="000000"/>
              </a:solidFill>
              <a:miter lim="800000"/>
              <a:headEnd/>
              <a:tailEnd/>
            </a:ln>
            <a:effectLst/>
          </p:spPr>
          <p:txBody>
            <a:bodyPr wrap="none" anchor="ctr"/>
            <a:lstStyle/>
            <a:p>
              <a:pPr algn="ctr" eaLnBrk="0" hangingPunct="0">
                <a:defRPr/>
              </a:pPr>
              <a:endParaRPr kumimoji="0" lang="zh-TW" altLang="en-US" sz="1800">
                <a:solidFill>
                  <a:schemeClr val="tx1"/>
                </a:solidFill>
                <a:latin typeface="+mj-lt"/>
                <a:ea typeface="+mn-ea"/>
              </a:endParaRPr>
            </a:p>
          </p:txBody>
        </p:sp>
        <p:sp>
          <p:nvSpPr>
            <p:cNvPr id="29706" name="Text Box 6"/>
            <p:cNvSpPr txBox="1">
              <a:spLocks noChangeArrowheads="1"/>
            </p:cNvSpPr>
            <p:nvPr/>
          </p:nvSpPr>
          <p:spPr bwMode="gray">
            <a:xfrm>
              <a:off x="759" y="1389"/>
              <a:ext cx="1980" cy="1575"/>
            </a:xfrm>
            <a:prstGeom prst="rect">
              <a:avLst/>
            </a:prstGeom>
            <a:noFill/>
            <a:ln w="9525" algn="ctr">
              <a:noFill/>
              <a:miter lim="800000"/>
              <a:headEnd/>
              <a:tailEnd/>
            </a:ln>
          </p:spPr>
          <p:txBody>
            <a:bodyPr>
              <a:spAutoFit/>
            </a:bodyPr>
            <a:lstStyle/>
            <a:p>
              <a:pPr algn="ctr" eaLnBrk="0" hangingPunct="0"/>
              <a:r>
                <a:rPr kumimoji="0" lang="en-US" altLang="zh-TW" sz="2800" b="1">
                  <a:solidFill>
                    <a:srgbClr val="4D4D4D"/>
                  </a:solidFill>
                  <a:latin typeface="Calibri" pitchFamily="34" charset="0"/>
                  <a:ea typeface="新細明體" pitchFamily="18" charset="-120"/>
                </a:rPr>
                <a:t>3. Excellent de-warp performance</a:t>
              </a:r>
            </a:p>
            <a:p>
              <a:pPr algn="ctr" eaLnBrk="0" hangingPunct="0"/>
              <a:endParaRPr kumimoji="0" lang="en-US" altLang="zh-TW" sz="2200" b="1" u="sng">
                <a:solidFill>
                  <a:srgbClr val="000000"/>
                </a:solidFill>
                <a:latin typeface="Calibri" pitchFamily="34" charset="0"/>
                <a:ea typeface="新細明體" pitchFamily="18" charset="-120"/>
              </a:endParaRPr>
            </a:p>
            <a:p>
              <a:pPr eaLnBrk="0" hangingPunct="0">
                <a:buFontTx/>
                <a:buAutoNum type="arabicPeriod"/>
              </a:pPr>
              <a:r>
                <a:rPr kumimoji="0" lang="en-US" altLang="zh-TW" sz="2000">
                  <a:solidFill>
                    <a:srgbClr val="000000"/>
                  </a:solidFill>
                  <a:latin typeface="Calibri" pitchFamily="34" charset="0"/>
                  <a:ea typeface="新細明體" pitchFamily="18" charset="-120"/>
                </a:rPr>
                <a:t> Smooth e-PTZ control</a:t>
              </a:r>
            </a:p>
            <a:p>
              <a:pPr eaLnBrk="0" hangingPunct="0">
                <a:buFontTx/>
                <a:buAutoNum type="arabicPeriod"/>
              </a:pPr>
              <a:r>
                <a:rPr kumimoji="0" lang="en-US" altLang="zh-TW" sz="2000">
                  <a:solidFill>
                    <a:srgbClr val="000000"/>
                  </a:solidFill>
                  <a:latin typeface="Calibri" pitchFamily="34" charset="0"/>
                  <a:ea typeface="新細明體" pitchFamily="18" charset="-120"/>
                </a:rPr>
                <a:t> iPad/iPhone app ready</a:t>
              </a:r>
            </a:p>
            <a:p>
              <a:pPr eaLnBrk="0" hangingPunct="0"/>
              <a:endParaRPr kumimoji="0" lang="en-US" altLang="zh-TW" sz="2000">
                <a:solidFill>
                  <a:srgbClr val="000000"/>
                </a:solidFill>
                <a:latin typeface="Calibri" pitchFamily="34" charset="0"/>
                <a:ea typeface="新細明體" pitchFamily="18" charset="-120"/>
              </a:endParaRPr>
            </a:p>
            <a:p>
              <a:pPr eaLnBrk="0" hangingPunct="0"/>
              <a:endParaRPr kumimoji="0" lang="en-US" altLang="zh-TW" sz="2000">
                <a:solidFill>
                  <a:srgbClr val="000000"/>
                </a:solidFill>
                <a:latin typeface="Calibri" pitchFamily="34" charset="0"/>
                <a:ea typeface="新細明體" pitchFamily="18" charset="-120"/>
              </a:endParaRPr>
            </a:p>
          </p:txBody>
        </p:sp>
      </p:grpSp>
      <p:grpSp>
        <p:nvGrpSpPr>
          <p:cNvPr id="3" name="Group 12"/>
          <p:cNvGrpSpPr>
            <a:grpSpLocks/>
          </p:cNvGrpSpPr>
          <p:nvPr/>
        </p:nvGrpSpPr>
        <p:grpSpPr bwMode="auto">
          <a:xfrm>
            <a:off x="4826000" y="1955800"/>
            <a:ext cx="3597275" cy="3827463"/>
            <a:chOff x="3040" y="1232"/>
            <a:chExt cx="2266" cy="2411"/>
          </a:xfrm>
        </p:grpSpPr>
        <p:sp>
          <p:nvSpPr>
            <p:cNvPr id="501768" name="Rectangle 8"/>
            <p:cNvSpPr>
              <a:spLocks noChangeArrowheads="1"/>
            </p:cNvSpPr>
            <p:nvPr/>
          </p:nvSpPr>
          <p:spPr bwMode="gray">
            <a:xfrm rot="301233">
              <a:off x="3162" y="1232"/>
              <a:ext cx="2144" cy="2411"/>
            </a:xfrm>
            <a:prstGeom prst="rect">
              <a:avLst/>
            </a:prstGeom>
            <a:solidFill>
              <a:srgbClr val="EAEAEA"/>
            </a:solidFill>
            <a:ln w="9525">
              <a:noFill/>
              <a:miter lim="800000"/>
              <a:headEnd/>
              <a:tailEnd/>
            </a:ln>
            <a:effectLst/>
          </p:spPr>
          <p:txBody>
            <a:bodyPr wrap="none" anchor="ctr"/>
            <a:lstStyle/>
            <a:p>
              <a:pPr algn="ctr" eaLnBrk="0" hangingPunct="0">
                <a:defRPr/>
              </a:pPr>
              <a:endParaRPr kumimoji="0" lang="zh-TW" altLang="en-US" sz="1800">
                <a:solidFill>
                  <a:schemeClr val="tx1"/>
                </a:solidFill>
                <a:latin typeface="+mj-lt"/>
                <a:ea typeface="+mn-ea"/>
              </a:endParaRPr>
            </a:p>
          </p:txBody>
        </p:sp>
        <p:sp>
          <p:nvSpPr>
            <p:cNvPr id="501769" name="Rectangle 9"/>
            <p:cNvSpPr>
              <a:spLocks noChangeArrowheads="1"/>
            </p:cNvSpPr>
            <p:nvPr/>
          </p:nvSpPr>
          <p:spPr bwMode="gray">
            <a:xfrm>
              <a:off x="3040" y="1344"/>
              <a:ext cx="2096" cy="2202"/>
            </a:xfrm>
            <a:prstGeom prst="rect">
              <a:avLst/>
            </a:prstGeom>
            <a:gradFill rotWithShape="1">
              <a:gsLst>
                <a:gs pos="0">
                  <a:srgbClr val="B6E6D8"/>
                </a:gs>
                <a:gs pos="100000">
                  <a:srgbClr val="B6E6D8">
                    <a:gamma/>
                    <a:tint val="0"/>
                    <a:invGamma/>
                  </a:srgbClr>
                </a:gs>
              </a:gsLst>
              <a:lin ang="5400000" scaled="1"/>
            </a:gradFill>
            <a:ln w="9525">
              <a:solidFill>
                <a:srgbClr val="000000"/>
              </a:solidFill>
              <a:miter lim="800000"/>
              <a:headEnd/>
              <a:tailEnd/>
            </a:ln>
            <a:effectLst/>
          </p:spPr>
          <p:txBody>
            <a:bodyPr wrap="none" anchor="ctr"/>
            <a:lstStyle/>
            <a:p>
              <a:pPr algn="ctr" eaLnBrk="0" hangingPunct="0">
                <a:defRPr/>
              </a:pPr>
              <a:endParaRPr kumimoji="0" lang="zh-TW" altLang="en-US" sz="1800">
                <a:solidFill>
                  <a:schemeClr val="tx1"/>
                </a:solidFill>
                <a:latin typeface="+mj-lt"/>
                <a:ea typeface="+mn-ea"/>
              </a:endParaRPr>
            </a:p>
          </p:txBody>
        </p:sp>
        <p:sp>
          <p:nvSpPr>
            <p:cNvPr id="29703" name="Text Box 10"/>
            <p:cNvSpPr txBox="1">
              <a:spLocks noChangeArrowheads="1"/>
            </p:cNvSpPr>
            <p:nvPr/>
          </p:nvSpPr>
          <p:spPr bwMode="gray">
            <a:xfrm>
              <a:off x="3111" y="1389"/>
              <a:ext cx="1980" cy="1825"/>
            </a:xfrm>
            <a:prstGeom prst="rect">
              <a:avLst/>
            </a:prstGeom>
            <a:noFill/>
            <a:ln w="9525" algn="ctr">
              <a:noFill/>
              <a:miter lim="800000"/>
              <a:headEnd/>
              <a:tailEnd/>
            </a:ln>
          </p:spPr>
          <p:txBody>
            <a:bodyPr>
              <a:spAutoFit/>
            </a:bodyPr>
            <a:lstStyle/>
            <a:p>
              <a:pPr algn="ctr" eaLnBrk="0" hangingPunct="0"/>
              <a:r>
                <a:rPr kumimoji="0" lang="en-US" altLang="zh-TW" sz="2800" b="1">
                  <a:solidFill>
                    <a:srgbClr val="003366"/>
                  </a:solidFill>
                  <a:latin typeface="Calibri" pitchFamily="34" charset="0"/>
                  <a:ea typeface="新細明體" pitchFamily="18" charset="-120"/>
                </a:rPr>
                <a:t>4. Rich display mode</a:t>
              </a:r>
            </a:p>
            <a:p>
              <a:pPr algn="ctr" eaLnBrk="0" hangingPunct="0"/>
              <a:endParaRPr kumimoji="0" lang="en-US" altLang="zh-TW" sz="2800">
                <a:solidFill>
                  <a:srgbClr val="003366"/>
                </a:solidFill>
                <a:latin typeface="Calibri" pitchFamily="34" charset="0"/>
                <a:ea typeface="新細明體" pitchFamily="18" charset="-120"/>
              </a:endParaRPr>
            </a:p>
            <a:p>
              <a:pPr eaLnBrk="0" hangingPunct="0">
                <a:buFontTx/>
                <a:buAutoNum type="arabicPeriod"/>
              </a:pPr>
              <a:r>
                <a:rPr kumimoji="0" lang="en-US" altLang="zh-TW" sz="2000">
                  <a:solidFill>
                    <a:srgbClr val="000000"/>
                  </a:solidFill>
                  <a:latin typeface="Calibri" pitchFamily="34" charset="0"/>
                  <a:ea typeface="新細明體" pitchFamily="18" charset="-120"/>
                </a:rPr>
                <a:t> Up to 8 display mode</a:t>
              </a:r>
            </a:p>
            <a:p>
              <a:pPr eaLnBrk="0" hangingPunct="0"/>
              <a:endParaRPr kumimoji="0" lang="en-US" altLang="zh-TW" sz="2000">
                <a:solidFill>
                  <a:srgbClr val="000000"/>
                </a:solidFill>
                <a:latin typeface="Calibri" pitchFamily="34" charset="0"/>
                <a:ea typeface="新細明體" pitchFamily="18" charset="-120"/>
              </a:endParaRPr>
            </a:p>
            <a:p>
              <a:pPr eaLnBrk="0" hangingPunct="0">
                <a:buFontTx/>
                <a:buAutoNum type="arabicPeriod"/>
              </a:pPr>
              <a:endParaRPr kumimoji="0" lang="en-US" altLang="zh-TW" sz="2000">
                <a:solidFill>
                  <a:srgbClr val="000000"/>
                </a:solidFill>
                <a:latin typeface="Calibri" pitchFamily="34" charset="0"/>
                <a:ea typeface="新細明體" pitchFamily="18" charset="-120"/>
              </a:endParaRPr>
            </a:p>
            <a:p>
              <a:pPr eaLnBrk="0" hangingPunct="0">
                <a:buFontTx/>
                <a:buAutoNum type="arabicPeriod"/>
              </a:pPr>
              <a:endParaRPr kumimoji="0" lang="en-US" altLang="zh-TW" sz="2000">
                <a:solidFill>
                  <a:srgbClr val="000000"/>
                </a:solidFill>
                <a:latin typeface="Calibri" pitchFamily="34" charset="0"/>
                <a:ea typeface="新細明體" pitchFamily="18" charset="-120"/>
              </a:endParaRPr>
            </a:p>
            <a:p>
              <a:pPr algn="ctr" eaLnBrk="0" hangingPunct="0">
                <a:buFontTx/>
                <a:buAutoNum type="arabicPeriod"/>
              </a:pPr>
              <a:endParaRPr kumimoji="0" lang="en-US" altLang="zh-TW" sz="2000">
                <a:solidFill>
                  <a:srgbClr val="000000"/>
                </a:solidFill>
                <a:latin typeface="Calibri" pitchFamily="34" charset="0"/>
                <a:ea typeface="新細明體" pitchFamily="18" charset="-120"/>
              </a:endParaRPr>
            </a:p>
          </p:txBody>
        </p:sp>
      </p:grpSp>
      <p:sp>
        <p:nvSpPr>
          <p:cNvPr id="12" name="Rectangle 2"/>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eaLnBrk="0" hangingPunct="0">
              <a:defRPr/>
            </a:pPr>
            <a:r>
              <a:rPr lang="en-US" altLang="zh-TW" b="1">
                <a:solidFill>
                  <a:srgbClr val="000000"/>
                </a:solidFill>
                <a:effectLst>
                  <a:outerShdw blurRad="38100" dist="38100" dir="2700000" algn="tl">
                    <a:srgbClr val="C0C0C0"/>
                  </a:outerShdw>
                </a:effectLst>
                <a:latin typeface="Times" pitchFamily="18" charset="0"/>
                <a:ea typeface="新細明體" pitchFamily="18" charset="-120"/>
                <a:cs typeface="Calibri" pitchFamily="34" charset="0"/>
              </a:rPr>
              <a:t>5 Facts that FE8171V is better</a:t>
            </a:r>
          </a:p>
        </p:txBody>
      </p:sp>
    </p:spTree>
  </p:cSld>
  <p:clrMapOvr>
    <a:masterClrMapping/>
  </p:clrMapOvr>
  <p:transition>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2933700" y="1981200"/>
            <a:ext cx="3582988" cy="3827463"/>
            <a:chOff x="527" y="1248"/>
            <a:chExt cx="2257" cy="2411"/>
          </a:xfrm>
        </p:grpSpPr>
        <p:sp>
          <p:nvSpPr>
            <p:cNvPr id="501764" name="Rectangle 4"/>
            <p:cNvSpPr>
              <a:spLocks noChangeArrowheads="1"/>
            </p:cNvSpPr>
            <p:nvPr/>
          </p:nvSpPr>
          <p:spPr bwMode="gray">
            <a:xfrm rot="-319177">
              <a:off x="527" y="1248"/>
              <a:ext cx="2144" cy="2411"/>
            </a:xfrm>
            <a:prstGeom prst="rect">
              <a:avLst/>
            </a:prstGeom>
            <a:solidFill>
              <a:srgbClr val="EAEAEA"/>
            </a:solidFill>
            <a:ln w="9525">
              <a:noFill/>
              <a:miter lim="800000"/>
              <a:headEnd/>
              <a:tailEnd/>
            </a:ln>
            <a:effectLst/>
          </p:spPr>
          <p:txBody>
            <a:bodyPr wrap="none" anchor="ctr"/>
            <a:lstStyle/>
            <a:p>
              <a:pPr algn="ctr" eaLnBrk="0" hangingPunct="0">
                <a:defRPr/>
              </a:pPr>
              <a:endParaRPr kumimoji="0" lang="zh-TW" altLang="en-US" sz="1800">
                <a:solidFill>
                  <a:schemeClr val="tx1"/>
                </a:solidFill>
                <a:latin typeface="+mj-lt"/>
                <a:ea typeface="+mn-ea"/>
              </a:endParaRPr>
            </a:p>
          </p:txBody>
        </p:sp>
        <p:sp>
          <p:nvSpPr>
            <p:cNvPr id="501765" name="Rectangle 5"/>
            <p:cNvSpPr>
              <a:spLocks noChangeArrowheads="1"/>
            </p:cNvSpPr>
            <p:nvPr/>
          </p:nvSpPr>
          <p:spPr bwMode="gray">
            <a:xfrm>
              <a:off x="688" y="1340"/>
              <a:ext cx="2096" cy="2202"/>
            </a:xfrm>
            <a:prstGeom prst="rect">
              <a:avLst/>
            </a:prstGeom>
            <a:gradFill rotWithShape="1">
              <a:gsLst>
                <a:gs pos="0">
                  <a:srgbClr val="99CCFF"/>
                </a:gs>
                <a:gs pos="100000">
                  <a:srgbClr val="99CCFF">
                    <a:gamma/>
                    <a:tint val="0"/>
                    <a:invGamma/>
                  </a:srgbClr>
                </a:gs>
              </a:gsLst>
              <a:lin ang="5400000" scaled="1"/>
            </a:gradFill>
            <a:ln w="9525">
              <a:solidFill>
                <a:srgbClr val="000000"/>
              </a:solidFill>
              <a:miter lim="800000"/>
              <a:headEnd/>
              <a:tailEnd/>
            </a:ln>
            <a:effectLst/>
          </p:spPr>
          <p:txBody>
            <a:bodyPr wrap="none" anchor="ctr"/>
            <a:lstStyle/>
            <a:p>
              <a:pPr algn="ctr" eaLnBrk="0" hangingPunct="0">
                <a:defRPr/>
              </a:pPr>
              <a:endParaRPr kumimoji="0" lang="zh-TW" altLang="en-US" sz="1800">
                <a:solidFill>
                  <a:schemeClr val="tx1"/>
                </a:solidFill>
                <a:latin typeface="+mj-lt"/>
                <a:ea typeface="+mn-ea"/>
              </a:endParaRPr>
            </a:p>
          </p:txBody>
        </p:sp>
        <p:sp>
          <p:nvSpPr>
            <p:cNvPr id="30726" name="Text Box 6"/>
            <p:cNvSpPr txBox="1">
              <a:spLocks noChangeArrowheads="1"/>
            </p:cNvSpPr>
            <p:nvPr/>
          </p:nvSpPr>
          <p:spPr bwMode="gray">
            <a:xfrm>
              <a:off x="759" y="1389"/>
              <a:ext cx="1980" cy="2037"/>
            </a:xfrm>
            <a:prstGeom prst="rect">
              <a:avLst/>
            </a:prstGeom>
            <a:noFill/>
            <a:ln w="9525" algn="ctr">
              <a:noFill/>
              <a:miter lim="800000"/>
              <a:headEnd/>
              <a:tailEnd/>
            </a:ln>
          </p:spPr>
          <p:txBody>
            <a:bodyPr>
              <a:spAutoFit/>
            </a:bodyPr>
            <a:lstStyle/>
            <a:p>
              <a:pPr algn="ctr" eaLnBrk="0" hangingPunct="0"/>
              <a:r>
                <a:rPr kumimoji="0" lang="en-US" altLang="zh-TW" sz="2800" b="1">
                  <a:solidFill>
                    <a:srgbClr val="4D4D4D"/>
                  </a:solidFill>
                  <a:latin typeface="Calibri" pitchFamily="34" charset="0"/>
                  <a:ea typeface="新細明體" pitchFamily="18" charset="-120"/>
                </a:rPr>
                <a:t>5. Outstanding image quality</a:t>
              </a:r>
            </a:p>
            <a:p>
              <a:pPr algn="ctr" eaLnBrk="0" hangingPunct="0"/>
              <a:endParaRPr kumimoji="0" lang="en-US" altLang="zh-TW" sz="2200" b="1" u="sng">
                <a:solidFill>
                  <a:srgbClr val="000000"/>
                </a:solidFill>
                <a:latin typeface="Calibri" pitchFamily="34" charset="0"/>
                <a:ea typeface="新細明體" pitchFamily="18" charset="-120"/>
              </a:endParaRPr>
            </a:p>
            <a:p>
              <a:pPr eaLnBrk="0" hangingPunct="0">
                <a:buFontTx/>
                <a:buAutoNum type="arabicPeriod"/>
              </a:pPr>
              <a:r>
                <a:rPr kumimoji="0" lang="en-US" altLang="zh-TW" sz="1800">
                  <a:solidFill>
                    <a:srgbClr val="000000"/>
                  </a:solidFill>
                  <a:latin typeface="Calibri" pitchFamily="34" charset="0"/>
                  <a:ea typeface="新細明體" pitchFamily="18" charset="-120"/>
                </a:rPr>
                <a:t> More detail for edge image</a:t>
              </a:r>
            </a:p>
            <a:p>
              <a:pPr eaLnBrk="0" hangingPunct="0">
                <a:buFontTx/>
                <a:buAutoNum type="arabicPeriod"/>
              </a:pPr>
              <a:r>
                <a:rPr kumimoji="0" lang="en-US" altLang="zh-TW" sz="1800">
                  <a:solidFill>
                    <a:srgbClr val="000000"/>
                  </a:solidFill>
                  <a:latin typeface="Calibri" pitchFamily="34" charset="0"/>
                  <a:ea typeface="新細明體" pitchFamily="18" charset="-120"/>
                </a:rPr>
                <a:t> WDR enhancement</a:t>
              </a:r>
            </a:p>
            <a:p>
              <a:pPr eaLnBrk="0" hangingPunct="0">
                <a:buFontTx/>
                <a:buAutoNum type="arabicPeriod"/>
              </a:pPr>
              <a:r>
                <a:rPr kumimoji="0" lang="en-US" altLang="zh-TW" sz="1800">
                  <a:solidFill>
                    <a:srgbClr val="000000"/>
                  </a:solidFill>
                  <a:latin typeface="Calibri" pitchFamily="34" charset="0"/>
                  <a:ea typeface="新細明體" pitchFamily="18" charset="-120"/>
                </a:rPr>
                <a:t> Gamma correction</a:t>
              </a:r>
            </a:p>
            <a:p>
              <a:pPr eaLnBrk="0" hangingPunct="0">
                <a:buFontTx/>
                <a:buAutoNum type="arabicPeriod"/>
              </a:pPr>
              <a:r>
                <a:rPr kumimoji="0" lang="en-US" altLang="zh-TW" sz="1800">
                  <a:solidFill>
                    <a:srgbClr val="000000"/>
                  </a:solidFill>
                  <a:latin typeface="Calibri" pitchFamily="34" charset="0"/>
                  <a:ea typeface="新細明體" pitchFamily="18" charset="-120"/>
                </a:rPr>
                <a:t> Adaptive exposure window</a:t>
              </a:r>
            </a:p>
            <a:p>
              <a:pPr eaLnBrk="0" hangingPunct="0">
                <a:buFontTx/>
                <a:buAutoNum type="arabicPeriod"/>
              </a:pPr>
              <a:r>
                <a:rPr kumimoji="0" lang="en-US" altLang="zh-TW" sz="1800">
                  <a:solidFill>
                    <a:srgbClr val="000000"/>
                  </a:solidFill>
                  <a:latin typeface="Calibri" pitchFamily="34" charset="0"/>
                  <a:ea typeface="新細明體" pitchFamily="18" charset="-120"/>
                </a:rPr>
                <a:t> Noise reduction in low light</a:t>
              </a:r>
            </a:p>
            <a:p>
              <a:pPr eaLnBrk="0" hangingPunct="0"/>
              <a:endParaRPr kumimoji="0" lang="en-US" altLang="zh-TW" sz="1800">
                <a:solidFill>
                  <a:srgbClr val="000000"/>
                </a:solidFill>
                <a:latin typeface="Calibri" pitchFamily="34" charset="0"/>
                <a:ea typeface="新細明體" pitchFamily="18" charset="-120"/>
              </a:endParaRPr>
            </a:p>
            <a:p>
              <a:pPr eaLnBrk="0" hangingPunct="0"/>
              <a:endParaRPr kumimoji="0" lang="en-US" altLang="zh-TW" sz="2000">
                <a:solidFill>
                  <a:srgbClr val="000000"/>
                </a:solidFill>
                <a:latin typeface="Calibri" pitchFamily="34" charset="0"/>
                <a:ea typeface="新細明體" pitchFamily="18" charset="-120"/>
              </a:endParaRPr>
            </a:p>
          </p:txBody>
        </p:sp>
      </p:grpSp>
      <p:sp>
        <p:nvSpPr>
          <p:cNvPr id="12" name="Rectangle 2"/>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eaLnBrk="0" hangingPunct="0">
              <a:defRPr/>
            </a:pPr>
            <a:r>
              <a:rPr lang="en-US" altLang="zh-TW" b="1">
                <a:solidFill>
                  <a:srgbClr val="000000"/>
                </a:solidFill>
                <a:effectLst>
                  <a:outerShdw blurRad="38100" dist="38100" dir="2700000" algn="tl">
                    <a:srgbClr val="C0C0C0"/>
                  </a:outerShdw>
                </a:effectLst>
                <a:latin typeface="Times" pitchFamily="18" charset="0"/>
                <a:ea typeface="新細明體" pitchFamily="18" charset="-120"/>
                <a:cs typeface="Calibri" pitchFamily="34" charset="0"/>
              </a:rPr>
              <a:t>5 Facts that FE8171V is better</a:t>
            </a:r>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AutoShape 8"/>
          <p:cNvSpPr>
            <a:spLocks noChangeArrowheads="1"/>
          </p:cNvSpPr>
          <p:nvPr/>
        </p:nvSpPr>
        <p:spPr bwMode="auto">
          <a:xfrm>
            <a:off x="557213" y="1738313"/>
            <a:ext cx="1525587" cy="3097212"/>
          </a:xfrm>
          <a:prstGeom prst="roundRect">
            <a:avLst>
              <a:gd name="adj" fmla="val 11421"/>
            </a:avLst>
          </a:prstGeom>
          <a:gradFill rotWithShape="1">
            <a:gsLst>
              <a:gs pos="0">
                <a:srgbClr val="B2B2B2">
                  <a:alpha val="64000"/>
                </a:srgbClr>
              </a:gs>
              <a:gs pos="100000">
                <a:srgbClr val="EAEAEA"/>
              </a:gs>
            </a:gsLst>
            <a:lin ang="5400000" scaled="1"/>
          </a:gradFill>
          <a:ln w="9525">
            <a:noFill/>
            <a:round/>
            <a:headEnd/>
            <a:tailEnd/>
          </a:ln>
        </p:spPr>
        <p:txBody>
          <a:bodyPr wrap="none" anchor="ctr"/>
          <a:lstStyle/>
          <a:p>
            <a:endParaRPr lang="zh-TW" altLang="en-US"/>
          </a:p>
        </p:txBody>
      </p:sp>
      <p:sp>
        <p:nvSpPr>
          <p:cNvPr id="33794" name="AutoShape 25"/>
          <p:cNvSpPr>
            <a:spLocks noChangeArrowheads="1"/>
          </p:cNvSpPr>
          <p:nvPr/>
        </p:nvSpPr>
        <p:spPr bwMode="auto">
          <a:xfrm>
            <a:off x="539750" y="4581525"/>
            <a:ext cx="1538288" cy="1046163"/>
          </a:xfrm>
          <a:prstGeom prst="roundRect">
            <a:avLst>
              <a:gd name="adj" fmla="val 6856"/>
            </a:avLst>
          </a:prstGeom>
          <a:solidFill>
            <a:srgbClr val="5F91CD"/>
          </a:solidFill>
          <a:ln w="34925">
            <a:noFill/>
            <a:round/>
            <a:headEnd/>
            <a:tailEnd/>
          </a:ln>
        </p:spPr>
        <p:txBody>
          <a:bodyPr wrap="none" anchor="ctr"/>
          <a:lstStyle/>
          <a:p>
            <a:pPr algn="ctr"/>
            <a:r>
              <a:rPr lang="en-US" altLang="zh-TW" sz="2000" b="1">
                <a:ea typeface="微軟正黑體" pitchFamily="34" charset="-120"/>
              </a:rPr>
              <a:t>Network</a:t>
            </a:r>
          </a:p>
          <a:p>
            <a:pPr algn="ctr"/>
            <a:r>
              <a:rPr lang="en-US" altLang="zh-TW" sz="2000" b="1">
                <a:ea typeface="微軟正黑體" pitchFamily="34" charset="-120"/>
              </a:rPr>
              <a:t>  Cameras	</a:t>
            </a:r>
            <a:endParaRPr lang="zh-TW" altLang="en-US" sz="2000" b="1">
              <a:ea typeface="微軟正黑體" pitchFamily="34" charset="-120"/>
            </a:endParaRPr>
          </a:p>
        </p:txBody>
      </p:sp>
      <p:sp>
        <p:nvSpPr>
          <p:cNvPr id="33795" name="Text Box 30"/>
          <p:cNvSpPr txBox="1">
            <a:spLocks noChangeArrowheads="1"/>
          </p:cNvSpPr>
          <p:nvPr/>
        </p:nvSpPr>
        <p:spPr bwMode="auto">
          <a:xfrm>
            <a:off x="301625" y="265113"/>
            <a:ext cx="5821363" cy="579437"/>
          </a:xfrm>
          <a:prstGeom prst="rect">
            <a:avLst/>
          </a:prstGeom>
          <a:noFill/>
          <a:ln w="9525">
            <a:noFill/>
            <a:miter lim="800000"/>
            <a:headEnd/>
            <a:tailEnd/>
          </a:ln>
        </p:spPr>
        <p:txBody>
          <a:bodyPr wrap="none">
            <a:spAutoFit/>
          </a:bodyPr>
          <a:lstStyle/>
          <a:p>
            <a:r>
              <a:rPr lang="en-US" altLang="zh-TW" sz="3200" b="1" i="1">
                <a:solidFill>
                  <a:schemeClr val="tx1"/>
                </a:solidFill>
                <a:ea typeface="微軟正黑體" pitchFamily="34" charset="-120"/>
              </a:rPr>
              <a:t>Comprehensive Product Line</a:t>
            </a:r>
            <a:endParaRPr lang="zh-TW" altLang="en-US" sz="3200" b="1" i="1">
              <a:solidFill>
                <a:schemeClr val="tx1"/>
              </a:solidFill>
              <a:ea typeface="微軟正黑體" pitchFamily="34" charset="-120"/>
            </a:endParaRPr>
          </a:p>
        </p:txBody>
      </p:sp>
      <p:pic>
        <p:nvPicPr>
          <p:cNvPr id="33796" name="Picture 24" descr="\\athena\品牌事業處\02_行銷企劃部\14_ArtDesign\晶睿\Product photo\photo\IP8162\IP8162P.png"/>
          <p:cNvPicPr>
            <a:picLocks noChangeAspect="1" noChangeArrowheads="1"/>
          </p:cNvPicPr>
          <p:nvPr/>
        </p:nvPicPr>
        <p:blipFill>
          <a:blip r:embed="rId3" cstate="screen"/>
          <a:srcRect/>
          <a:stretch>
            <a:fillRect/>
          </a:stretch>
        </p:blipFill>
        <p:spPr bwMode="auto">
          <a:xfrm>
            <a:off x="504825" y="2492375"/>
            <a:ext cx="2303463" cy="1524000"/>
          </a:xfrm>
          <a:prstGeom prst="rect">
            <a:avLst/>
          </a:prstGeom>
          <a:noFill/>
          <a:ln w="9525">
            <a:noFill/>
            <a:miter lim="800000"/>
            <a:headEnd/>
            <a:tailEnd/>
          </a:ln>
        </p:spPr>
      </p:pic>
      <p:sp>
        <p:nvSpPr>
          <p:cNvPr id="33797" name="Rectangle 10"/>
          <p:cNvSpPr>
            <a:spLocks noChangeArrowheads="1"/>
          </p:cNvSpPr>
          <p:nvPr/>
        </p:nvSpPr>
        <p:spPr bwMode="auto">
          <a:xfrm>
            <a:off x="2095500" y="1954213"/>
            <a:ext cx="1584325" cy="2592387"/>
          </a:xfrm>
          <a:prstGeom prst="rect">
            <a:avLst/>
          </a:prstGeom>
          <a:solidFill>
            <a:schemeClr val="bg1"/>
          </a:solidFill>
          <a:ln w="9525">
            <a:noFill/>
            <a:miter lim="800000"/>
            <a:headEnd/>
            <a:tailEnd/>
          </a:ln>
        </p:spPr>
        <p:txBody>
          <a:bodyPr wrap="none" anchor="ctr"/>
          <a:lstStyle/>
          <a:p>
            <a:endParaRPr lang="zh-TW" altLang="en-US"/>
          </a:p>
        </p:txBody>
      </p:sp>
      <p:sp>
        <p:nvSpPr>
          <p:cNvPr id="33798" name="AutoShape 11"/>
          <p:cNvSpPr>
            <a:spLocks noChangeArrowheads="1"/>
          </p:cNvSpPr>
          <p:nvPr/>
        </p:nvSpPr>
        <p:spPr bwMode="auto">
          <a:xfrm>
            <a:off x="2179638" y="1738313"/>
            <a:ext cx="1525587" cy="3097212"/>
          </a:xfrm>
          <a:prstGeom prst="roundRect">
            <a:avLst>
              <a:gd name="adj" fmla="val 11421"/>
            </a:avLst>
          </a:prstGeom>
          <a:gradFill rotWithShape="1">
            <a:gsLst>
              <a:gs pos="0">
                <a:srgbClr val="B2B2B2">
                  <a:alpha val="64000"/>
                </a:srgbClr>
              </a:gs>
              <a:gs pos="100000">
                <a:srgbClr val="EAEAEA"/>
              </a:gs>
            </a:gsLst>
            <a:lin ang="5400000" scaled="1"/>
          </a:gradFill>
          <a:ln w="9525">
            <a:noFill/>
            <a:round/>
            <a:headEnd/>
            <a:tailEnd/>
          </a:ln>
        </p:spPr>
        <p:txBody>
          <a:bodyPr wrap="none" anchor="ctr"/>
          <a:lstStyle/>
          <a:p>
            <a:endParaRPr lang="zh-TW" altLang="en-US">
              <a:latin typeface="微軟正黑體" pitchFamily="34" charset="-120"/>
              <a:ea typeface="微軟正黑體" pitchFamily="34" charset="-120"/>
            </a:endParaRPr>
          </a:p>
        </p:txBody>
      </p:sp>
      <p:sp>
        <p:nvSpPr>
          <p:cNvPr id="33799" name="AutoShape 26"/>
          <p:cNvSpPr>
            <a:spLocks noChangeArrowheads="1"/>
          </p:cNvSpPr>
          <p:nvPr/>
        </p:nvSpPr>
        <p:spPr bwMode="auto">
          <a:xfrm>
            <a:off x="2174875" y="4581525"/>
            <a:ext cx="1538288" cy="1046163"/>
          </a:xfrm>
          <a:prstGeom prst="roundRect">
            <a:avLst>
              <a:gd name="adj" fmla="val 6856"/>
            </a:avLst>
          </a:prstGeom>
          <a:solidFill>
            <a:srgbClr val="5F91CD"/>
          </a:solidFill>
          <a:ln w="34925">
            <a:noFill/>
            <a:round/>
            <a:headEnd/>
            <a:tailEnd/>
          </a:ln>
        </p:spPr>
        <p:txBody>
          <a:bodyPr wrap="none" anchor="ctr"/>
          <a:lstStyle/>
          <a:p>
            <a:pPr algn="ctr"/>
            <a:r>
              <a:rPr lang="en-US" altLang="zh-TW" sz="2000" b="1">
                <a:ea typeface="微軟正黑體" pitchFamily="34" charset="-120"/>
              </a:rPr>
              <a:t>Video</a:t>
            </a:r>
          </a:p>
          <a:p>
            <a:pPr algn="ctr"/>
            <a:r>
              <a:rPr lang="en-US" altLang="zh-TW" sz="2000" b="1">
                <a:ea typeface="微軟正黑體" pitchFamily="34" charset="-120"/>
              </a:rPr>
              <a:t>   Servers	</a:t>
            </a:r>
            <a:endParaRPr lang="zh-TW" altLang="en-US" sz="2000" b="1">
              <a:ea typeface="微軟正黑體" pitchFamily="34" charset="-120"/>
            </a:endParaRPr>
          </a:p>
        </p:txBody>
      </p:sp>
      <p:pic>
        <p:nvPicPr>
          <p:cNvPr id="33800" name="Picture 25" descr="\\athena\品牌事業處\02_行銷企劃部\14_ArtDesign\晶睿\Product photo\photo\VS8801\VS8801.png"/>
          <p:cNvPicPr>
            <a:picLocks noChangeAspect="1" noChangeArrowheads="1"/>
          </p:cNvPicPr>
          <p:nvPr/>
        </p:nvPicPr>
        <p:blipFill>
          <a:blip r:embed="rId4" cstate="screen"/>
          <a:srcRect/>
          <a:stretch>
            <a:fillRect/>
          </a:stretch>
        </p:blipFill>
        <p:spPr bwMode="auto">
          <a:xfrm>
            <a:off x="2016125" y="2636838"/>
            <a:ext cx="2559050" cy="1511300"/>
          </a:xfrm>
          <a:prstGeom prst="rect">
            <a:avLst/>
          </a:prstGeom>
          <a:noFill/>
          <a:ln w="9525">
            <a:noFill/>
            <a:miter lim="800000"/>
            <a:headEnd/>
            <a:tailEnd/>
          </a:ln>
        </p:spPr>
      </p:pic>
      <p:sp>
        <p:nvSpPr>
          <p:cNvPr id="33801" name="Rectangle 13"/>
          <p:cNvSpPr>
            <a:spLocks noChangeArrowheads="1"/>
          </p:cNvSpPr>
          <p:nvPr/>
        </p:nvSpPr>
        <p:spPr bwMode="auto">
          <a:xfrm>
            <a:off x="3705225" y="1738313"/>
            <a:ext cx="1223963" cy="2665412"/>
          </a:xfrm>
          <a:prstGeom prst="rect">
            <a:avLst/>
          </a:prstGeom>
          <a:solidFill>
            <a:schemeClr val="bg1"/>
          </a:solidFill>
          <a:ln w="9525">
            <a:noFill/>
            <a:miter lim="800000"/>
            <a:headEnd/>
            <a:tailEnd/>
          </a:ln>
        </p:spPr>
        <p:txBody>
          <a:bodyPr wrap="none" anchor="ctr"/>
          <a:lstStyle/>
          <a:p>
            <a:endParaRPr lang="zh-TW" altLang="en-US"/>
          </a:p>
        </p:txBody>
      </p:sp>
      <p:sp>
        <p:nvSpPr>
          <p:cNvPr id="33802" name="AutoShape 14"/>
          <p:cNvSpPr>
            <a:spLocks noChangeArrowheads="1"/>
          </p:cNvSpPr>
          <p:nvPr/>
        </p:nvSpPr>
        <p:spPr bwMode="auto">
          <a:xfrm>
            <a:off x="3789363" y="1738313"/>
            <a:ext cx="1525587" cy="3097212"/>
          </a:xfrm>
          <a:prstGeom prst="roundRect">
            <a:avLst>
              <a:gd name="adj" fmla="val 11421"/>
            </a:avLst>
          </a:prstGeom>
          <a:gradFill rotWithShape="1">
            <a:gsLst>
              <a:gs pos="0">
                <a:srgbClr val="B2B2B2">
                  <a:alpha val="64000"/>
                </a:srgbClr>
              </a:gs>
              <a:gs pos="100000">
                <a:srgbClr val="EAEAEA"/>
              </a:gs>
            </a:gsLst>
            <a:lin ang="5400000" scaled="1"/>
          </a:gradFill>
          <a:ln w="9525">
            <a:noFill/>
            <a:round/>
            <a:headEnd/>
            <a:tailEnd/>
          </a:ln>
        </p:spPr>
        <p:txBody>
          <a:bodyPr wrap="none" anchor="ctr"/>
          <a:lstStyle/>
          <a:p>
            <a:endParaRPr lang="zh-TW" altLang="en-US"/>
          </a:p>
        </p:txBody>
      </p:sp>
      <p:pic>
        <p:nvPicPr>
          <p:cNvPr id="33803" name="Picture 15" descr="RX7101-2"/>
          <p:cNvPicPr>
            <a:picLocks noChangeAspect="1" noChangeArrowheads="1"/>
          </p:cNvPicPr>
          <p:nvPr/>
        </p:nvPicPr>
        <p:blipFill>
          <a:blip r:embed="rId5" cstate="screen"/>
          <a:srcRect/>
          <a:stretch>
            <a:fillRect/>
          </a:stretch>
        </p:blipFill>
        <p:spPr bwMode="auto">
          <a:xfrm>
            <a:off x="3895725" y="2746375"/>
            <a:ext cx="2016125" cy="1206500"/>
          </a:xfrm>
          <a:prstGeom prst="rect">
            <a:avLst/>
          </a:prstGeom>
          <a:noFill/>
          <a:ln w="9525">
            <a:noFill/>
            <a:miter lim="800000"/>
            <a:headEnd/>
            <a:tailEnd/>
          </a:ln>
        </p:spPr>
      </p:pic>
      <p:sp>
        <p:nvSpPr>
          <p:cNvPr id="33804" name="Rectangle 16"/>
          <p:cNvSpPr>
            <a:spLocks noChangeArrowheads="1"/>
          </p:cNvSpPr>
          <p:nvPr/>
        </p:nvSpPr>
        <p:spPr bwMode="auto">
          <a:xfrm>
            <a:off x="5335588" y="1595438"/>
            <a:ext cx="3808412" cy="2663825"/>
          </a:xfrm>
          <a:prstGeom prst="rect">
            <a:avLst/>
          </a:prstGeom>
          <a:solidFill>
            <a:schemeClr val="bg1"/>
          </a:solidFill>
          <a:ln w="9525">
            <a:noFill/>
            <a:miter lim="800000"/>
            <a:headEnd/>
            <a:tailEnd/>
          </a:ln>
        </p:spPr>
        <p:txBody>
          <a:bodyPr wrap="none" anchor="ctr"/>
          <a:lstStyle/>
          <a:p>
            <a:endParaRPr lang="zh-TW" altLang="en-US"/>
          </a:p>
        </p:txBody>
      </p:sp>
      <p:sp>
        <p:nvSpPr>
          <p:cNvPr id="33805" name="AutoShape 17"/>
          <p:cNvSpPr>
            <a:spLocks noChangeArrowheads="1"/>
          </p:cNvSpPr>
          <p:nvPr/>
        </p:nvSpPr>
        <p:spPr bwMode="auto">
          <a:xfrm>
            <a:off x="5387975" y="1738313"/>
            <a:ext cx="1525588" cy="3097212"/>
          </a:xfrm>
          <a:prstGeom prst="roundRect">
            <a:avLst>
              <a:gd name="adj" fmla="val 11421"/>
            </a:avLst>
          </a:prstGeom>
          <a:gradFill rotWithShape="1">
            <a:gsLst>
              <a:gs pos="0">
                <a:srgbClr val="B2B2B2">
                  <a:alpha val="64000"/>
                </a:srgbClr>
              </a:gs>
              <a:gs pos="100000">
                <a:srgbClr val="EAEAEA"/>
              </a:gs>
            </a:gsLst>
            <a:lin ang="5400000" scaled="1"/>
          </a:gradFill>
          <a:ln w="9525">
            <a:noFill/>
            <a:round/>
            <a:headEnd/>
            <a:tailEnd/>
          </a:ln>
        </p:spPr>
        <p:txBody>
          <a:bodyPr wrap="none" anchor="ctr"/>
          <a:lstStyle/>
          <a:p>
            <a:endParaRPr lang="zh-TW" altLang="en-US"/>
          </a:p>
        </p:txBody>
      </p:sp>
      <p:sp>
        <p:nvSpPr>
          <p:cNvPr id="33806" name="AutoShape 27"/>
          <p:cNvSpPr>
            <a:spLocks noChangeArrowheads="1"/>
          </p:cNvSpPr>
          <p:nvPr/>
        </p:nvSpPr>
        <p:spPr bwMode="auto">
          <a:xfrm>
            <a:off x="3797300" y="4581525"/>
            <a:ext cx="1538288" cy="1046163"/>
          </a:xfrm>
          <a:prstGeom prst="roundRect">
            <a:avLst>
              <a:gd name="adj" fmla="val 6856"/>
            </a:avLst>
          </a:prstGeom>
          <a:solidFill>
            <a:srgbClr val="5F91CD"/>
          </a:solidFill>
          <a:ln w="34925">
            <a:noFill/>
            <a:round/>
            <a:headEnd/>
            <a:tailEnd/>
          </a:ln>
        </p:spPr>
        <p:txBody>
          <a:bodyPr wrap="none" anchor="ctr"/>
          <a:lstStyle/>
          <a:p>
            <a:pPr algn="ctr"/>
            <a:r>
              <a:rPr lang="en-US" altLang="zh-TW" sz="2000" b="1">
                <a:ea typeface="微軟正黑體" pitchFamily="34" charset="-120"/>
              </a:rPr>
              <a:t>Video</a:t>
            </a:r>
          </a:p>
          <a:p>
            <a:pPr algn="ctr"/>
            <a:r>
              <a:rPr lang="en-US" altLang="zh-TW" sz="2000" b="1">
                <a:ea typeface="微軟正黑體" pitchFamily="34" charset="-120"/>
              </a:rPr>
              <a:t>Receivers</a:t>
            </a:r>
            <a:endParaRPr lang="zh-TW" altLang="en-US" sz="2000" b="1">
              <a:ea typeface="微軟正黑體" pitchFamily="34" charset="-120"/>
            </a:endParaRPr>
          </a:p>
        </p:txBody>
      </p:sp>
      <p:sp>
        <p:nvSpPr>
          <p:cNvPr id="33807" name="AutoShape 28"/>
          <p:cNvSpPr>
            <a:spLocks noChangeArrowheads="1"/>
          </p:cNvSpPr>
          <p:nvPr/>
        </p:nvSpPr>
        <p:spPr bwMode="auto">
          <a:xfrm>
            <a:off x="5400675" y="4581525"/>
            <a:ext cx="1538288" cy="1046163"/>
          </a:xfrm>
          <a:prstGeom prst="roundRect">
            <a:avLst>
              <a:gd name="adj" fmla="val 6856"/>
            </a:avLst>
          </a:prstGeom>
          <a:solidFill>
            <a:srgbClr val="5F91CD"/>
          </a:solidFill>
          <a:ln w="34925">
            <a:noFill/>
            <a:round/>
            <a:headEnd/>
            <a:tailEnd/>
          </a:ln>
        </p:spPr>
        <p:txBody>
          <a:bodyPr wrap="none" anchor="ctr"/>
          <a:lstStyle/>
          <a:p>
            <a:pPr algn="ctr">
              <a:lnSpc>
                <a:spcPct val="85000"/>
              </a:lnSpc>
            </a:pPr>
            <a:r>
              <a:rPr lang="en-US" altLang="zh-TW" sz="1900" b="1">
                <a:ea typeface="微軟正黑體" pitchFamily="34" charset="-120"/>
              </a:rPr>
              <a:t>Network</a:t>
            </a:r>
          </a:p>
          <a:p>
            <a:pPr algn="ctr">
              <a:lnSpc>
                <a:spcPct val="85000"/>
              </a:lnSpc>
            </a:pPr>
            <a:r>
              <a:rPr lang="en-US" altLang="zh-TW" sz="1900" b="1">
                <a:ea typeface="微軟正黑體" pitchFamily="34" charset="-120"/>
              </a:rPr>
              <a:t>Video</a:t>
            </a:r>
          </a:p>
          <a:p>
            <a:pPr algn="ctr">
              <a:lnSpc>
                <a:spcPct val="85000"/>
              </a:lnSpc>
            </a:pPr>
            <a:r>
              <a:rPr lang="en-US" altLang="zh-TW" sz="1900" b="1">
                <a:ea typeface="微軟正黑體" pitchFamily="34" charset="-120"/>
              </a:rPr>
              <a:t>Recorders</a:t>
            </a:r>
            <a:endParaRPr lang="zh-TW" altLang="en-US" sz="1900" b="1">
              <a:ea typeface="微軟正黑體" pitchFamily="34" charset="-120"/>
            </a:endParaRPr>
          </a:p>
        </p:txBody>
      </p:sp>
      <p:pic>
        <p:nvPicPr>
          <p:cNvPr id="33808" name="圖片 23" descr="NR8301-OK.png"/>
          <p:cNvPicPr>
            <a:picLocks noChangeAspect="1"/>
          </p:cNvPicPr>
          <p:nvPr/>
        </p:nvPicPr>
        <p:blipFill>
          <a:blip r:embed="rId6" cstate="screen"/>
          <a:srcRect/>
          <a:stretch>
            <a:fillRect/>
          </a:stretch>
        </p:blipFill>
        <p:spPr bwMode="auto">
          <a:xfrm>
            <a:off x="5329238" y="2492375"/>
            <a:ext cx="3733800" cy="1655763"/>
          </a:xfrm>
          <a:prstGeom prst="rect">
            <a:avLst/>
          </a:prstGeom>
          <a:noFill/>
          <a:ln w="9525">
            <a:noFill/>
            <a:miter lim="800000"/>
            <a:headEnd/>
            <a:tailEnd/>
          </a:ln>
        </p:spPr>
      </p:pic>
      <p:sp>
        <p:nvSpPr>
          <p:cNvPr id="33809" name="Rectangle 19"/>
          <p:cNvSpPr>
            <a:spLocks noChangeArrowheads="1"/>
          </p:cNvSpPr>
          <p:nvPr/>
        </p:nvSpPr>
        <p:spPr bwMode="auto">
          <a:xfrm>
            <a:off x="6913563" y="2420938"/>
            <a:ext cx="1871662" cy="1657350"/>
          </a:xfrm>
          <a:prstGeom prst="rect">
            <a:avLst/>
          </a:prstGeom>
          <a:solidFill>
            <a:schemeClr val="bg1"/>
          </a:solidFill>
          <a:ln w="9525">
            <a:noFill/>
            <a:miter lim="800000"/>
            <a:headEnd/>
            <a:tailEnd/>
          </a:ln>
        </p:spPr>
        <p:txBody>
          <a:bodyPr wrap="none" anchor="ctr"/>
          <a:lstStyle/>
          <a:p>
            <a:endParaRPr lang="zh-TW" altLang="en-US"/>
          </a:p>
        </p:txBody>
      </p:sp>
      <p:sp>
        <p:nvSpPr>
          <p:cNvPr id="33810" name="AutoShape 20"/>
          <p:cNvSpPr>
            <a:spLocks noChangeArrowheads="1"/>
          </p:cNvSpPr>
          <p:nvPr/>
        </p:nvSpPr>
        <p:spPr bwMode="auto">
          <a:xfrm>
            <a:off x="7043738" y="1738313"/>
            <a:ext cx="1525587" cy="3097212"/>
          </a:xfrm>
          <a:prstGeom prst="roundRect">
            <a:avLst>
              <a:gd name="adj" fmla="val 11421"/>
            </a:avLst>
          </a:prstGeom>
          <a:gradFill rotWithShape="1">
            <a:gsLst>
              <a:gs pos="0">
                <a:srgbClr val="B2B2B2">
                  <a:alpha val="64000"/>
                </a:srgbClr>
              </a:gs>
              <a:gs pos="100000">
                <a:srgbClr val="EAEAEA"/>
              </a:gs>
            </a:gsLst>
            <a:lin ang="5400000" scaled="1"/>
          </a:gradFill>
          <a:ln w="9525">
            <a:noFill/>
            <a:round/>
            <a:headEnd/>
            <a:tailEnd/>
          </a:ln>
        </p:spPr>
        <p:txBody>
          <a:bodyPr wrap="none" anchor="ctr"/>
          <a:lstStyle/>
          <a:p>
            <a:endParaRPr lang="zh-TW" altLang="en-US"/>
          </a:p>
        </p:txBody>
      </p:sp>
      <p:grpSp>
        <p:nvGrpSpPr>
          <p:cNvPr id="33811" name="Group 24"/>
          <p:cNvGrpSpPr>
            <a:grpSpLocks/>
          </p:cNvGrpSpPr>
          <p:nvPr/>
        </p:nvGrpSpPr>
        <p:grpSpPr bwMode="auto">
          <a:xfrm>
            <a:off x="7129463" y="2133600"/>
            <a:ext cx="2014537" cy="2016125"/>
            <a:chOff x="4491" y="1344"/>
            <a:chExt cx="1269" cy="1270"/>
          </a:xfrm>
        </p:grpSpPr>
        <p:pic>
          <p:nvPicPr>
            <p:cNvPr id="33813" name="Picture 22"/>
            <p:cNvPicPr>
              <a:picLocks noChangeAspect="1" noChangeArrowheads="1"/>
            </p:cNvPicPr>
            <p:nvPr/>
          </p:nvPicPr>
          <p:blipFill>
            <a:blip r:embed="rId7" cstate="screen"/>
            <a:srcRect/>
            <a:stretch>
              <a:fillRect/>
            </a:stretch>
          </p:blipFill>
          <p:spPr bwMode="auto">
            <a:xfrm>
              <a:off x="4491" y="1739"/>
              <a:ext cx="1269" cy="784"/>
            </a:xfrm>
            <a:prstGeom prst="rect">
              <a:avLst/>
            </a:prstGeom>
            <a:noFill/>
            <a:ln w="9525">
              <a:noFill/>
              <a:miter lim="800000"/>
              <a:headEnd/>
              <a:tailEnd/>
            </a:ln>
          </p:spPr>
        </p:pic>
        <p:sp>
          <p:nvSpPr>
            <p:cNvPr id="33814" name="Rectangle 23"/>
            <p:cNvSpPr>
              <a:spLocks noChangeArrowheads="1"/>
            </p:cNvSpPr>
            <p:nvPr/>
          </p:nvSpPr>
          <p:spPr bwMode="auto">
            <a:xfrm>
              <a:off x="5401" y="1344"/>
              <a:ext cx="359" cy="1270"/>
            </a:xfrm>
            <a:prstGeom prst="rect">
              <a:avLst/>
            </a:prstGeom>
            <a:solidFill>
              <a:schemeClr val="bg1"/>
            </a:solidFill>
            <a:ln w="9525">
              <a:noFill/>
              <a:miter lim="800000"/>
              <a:headEnd/>
              <a:tailEnd/>
            </a:ln>
          </p:spPr>
          <p:txBody>
            <a:bodyPr wrap="none" anchor="ctr"/>
            <a:lstStyle/>
            <a:p>
              <a:endParaRPr lang="zh-TW" altLang="en-US"/>
            </a:p>
          </p:txBody>
        </p:sp>
      </p:grpSp>
      <p:sp>
        <p:nvSpPr>
          <p:cNvPr id="33812" name="AutoShape 29"/>
          <p:cNvSpPr>
            <a:spLocks noChangeArrowheads="1"/>
          </p:cNvSpPr>
          <p:nvPr/>
        </p:nvSpPr>
        <p:spPr bwMode="auto">
          <a:xfrm>
            <a:off x="7031038" y="4581525"/>
            <a:ext cx="1538287" cy="1046163"/>
          </a:xfrm>
          <a:prstGeom prst="roundRect">
            <a:avLst>
              <a:gd name="adj" fmla="val 6856"/>
            </a:avLst>
          </a:prstGeom>
          <a:solidFill>
            <a:srgbClr val="5F91CD"/>
          </a:solidFill>
          <a:ln w="34925">
            <a:noFill/>
            <a:round/>
            <a:headEnd/>
            <a:tailEnd/>
          </a:ln>
        </p:spPr>
        <p:txBody>
          <a:bodyPr wrap="none" anchor="ctr"/>
          <a:lstStyle/>
          <a:p>
            <a:pPr algn="ctr">
              <a:lnSpc>
                <a:spcPct val="85000"/>
              </a:lnSpc>
            </a:pPr>
            <a:r>
              <a:rPr lang="en-US" altLang="zh-TW" sz="1900" b="1">
                <a:ea typeface="微軟正黑體" pitchFamily="34" charset="-120"/>
              </a:rPr>
              <a:t>Central </a:t>
            </a:r>
          </a:p>
          <a:p>
            <a:pPr algn="ctr">
              <a:lnSpc>
                <a:spcPct val="85000"/>
              </a:lnSpc>
            </a:pPr>
            <a:r>
              <a:rPr lang="en-US" altLang="zh-TW" sz="1900" b="1">
                <a:ea typeface="微軟正黑體" pitchFamily="34" charset="-120"/>
              </a:rPr>
              <a:t>Management</a:t>
            </a:r>
          </a:p>
          <a:p>
            <a:pPr algn="ctr">
              <a:lnSpc>
                <a:spcPct val="85000"/>
              </a:lnSpc>
            </a:pPr>
            <a:r>
              <a:rPr lang="en-US" altLang="zh-TW" sz="1900" b="1">
                <a:ea typeface="微軟正黑體" pitchFamily="34" charset="-120"/>
              </a:rPr>
              <a:t>System</a:t>
            </a:r>
            <a:endParaRPr lang="zh-TW" altLang="en-US" sz="1900" b="1">
              <a:ea typeface="微軟正黑體" pitchFamily="34" charset="-12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eaLnBrk="0" hangingPunct="0">
              <a:defRPr/>
            </a:pPr>
            <a:r>
              <a:rPr lang="en-US" altLang="zh-TW" sz="2800" b="1">
                <a:solidFill>
                  <a:srgbClr val="000000"/>
                </a:solidFill>
                <a:effectLst>
                  <a:outerShdw blurRad="38100" dist="38100" dir="2700000" algn="tl">
                    <a:srgbClr val="C0C0C0"/>
                  </a:outerShdw>
                </a:effectLst>
                <a:latin typeface="Times" pitchFamily="18" charset="0"/>
                <a:ea typeface="新細明體" pitchFamily="18" charset="-120"/>
                <a:cs typeface="Calibri" pitchFamily="34" charset="0"/>
              </a:rPr>
              <a:t>2 Reasons of </a:t>
            </a:r>
            <a:br>
              <a:rPr lang="en-US" altLang="zh-TW" sz="2800" b="1">
                <a:solidFill>
                  <a:srgbClr val="000000"/>
                </a:solidFill>
                <a:effectLst>
                  <a:outerShdw blurRad="38100" dist="38100" dir="2700000" algn="tl">
                    <a:srgbClr val="C0C0C0"/>
                  </a:outerShdw>
                </a:effectLst>
                <a:latin typeface="Times" pitchFamily="18" charset="0"/>
                <a:ea typeface="新細明體" pitchFamily="18" charset="-120"/>
                <a:cs typeface="Calibri" pitchFamily="34" charset="0"/>
              </a:rPr>
            </a:br>
            <a:r>
              <a:rPr lang="en-US" altLang="zh-TW" sz="2800" b="1">
                <a:solidFill>
                  <a:srgbClr val="000000"/>
                </a:solidFill>
                <a:effectLst>
                  <a:outerShdw blurRad="38100" dist="38100" dir="2700000" algn="tl">
                    <a:srgbClr val="C0C0C0"/>
                  </a:outerShdw>
                </a:effectLst>
                <a:latin typeface="Times" pitchFamily="18" charset="0"/>
                <a:ea typeface="新細明體" pitchFamily="18" charset="-120"/>
                <a:cs typeface="Calibri" pitchFamily="34" charset="0"/>
              </a:rPr>
              <a:t>not using image de-warp in camera</a:t>
            </a:r>
          </a:p>
        </p:txBody>
      </p:sp>
      <p:grpSp>
        <p:nvGrpSpPr>
          <p:cNvPr id="2" name="Group 11"/>
          <p:cNvGrpSpPr>
            <a:grpSpLocks/>
          </p:cNvGrpSpPr>
          <p:nvPr/>
        </p:nvGrpSpPr>
        <p:grpSpPr bwMode="auto">
          <a:xfrm>
            <a:off x="836613" y="1981200"/>
            <a:ext cx="3582987" cy="3827463"/>
            <a:chOff x="527" y="1248"/>
            <a:chExt cx="2257" cy="2411"/>
          </a:xfrm>
        </p:grpSpPr>
        <p:sp>
          <p:nvSpPr>
            <p:cNvPr id="501764" name="Rectangle 4"/>
            <p:cNvSpPr>
              <a:spLocks noChangeArrowheads="1"/>
            </p:cNvSpPr>
            <p:nvPr/>
          </p:nvSpPr>
          <p:spPr bwMode="gray">
            <a:xfrm rot="-319177">
              <a:off x="527" y="1248"/>
              <a:ext cx="2144" cy="2411"/>
            </a:xfrm>
            <a:prstGeom prst="rect">
              <a:avLst/>
            </a:prstGeom>
            <a:solidFill>
              <a:srgbClr val="EAEAEA"/>
            </a:solidFill>
            <a:ln w="9525">
              <a:noFill/>
              <a:miter lim="800000"/>
              <a:headEnd/>
              <a:tailEnd/>
            </a:ln>
            <a:effectLst/>
          </p:spPr>
          <p:txBody>
            <a:bodyPr wrap="none" anchor="ctr"/>
            <a:lstStyle/>
            <a:p>
              <a:pPr algn="ctr" eaLnBrk="0" hangingPunct="0">
                <a:defRPr/>
              </a:pPr>
              <a:endParaRPr kumimoji="0" lang="zh-TW" altLang="en-US" sz="1800">
                <a:solidFill>
                  <a:schemeClr val="tx1"/>
                </a:solidFill>
                <a:latin typeface="+mj-lt"/>
                <a:ea typeface="+mn-ea"/>
              </a:endParaRPr>
            </a:p>
          </p:txBody>
        </p:sp>
        <p:sp>
          <p:nvSpPr>
            <p:cNvPr id="501765" name="Rectangle 5"/>
            <p:cNvSpPr>
              <a:spLocks noChangeArrowheads="1"/>
            </p:cNvSpPr>
            <p:nvPr/>
          </p:nvSpPr>
          <p:spPr bwMode="gray">
            <a:xfrm>
              <a:off x="688" y="1340"/>
              <a:ext cx="2096" cy="2202"/>
            </a:xfrm>
            <a:prstGeom prst="rect">
              <a:avLst/>
            </a:prstGeom>
            <a:gradFill rotWithShape="1">
              <a:gsLst>
                <a:gs pos="0">
                  <a:srgbClr val="99CCFF"/>
                </a:gs>
                <a:gs pos="100000">
                  <a:srgbClr val="99CCFF">
                    <a:gamma/>
                    <a:tint val="0"/>
                    <a:invGamma/>
                  </a:srgbClr>
                </a:gs>
              </a:gsLst>
              <a:lin ang="5400000" scaled="1"/>
            </a:gradFill>
            <a:ln w="9525">
              <a:solidFill>
                <a:srgbClr val="000000"/>
              </a:solidFill>
              <a:miter lim="800000"/>
              <a:headEnd/>
              <a:tailEnd/>
            </a:ln>
            <a:effectLst/>
          </p:spPr>
          <p:txBody>
            <a:bodyPr wrap="none" anchor="ctr"/>
            <a:lstStyle/>
            <a:p>
              <a:pPr algn="ctr" eaLnBrk="0" hangingPunct="0">
                <a:defRPr/>
              </a:pPr>
              <a:endParaRPr kumimoji="0" lang="zh-TW" altLang="en-US" sz="1800">
                <a:solidFill>
                  <a:schemeClr val="tx1"/>
                </a:solidFill>
                <a:latin typeface="+mj-lt"/>
                <a:ea typeface="+mn-ea"/>
              </a:endParaRPr>
            </a:p>
          </p:txBody>
        </p:sp>
        <p:sp>
          <p:nvSpPr>
            <p:cNvPr id="31754" name="Text Box 6"/>
            <p:cNvSpPr txBox="1">
              <a:spLocks noChangeArrowheads="1"/>
            </p:cNvSpPr>
            <p:nvPr/>
          </p:nvSpPr>
          <p:spPr bwMode="gray">
            <a:xfrm>
              <a:off x="759" y="1389"/>
              <a:ext cx="1980" cy="2148"/>
            </a:xfrm>
            <a:prstGeom prst="rect">
              <a:avLst/>
            </a:prstGeom>
            <a:noFill/>
            <a:ln w="9525" algn="ctr">
              <a:noFill/>
              <a:miter lim="800000"/>
              <a:headEnd/>
              <a:tailEnd/>
            </a:ln>
          </p:spPr>
          <p:txBody>
            <a:bodyPr>
              <a:spAutoFit/>
            </a:bodyPr>
            <a:lstStyle/>
            <a:p>
              <a:pPr algn="ctr" eaLnBrk="0" hangingPunct="0"/>
              <a:r>
                <a:rPr kumimoji="0" lang="en-US" altLang="zh-TW" sz="2800" b="1">
                  <a:solidFill>
                    <a:srgbClr val="4D4D4D"/>
                  </a:solidFill>
                  <a:latin typeface="Calibri" pitchFamily="34" charset="0"/>
                  <a:ea typeface="新細明體" pitchFamily="18" charset="-120"/>
                </a:rPr>
                <a:t>Whole view.</a:t>
              </a:r>
            </a:p>
            <a:p>
              <a:pPr algn="ctr" eaLnBrk="0" hangingPunct="0"/>
              <a:r>
                <a:rPr kumimoji="0" lang="en-US" altLang="zh-TW" sz="2800" b="1">
                  <a:solidFill>
                    <a:srgbClr val="4D4D4D"/>
                  </a:solidFill>
                  <a:latin typeface="Calibri" pitchFamily="34" charset="0"/>
                  <a:ea typeface="新細明體" pitchFamily="18" charset="-120"/>
                </a:rPr>
                <a:t>not only part image</a:t>
              </a:r>
            </a:p>
            <a:p>
              <a:pPr algn="ctr" eaLnBrk="0" hangingPunct="0"/>
              <a:endParaRPr kumimoji="0" lang="en-US" altLang="zh-TW" sz="2200" b="1" u="sng">
                <a:solidFill>
                  <a:srgbClr val="000000"/>
                </a:solidFill>
                <a:latin typeface="Calibri" pitchFamily="34" charset="0"/>
                <a:ea typeface="新細明體" pitchFamily="18" charset="-120"/>
              </a:endParaRPr>
            </a:p>
            <a:p>
              <a:pPr eaLnBrk="0" hangingPunct="0"/>
              <a:r>
                <a:rPr kumimoji="0" lang="en-US" altLang="zh-TW" sz="2200" b="1" u="sng">
                  <a:solidFill>
                    <a:srgbClr val="000000"/>
                  </a:solidFill>
                  <a:latin typeface="Calibri" pitchFamily="34" charset="0"/>
                  <a:ea typeface="新細明體" pitchFamily="18" charset="-120"/>
                </a:rPr>
                <a:t>Part image </a:t>
              </a:r>
              <a:r>
                <a:rPr kumimoji="0" lang="en-US" altLang="zh-TW" sz="1200" b="1" u="sng">
                  <a:solidFill>
                    <a:srgbClr val="000000"/>
                  </a:solidFill>
                  <a:latin typeface="Calibri" pitchFamily="34" charset="0"/>
                  <a:ea typeface="新細明體" pitchFamily="18" charset="-120"/>
                </a:rPr>
                <a:t>( Camera de-warp)</a:t>
              </a:r>
            </a:p>
            <a:p>
              <a:pPr eaLnBrk="0" hangingPunct="0">
                <a:buFontTx/>
                <a:buAutoNum type="arabicPeriod"/>
              </a:pPr>
              <a:r>
                <a:rPr kumimoji="0" lang="en-US" altLang="zh-TW" sz="1400">
                  <a:solidFill>
                    <a:srgbClr val="000000"/>
                  </a:solidFill>
                  <a:latin typeface="Calibri" pitchFamily="34" charset="0"/>
                  <a:ea typeface="新細明體" pitchFamily="18" charset="-120"/>
                </a:rPr>
                <a:t> It works only when right time on the right scene</a:t>
              </a:r>
            </a:p>
            <a:p>
              <a:pPr eaLnBrk="0" hangingPunct="0">
                <a:buFontTx/>
                <a:buAutoNum type="arabicPeriod"/>
              </a:pPr>
              <a:r>
                <a:rPr kumimoji="0" lang="en-US" altLang="zh-TW" sz="1400">
                  <a:solidFill>
                    <a:srgbClr val="000000"/>
                  </a:solidFill>
                  <a:latin typeface="Calibri" pitchFamily="34" charset="0"/>
                  <a:ea typeface="新細明體" pitchFamily="18" charset="-120"/>
                </a:rPr>
                <a:t> Like speed dome without optical zoom</a:t>
              </a:r>
            </a:p>
            <a:p>
              <a:pPr eaLnBrk="0" hangingPunct="0">
                <a:buFontTx/>
                <a:buAutoNum type="arabicPeriod"/>
              </a:pPr>
              <a:r>
                <a:rPr kumimoji="0" lang="en-US" altLang="zh-TW" sz="1400">
                  <a:solidFill>
                    <a:srgbClr val="000000"/>
                  </a:solidFill>
                  <a:latin typeface="Calibri" pitchFamily="34" charset="0"/>
                  <a:ea typeface="新細明體" pitchFamily="18" charset="-120"/>
                </a:rPr>
                <a:t> Original data is altered</a:t>
              </a:r>
            </a:p>
            <a:p>
              <a:pPr eaLnBrk="0" hangingPunct="0"/>
              <a:endParaRPr kumimoji="0" lang="en-US" altLang="zh-TW" sz="1400">
                <a:solidFill>
                  <a:srgbClr val="000000"/>
                </a:solidFill>
                <a:latin typeface="Calibri" pitchFamily="34" charset="0"/>
                <a:ea typeface="新細明體" pitchFamily="18" charset="-120"/>
              </a:endParaRPr>
            </a:p>
            <a:p>
              <a:pPr eaLnBrk="0" hangingPunct="0"/>
              <a:endParaRPr kumimoji="0" lang="en-US" altLang="zh-TW" sz="1400">
                <a:solidFill>
                  <a:srgbClr val="000000"/>
                </a:solidFill>
                <a:latin typeface="Calibri" pitchFamily="34" charset="0"/>
                <a:ea typeface="新細明體" pitchFamily="18" charset="-120"/>
              </a:endParaRPr>
            </a:p>
            <a:p>
              <a:pPr eaLnBrk="0" hangingPunct="0"/>
              <a:endParaRPr kumimoji="0" lang="en-US" altLang="zh-TW" sz="2000">
                <a:solidFill>
                  <a:srgbClr val="000000"/>
                </a:solidFill>
                <a:latin typeface="Calibri" pitchFamily="34" charset="0"/>
                <a:ea typeface="新細明體" pitchFamily="18" charset="-120"/>
              </a:endParaRPr>
            </a:p>
          </p:txBody>
        </p:sp>
      </p:grpSp>
      <p:grpSp>
        <p:nvGrpSpPr>
          <p:cNvPr id="3" name="Group 12"/>
          <p:cNvGrpSpPr>
            <a:grpSpLocks/>
          </p:cNvGrpSpPr>
          <p:nvPr/>
        </p:nvGrpSpPr>
        <p:grpSpPr bwMode="auto">
          <a:xfrm>
            <a:off x="4826000" y="1955800"/>
            <a:ext cx="3597275" cy="4060825"/>
            <a:chOff x="3040" y="1232"/>
            <a:chExt cx="2266" cy="2558"/>
          </a:xfrm>
        </p:grpSpPr>
        <p:sp>
          <p:nvSpPr>
            <p:cNvPr id="501768" name="Rectangle 8"/>
            <p:cNvSpPr>
              <a:spLocks noChangeArrowheads="1"/>
            </p:cNvSpPr>
            <p:nvPr/>
          </p:nvSpPr>
          <p:spPr bwMode="gray">
            <a:xfrm rot="301233">
              <a:off x="3162" y="1232"/>
              <a:ext cx="2144" cy="2411"/>
            </a:xfrm>
            <a:prstGeom prst="rect">
              <a:avLst/>
            </a:prstGeom>
            <a:solidFill>
              <a:srgbClr val="EAEAEA"/>
            </a:solidFill>
            <a:ln w="9525">
              <a:noFill/>
              <a:miter lim="800000"/>
              <a:headEnd/>
              <a:tailEnd/>
            </a:ln>
            <a:effectLst/>
          </p:spPr>
          <p:txBody>
            <a:bodyPr wrap="none" anchor="ctr"/>
            <a:lstStyle/>
            <a:p>
              <a:pPr algn="ctr" eaLnBrk="0" hangingPunct="0">
                <a:defRPr/>
              </a:pPr>
              <a:endParaRPr kumimoji="0" lang="zh-TW" altLang="en-US" sz="1800">
                <a:solidFill>
                  <a:schemeClr val="tx1"/>
                </a:solidFill>
                <a:latin typeface="+mj-lt"/>
                <a:ea typeface="+mn-ea"/>
              </a:endParaRPr>
            </a:p>
          </p:txBody>
        </p:sp>
        <p:sp>
          <p:nvSpPr>
            <p:cNvPr id="501769" name="Rectangle 9"/>
            <p:cNvSpPr>
              <a:spLocks noChangeArrowheads="1"/>
            </p:cNvSpPr>
            <p:nvPr/>
          </p:nvSpPr>
          <p:spPr bwMode="gray">
            <a:xfrm>
              <a:off x="3040" y="1344"/>
              <a:ext cx="2096" cy="2202"/>
            </a:xfrm>
            <a:prstGeom prst="rect">
              <a:avLst/>
            </a:prstGeom>
            <a:gradFill rotWithShape="1">
              <a:gsLst>
                <a:gs pos="0">
                  <a:srgbClr val="B6E6D8"/>
                </a:gs>
                <a:gs pos="100000">
                  <a:srgbClr val="B6E6D8">
                    <a:gamma/>
                    <a:tint val="0"/>
                    <a:invGamma/>
                  </a:srgbClr>
                </a:gs>
              </a:gsLst>
              <a:lin ang="5400000" scaled="1"/>
            </a:gradFill>
            <a:ln w="9525">
              <a:solidFill>
                <a:srgbClr val="000000"/>
              </a:solidFill>
              <a:miter lim="800000"/>
              <a:headEnd/>
              <a:tailEnd/>
            </a:ln>
            <a:effectLst/>
          </p:spPr>
          <p:txBody>
            <a:bodyPr wrap="none" anchor="ctr"/>
            <a:lstStyle/>
            <a:p>
              <a:pPr algn="ctr" eaLnBrk="0" hangingPunct="0">
                <a:defRPr/>
              </a:pPr>
              <a:endParaRPr kumimoji="0" lang="zh-TW" altLang="en-US" sz="1800">
                <a:solidFill>
                  <a:schemeClr val="tx1"/>
                </a:solidFill>
                <a:latin typeface="+mj-lt"/>
                <a:ea typeface="+mn-ea"/>
              </a:endParaRPr>
            </a:p>
          </p:txBody>
        </p:sp>
        <p:sp>
          <p:nvSpPr>
            <p:cNvPr id="31751" name="Text Box 10"/>
            <p:cNvSpPr txBox="1">
              <a:spLocks noChangeArrowheads="1"/>
            </p:cNvSpPr>
            <p:nvPr/>
          </p:nvSpPr>
          <p:spPr bwMode="gray">
            <a:xfrm>
              <a:off x="3111" y="1389"/>
              <a:ext cx="1980" cy="2401"/>
            </a:xfrm>
            <a:prstGeom prst="rect">
              <a:avLst/>
            </a:prstGeom>
            <a:noFill/>
            <a:ln w="9525" algn="ctr">
              <a:noFill/>
              <a:miter lim="800000"/>
              <a:headEnd/>
              <a:tailEnd/>
            </a:ln>
          </p:spPr>
          <p:txBody>
            <a:bodyPr>
              <a:spAutoFit/>
            </a:bodyPr>
            <a:lstStyle/>
            <a:p>
              <a:pPr algn="ctr" eaLnBrk="0" hangingPunct="0"/>
              <a:r>
                <a:rPr kumimoji="0" lang="en-US" altLang="zh-TW" sz="2800" b="1">
                  <a:solidFill>
                    <a:srgbClr val="003366"/>
                  </a:solidFill>
                  <a:latin typeface="Calibri" pitchFamily="34" charset="0"/>
                  <a:ea typeface="新細明體" pitchFamily="18" charset="-120"/>
                </a:rPr>
                <a:t>Record original round image</a:t>
              </a:r>
            </a:p>
            <a:p>
              <a:pPr algn="ctr" eaLnBrk="0" hangingPunct="0"/>
              <a:endParaRPr kumimoji="0" lang="en-US" altLang="zh-TW" sz="2800">
                <a:solidFill>
                  <a:srgbClr val="003366"/>
                </a:solidFill>
                <a:latin typeface="Calibri" pitchFamily="34" charset="0"/>
                <a:ea typeface="新細明體" pitchFamily="18" charset="-120"/>
              </a:endParaRPr>
            </a:p>
            <a:p>
              <a:pPr eaLnBrk="0" hangingPunct="0">
                <a:buFontTx/>
                <a:buAutoNum type="arabicPeriod"/>
              </a:pPr>
              <a:r>
                <a:rPr kumimoji="0" lang="en-US" altLang="zh-TW" sz="2000">
                  <a:solidFill>
                    <a:srgbClr val="000000"/>
                  </a:solidFill>
                  <a:latin typeface="Calibri" pitchFamily="34" charset="0"/>
                  <a:ea typeface="新細明體" pitchFamily="18" charset="-120"/>
                </a:rPr>
                <a:t> Nothing is missing</a:t>
              </a:r>
            </a:p>
            <a:p>
              <a:pPr eaLnBrk="0" hangingPunct="0">
                <a:buFontTx/>
                <a:buAutoNum type="arabicPeriod"/>
              </a:pPr>
              <a:r>
                <a:rPr kumimoji="0" lang="en-US" altLang="zh-TW" sz="2000">
                  <a:solidFill>
                    <a:srgbClr val="000000"/>
                  </a:solidFill>
                  <a:latin typeface="Calibri" pitchFamily="34" charset="0"/>
                  <a:ea typeface="新細明體" pitchFamily="18" charset="-120"/>
                </a:rPr>
                <a:t> Play around with ePTZ while playing back</a:t>
              </a:r>
            </a:p>
            <a:p>
              <a:pPr eaLnBrk="0" hangingPunct="0">
                <a:buFontTx/>
                <a:buAutoNum type="arabicPeriod"/>
              </a:pPr>
              <a:endParaRPr kumimoji="0" lang="en-US" altLang="zh-TW" sz="2000">
                <a:solidFill>
                  <a:srgbClr val="000000"/>
                </a:solidFill>
                <a:latin typeface="Calibri" pitchFamily="34" charset="0"/>
                <a:ea typeface="新細明體" pitchFamily="18" charset="-120"/>
              </a:endParaRPr>
            </a:p>
            <a:p>
              <a:pPr eaLnBrk="0" hangingPunct="0"/>
              <a:endParaRPr kumimoji="0" lang="en-US" altLang="zh-TW" sz="2000">
                <a:solidFill>
                  <a:srgbClr val="000000"/>
                </a:solidFill>
                <a:latin typeface="Calibri" pitchFamily="34" charset="0"/>
                <a:ea typeface="新細明體" pitchFamily="18" charset="-120"/>
              </a:endParaRPr>
            </a:p>
            <a:p>
              <a:pPr eaLnBrk="0" hangingPunct="0">
                <a:buFontTx/>
                <a:buAutoNum type="arabicPeriod"/>
              </a:pPr>
              <a:endParaRPr kumimoji="0" lang="en-US" altLang="zh-TW" sz="2000">
                <a:solidFill>
                  <a:srgbClr val="000000"/>
                </a:solidFill>
                <a:latin typeface="Calibri" pitchFamily="34" charset="0"/>
                <a:ea typeface="新細明體" pitchFamily="18" charset="-120"/>
              </a:endParaRPr>
            </a:p>
            <a:p>
              <a:pPr eaLnBrk="0" hangingPunct="0">
                <a:buFontTx/>
                <a:buAutoNum type="arabicPeriod"/>
              </a:pPr>
              <a:endParaRPr kumimoji="0" lang="en-US" altLang="zh-TW" sz="2000">
                <a:solidFill>
                  <a:srgbClr val="000000"/>
                </a:solidFill>
                <a:latin typeface="Calibri" pitchFamily="34" charset="0"/>
                <a:ea typeface="新細明體" pitchFamily="18" charset="-120"/>
              </a:endParaRPr>
            </a:p>
            <a:p>
              <a:pPr algn="ctr" eaLnBrk="0" hangingPunct="0">
                <a:buFontTx/>
                <a:buAutoNum type="arabicPeriod"/>
              </a:pPr>
              <a:endParaRPr kumimoji="0" lang="en-US" altLang="zh-TW" sz="2000">
                <a:solidFill>
                  <a:srgbClr val="000000"/>
                </a:solidFill>
                <a:latin typeface="Calibri" pitchFamily="34" charset="0"/>
                <a:ea typeface="新細明體" pitchFamily="18" charset="-120"/>
              </a:endParaRPr>
            </a:p>
          </p:txBody>
        </p:sp>
      </p:grpSp>
    </p:spTree>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
          <p:cNvSpPr>
            <a:spLocks noChangeArrowheads="1"/>
          </p:cNvSpPr>
          <p:nvPr/>
        </p:nvSpPr>
        <p:spPr bwMode="auto">
          <a:xfrm>
            <a:off x="250825" y="333375"/>
            <a:ext cx="3448050" cy="519113"/>
          </a:xfrm>
          <a:prstGeom prst="rect">
            <a:avLst/>
          </a:prstGeom>
          <a:noFill/>
          <a:ln w="9525">
            <a:noFill/>
            <a:miter lim="800000"/>
            <a:headEnd/>
            <a:tailEnd/>
          </a:ln>
        </p:spPr>
        <p:txBody>
          <a:bodyPr wrap="none">
            <a:spAutoFit/>
          </a:bodyPr>
          <a:lstStyle/>
          <a:p>
            <a:r>
              <a:rPr lang="en-US" altLang="zh-TW" sz="2800" b="1" i="1">
                <a:solidFill>
                  <a:srgbClr val="3E83C2"/>
                </a:solidFill>
                <a:latin typeface="Calibri" pitchFamily="34" charset="0"/>
              </a:rPr>
              <a:t>Application Highlights</a:t>
            </a:r>
          </a:p>
        </p:txBody>
      </p:sp>
      <p:pic>
        <p:nvPicPr>
          <p:cNvPr id="23555" name="Picture 4" descr="未命名_全景OK7-2"/>
          <p:cNvPicPr>
            <a:picLocks noChangeAspect="1" noChangeArrowheads="1"/>
          </p:cNvPicPr>
          <p:nvPr/>
        </p:nvPicPr>
        <p:blipFill>
          <a:blip r:embed="rId3" cstate="print"/>
          <a:srcRect/>
          <a:stretch>
            <a:fillRect/>
          </a:stretch>
        </p:blipFill>
        <p:spPr bwMode="auto">
          <a:xfrm>
            <a:off x="971550" y="1079500"/>
            <a:ext cx="6986588" cy="1989138"/>
          </a:xfrm>
          <a:prstGeom prst="rect">
            <a:avLst/>
          </a:prstGeom>
          <a:noFill/>
          <a:ln w="9525">
            <a:noFill/>
            <a:miter lim="800000"/>
            <a:headEnd/>
            <a:tailEnd/>
          </a:ln>
        </p:spPr>
      </p:pic>
      <p:pic>
        <p:nvPicPr>
          <p:cNvPr id="23556" name="Picture 5" descr="未命名_全景OK"/>
          <p:cNvPicPr>
            <a:picLocks noChangeAspect="1" noChangeArrowheads="1"/>
          </p:cNvPicPr>
          <p:nvPr/>
        </p:nvPicPr>
        <p:blipFill>
          <a:blip r:embed="rId4" cstate="print"/>
          <a:srcRect/>
          <a:stretch>
            <a:fillRect/>
          </a:stretch>
        </p:blipFill>
        <p:spPr bwMode="auto">
          <a:xfrm>
            <a:off x="971550" y="3357563"/>
            <a:ext cx="6985000" cy="2335212"/>
          </a:xfrm>
          <a:prstGeom prst="rect">
            <a:avLst/>
          </a:prstGeom>
          <a:noFill/>
          <a:ln w="9525">
            <a:noFill/>
            <a:miter lim="800000"/>
            <a:headEnd/>
            <a:tailEnd/>
          </a:ln>
        </p:spPr>
      </p:pic>
      <p:sp>
        <p:nvSpPr>
          <p:cNvPr id="71686" name="Oval 37"/>
          <p:cNvSpPr>
            <a:spLocks noChangeArrowheads="1"/>
          </p:cNvSpPr>
          <p:nvPr/>
        </p:nvSpPr>
        <p:spPr bwMode="auto">
          <a:xfrm>
            <a:off x="5605463" y="5516563"/>
            <a:ext cx="2351087" cy="346075"/>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en-US" altLang="zh-TW" sz="1400" b="1" i="1" dirty="0">
                <a:solidFill>
                  <a:schemeClr val="tx1"/>
                </a:solidFill>
                <a:ea typeface="新細明體" pitchFamily="18" charset="-120"/>
              </a:rPr>
              <a:t>Airport / Rail Station</a:t>
            </a:r>
            <a:endParaRPr lang="zh-TW" altLang="en-US" sz="1400" b="1" i="1" dirty="0">
              <a:solidFill>
                <a:schemeClr val="tx1"/>
              </a:solidFill>
              <a:ea typeface="新細明體" pitchFamily="18" charset="-120"/>
            </a:endParaRPr>
          </a:p>
        </p:txBody>
      </p:sp>
      <p:sp>
        <p:nvSpPr>
          <p:cNvPr id="71683" name="Oval 37"/>
          <p:cNvSpPr>
            <a:spLocks noChangeArrowheads="1"/>
          </p:cNvSpPr>
          <p:nvPr/>
        </p:nvSpPr>
        <p:spPr bwMode="auto">
          <a:xfrm>
            <a:off x="5535613" y="2925763"/>
            <a:ext cx="2420937" cy="344487"/>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en-US" altLang="zh-TW" sz="1400" b="1" i="1" dirty="0">
                <a:solidFill>
                  <a:schemeClr val="tx1"/>
                </a:solidFill>
                <a:ea typeface="新細明體" pitchFamily="18" charset="-120"/>
              </a:rPr>
              <a:t>Commercial / Shopping</a:t>
            </a:r>
            <a:r>
              <a:rPr lang="en-US" altLang="zh-TW" sz="1400" b="1" i="1" dirty="0">
                <a:ea typeface="新細明體" pitchFamily="18" charset="-120"/>
              </a:rPr>
              <a:t> </a:t>
            </a:r>
            <a:r>
              <a:rPr lang="en-US" altLang="zh-TW" sz="1400" b="1" i="1" dirty="0">
                <a:solidFill>
                  <a:schemeClr val="tx1"/>
                </a:solidFill>
                <a:ea typeface="新細明體" pitchFamily="18" charset="-120"/>
              </a:rPr>
              <a:t>mall</a:t>
            </a:r>
            <a:endParaRPr lang="zh-TW" altLang="en-US" sz="1400" b="1" i="1" dirty="0">
              <a:solidFill>
                <a:schemeClr val="tx1"/>
              </a:solidFill>
              <a:ea typeface="新細明體" pitchFamily="18" charset="-12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
          <p:cNvSpPr>
            <a:spLocks noChangeArrowheads="1"/>
          </p:cNvSpPr>
          <p:nvPr/>
        </p:nvSpPr>
        <p:spPr bwMode="auto">
          <a:xfrm>
            <a:off x="250825" y="333375"/>
            <a:ext cx="3448050" cy="519113"/>
          </a:xfrm>
          <a:prstGeom prst="rect">
            <a:avLst/>
          </a:prstGeom>
          <a:noFill/>
          <a:ln w="9525">
            <a:noFill/>
            <a:miter lim="800000"/>
            <a:headEnd/>
            <a:tailEnd/>
          </a:ln>
        </p:spPr>
        <p:txBody>
          <a:bodyPr wrap="none">
            <a:spAutoFit/>
          </a:bodyPr>
          <a:lstStyle/>
          <a:p>
            <a:r>
              <a:rPr lang="en-US" altLang="zh-TW" sz="2800" b="1" i="1">
                <a:solidFill>
                  <a:srgbClr val="3E83C2"/>
                </a:solidFill>
                <a:latin typeface="Calibri" pitchFamily="34" charset="0"/>
              </a:rPr>
              <a:t>Application Highlights</a:t>
            </a:r>
          </a:p>
        </p:txBody>
      </p:sp>
      <p:pic>
        <p:nvPicPr>
          <p:cNvPr id="24579" name="Picture 5" descr="未命名_全景OK6-3"/>
          <p:cNvPicPr>
            <a:picLocks noChangeAspect="1" noChangeArrowheads="1"/>
          </p:cNvPicPr>
          <p:nvPr/>
        </p:nvPicPr>
        <p:blipFill>
          <a:blip r:embed="rId3" cstate="print"/>
          <a:srcRect/>
          <a:stretch>
            <a:fillRect/>
          </a:stretch>
        </p:blipFill>
        <p:spPr bwMode="auto">
          <a:xfrm>
            <a:off x="1476375" y="1052513"/>
            <a:ext cx="6624638" cy="2160587"/>
          </a:xfrm>
          <a:prstGeom prst="rect">
            <a:avLst/>
          </a:prstGeom>
          <a:noFill/>
          <a:ln w="9525">
            <a:noFill/>
            <a:miter lim="800000"/>
            <a:headEnd/>
            <a:tailEnd/>
          </a:ln>
        </p:spPr>
      </p:pic>
      <p:pic>
        <p:nvPicPr>
          <p:cNvPr id="24580" name="Picture 6" descr="未命名_全景2"/>
          <p:cNvPicPr>
            <a:picLocks noChangeAspect="1" noChangeArrowheads="1"/>
          </p:cNvPicPr>
          <p:nvPr/>
        </p:nvPicPr>
        <p:blipFill>
          <a:blip r:embed="rId4" cstate="print"/>
          <a:srcRect/>
          <a:stretch>
            <a:fillRect/>
          </a:stretch>
        </p:blipFill>
        <p:spPr bwMode="auto">
          <a:xfrm>
            <a:off x="1476375" y="3430588"/>
            <a:ext cx="6645275" cy="2454275"/>
          </a:xfrm>
          <a:prstGeom prst="rect">
            <a:avLst/>
          </a:prstGeom>
          <a:noFill/>
          <a:ln w="9525">
            <a:noFill/>
            <a:miter lim="800000"/>
            <a:headEnd/>
            <a:tailEnd/>
          </a:ln>
        </p:spPr>
      </p:pic>
      <p:sp>
        <p:nvSpPr>
          <p:cNvPr id="7" name="Oval 37"/>
          <p:cNvSpPr>
            <a:spLocks noChangeArrowheads="1"/>
          </p:cNvSpPr>
          <p:nvPr/>
        </p:nvSpPr>
        <p:spPr bwMode="auto">
          <a:xfrm>
            <a:off x="5580063" y="2997200"/>
            <a:ext cx="2520950" cy="360363"/>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en-US" altLang="zh-TW" sz="1400" b="1" i="1" dirty="0">
                <a:solidFill>
                  <a:schemeClr val="tx1"/>
                </a:solidFill>
                <a:ea typeface="新細明體" pitchFamily="18" charset="-120"/>
              </a:rPr>
              <a:t>Education / Campus</a:t>
            </a:r>
            <a:endParaRPr lang="zh-TW" altLang="en-US" sz="1400" b="1" i="1" dirty="0">
              <a:solidFill>
                <a:schemeClr val="tx1"/>
              </a:solidFill>
              <a:ea typeface="新細明體" pitchFamily="18" charset="-120"/>
            </a:endParaRPr>
          </a:p>
        </p:txBody>
      </p:sp>
      <p:sp>
        <p:nvSpPr>
          <p:cNvPr id="9" name="Oval 37"/>
          <p:cNvSpPr>
            <a:spLocks noChangeArrowheads="1"/>
          </p:cNvSpPr>
          <p:nvPr/>
        </p:nvSpPr>
        <p:spPr bwMode="auto">
          <a:xfrm>
            <a:off x="4953000" y="5662613"/>
            <a:ext cx="3168650" cy="358775"/>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en-US" altLang="zh-TW" sz="1400" b="1" i="1" dirty="0">
                <a:solidFill>
                  <a:schemeClr val="tx1"/>
                </a:solidFill>
                <a:ea typeface="新細明體" pitchFamily="18" charset="-120"/>
              </a:rPr>
              <a:t>City Surveillance / Sports and Leisure</a:t>
            </a:r>
            <a:endParaRPr lang="zh-TW" altLang="en-US" sz="1400" b="1" i="1" dirty="0">
              <a:solidFill>
                <a:schemeClr val="tx1"/>
              </a:solidFill>
              <a:ea typeface="新細明體" pitchFamily="18" charset="-12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
          <p:cNvSpPr>
            <a:spLocks noChangeArrowheads="1"/>
          </p:cNvSpPr>
          <p:nvPr/>
        </p:nvSpPr>
        <p:spPr bwMode="auto">
          <a:xfrm>
            <a:off x="250825" y="333375"/>
            <a:ext cx="3448050" cy="519113"/>
          </a:xfrm>
          <a:prstGeom prst="rect">
            <a:avLst/>
          </a:prstGeom>
          <a:noFill/>
          <a:ln w="9525">
            <a:noFill/>
            <a:miter lim="800000"/>
            <a:headEnd/>
            <a:tailEnd/>
          </a:ln>
        </p:spPr>
        <p:txBody>
          <a:bodyPr wrap="none">
            <a:spAutoFit/>
          </a:bodyPr>
          <a:lstStyle/>
          <a:p>
            <a:r>
              <a:rPr lang="en-US" altLang="zh-TW" sz="2800" b="1" i="1">
                <a:solidFill>
                  <a:srgbClr val="3E83C2"/>
                </a:solidFill>
                <a:latin typeface="Calibri" pitchFamily="34" charset="0"/>
              </a:rPr>
              <a:t>Application Highlights</a:t>
            </a:r>
          </a:p>
        </p:txBody>
      </p:sp>
      <p:pic>
        <p:nvPicPr>
          <p:cNvPr id="25603" name="Picture 7" descr="video701"/>
          <p:cNvPicPr>
            <a:picLocks noChangeAspect="1" noChangeArrowheads="1"/>
          </p:cNvPicPr>
          <p:nvPr/>
        </p:nvPicPr>
        <p:blipFill>
          <a:blip r:embed="rId3" cstate="print"/>
          <a:srcRect/>
          <a:stretch>
            <a:fillRect/>
          </a:stretch>
        </p:blipFill>
        <p:spPr bwMode="auto">
          <a:xfrm>
            <a:off x="1803400" y="982663"/>
            <a:ext cx="5538788" cy="5538787"/>
          </a:xfrm>
          <a:prstGeom prst="rect">
            <a:avLst/>
          </a:prstGeom>
          <a:noFill/>
          <a:ln w="9525">
            <a:noFill/>
            <a:miter lim="800000"/>
            <a:headEnd/>
            <a:tailEnd/>
          </a:ln>
        </p:spPr>
      </p:pic>
      <p:sp>
        <p:nvSpPr>
          <p:cNvPr id="7" name="Oval 37"/>
          <p:cNvSpPr>
            <a:spLocks noChangeArrowheads="1"/>
          </p:cNvSpPr>
          <p:nvPr/>
        </p:nvSpPr>
        <p:spPr bwMode="auto">
          <a:xfrm>
            <a:off x="6486525" y="6230938"/>
            <a:ext cx="2520950" cy="360362"/>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en-US" altLang="zh-TW" sz="1400" b="1" i="1">
                <a:solidFill>
                  <a:schemeClr val="tx1"/>
                </a:solidFill>
                <a:ea typeface="新細明體" pitchFamily="18" charset="-120"/>
              </a:rPr>
              <a:t>Transportation</a:t>
            </a:r>
            <a:endParaRPr lang="zh-TW" altLang="en-US" sz="1400" b="1" i="1">
              <a:solidFill>
                <a:schemeClr val="tx1"/>
              </a:solidFill>
              <a:ea typeface="新細明體" pitchFamily="18" charset="-12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1052513"/>
            <a:ext cx="9144000" cy="4032250"/>
          </a:xfrm>
          <a:prstGeom prst="rect">
            <a:avLst/>
          </a:prstGeom>
          <a:solidFill>
            <a:srgbClr val="D7E5F1"/>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9219" name="Rectangle 3"/>
          <p:cNvSpPr>
            <a:spLocks noChangeArrowheads="1"/>
          </p:cNvSpPr>
          <p:nvPr/>
        </p:nvSpPr>
        <p:spPr bwMode="auto">
          <a:xfrm>
            <a:off x="0" y="1700213"/>
            <a:ext cx="9144000" cy="576262"/>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9220" name="Rectangle 4"/>
          <p:cNvSpPr>
            <a:spLocks noGrp="1" noChangeArrowheads="1"/>
          </p:cNvSpPr>
          <p:nvPr>
            <p:ph type="body" idx="4294967295"/>
          </p:nvPr>
        </p:nvSpPr>
        <p:spPr>
          <a:xfrm>
            <a:off x="1908175" y="1341438"/>
            <a:ext cx="7235825" cy="4525962"/>
          </a:xfrm>
        </p:spPr>
        <p:txBody>
          <a:bodyPr/>
          <a:lstStyle/>
          <a:p>
            <a:pPr eaLnBrk="1" hangingPunct="1">
              <a:spcBef>
                <a:spcPct val="50000"/>
              </a:spcBef>
              <a:buFont typeface="Wingdings" pitchFamily="2" charset="2"/>
              <a:buChar char="n"/>
            </a:pPr>
            <a:endParaRPr lang="en-US" altLang="zh-TW" sz="1800" i="1" smtClean="0">
              <a:solidFill>
                <a:schemeClr val="bg1"/>
              </a:solidFill>
              <a:latin typeface="Arial" pitchFamily="34" charset="0"/>
            </a:endParaRPr>
          </a:p>
          <a:p>
            <a:pPr eaLnBrk="1" hangingPunct="1">
              <a:spcBef>
                <a:spcPct val="50000"/>
              </a:spcBef>
              <a:buFontTx/>
              <a:buNone/>
            </a:pPr>
            <a:r>
              <a:rPr lang="en-US" altLang="zh-TW" sz="2400" b="1" i="1" smtClean="0">
                <a:solidFill>
                  <a:schemeClr val="bg1"/>
                </a:solidFill>
                <a:latin typeface="Arial" pitchFamily="34" charset="0"/>
              </a:rPr>
              <a:t>Product Feature, Advantage, Benefit</a:t>
            </a:r>
            <a:endParaRPr lang="en-US" altLang="zh-TW" sz="4400" b="1" smtClean="0">
              <a:solidFill>
                <a:schemeClr val="bg1"/>
              </a:solidFill>
              <a:latin typeface="Arial" pitchFamily="34" charset="0"/>
            </a:endParaRP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Product Comparison</a:t>
            </a: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Product Information</a:t>
            </a:r>
          </a:p>
        </p:txBody>
      </p:sp>
      <p:pic>
        <p:nvPicPr>
          <p:cNvPr id="9221" name="Picture 5" descr="C1"/>
          <p:cNvPicPr>
            <a:picLocks noChangeAspect="1" noChangeArrowheads="1"/>
          </p:cNvPicPr>
          <p:nvPr/>
        </p:nvPicPr>
        <p:blipFill>
          <a:blip r:embed="rId3" cstate="print"/>
          <a:srcRect/>
          <a:stretch>
            <a:fillRect/>
          </a:stretch>
        </p:blipFill>
        <p:spPr bwMode="auto">
          <a:xfrm>
            <a:off x="827088" y="1341438"/>
            <a:ext cx="1082675" cy="1162050"/>
          </a:xfrm>
          <a:prstGeom prst="rect">
            <a:avLst/>
          </a:prstGeom>
          <a:noFill/>
          <a:ln w="9525">
            <a:noFill/>
            <a:miter lim="800000"/>
            <a:headEnd/>
            <a:tailEnd/>
          </a:ln>
        </p:spPr>
      </p:pic>
      <p:pic>
        <p:nvPicPr>
          <p:cNvPr id="6" name="Picture 6" descr="SUPREME-1-0"/>
          <p:cNvPicPr>
            <a:picLocks noChangeAspect="1" noChangeArrowheads="1"/>
          </p:cNvPicPr>
          <p:nvPr/>
        </p:nvPicPr>
        <p:blipFill>
          <a:blip r:embed="rId4" cstate="print">
            <a:grayscl/>
          </a:blip>
          <a:srcRect/>
          <a:stretch>
            <a:fillRect/>
          </a:stretch>
        </p:blipFill>
        <p:spPr bwMode="auto">
          <a:xfrm>
            <a:off x="5893296" y="5320506"/>
            <a:ext cx="2838450" cy="412750"/>
          </a:xfrm>
          <a:prstGeom prst="rect">
            <a:avLst/>
          </a:prstGeom>
          <a:noFill/>
          <a:ln w="9525">
            <a:noFill/>
            <a:miter lim="800000"/>
            <a:headEnd/>
            <a:tailEnd/>
          </a:ln>
        </p:spPr>
      </p:pic>
      <p:pic>
        <p:nvPicPr>
          <p:cNvPr id="7" name="圖片 1"/>
          <p:cNvPicPr>
            <a:picLocks noChangeAspect="1"/>
          </p:cNvPicPr>
          <p:nvPr/>
        </p:nvPicPr>
        <p:blipFill>
          <a:blip r:embed="rId5" cstate="print"/>
          <a:srcRect/>
          <a:stretch>
            <a:fillRect/>
          </a:stretch>
        </p:blipFill>
        <p:spPr bwMode="auto">
          <a:xfrm>
            <a:off x="5436096" y="2512218"/>
            <a:ext cx="3727450" cy="2792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
          <p:cNvSpPr>
            <a:spLocks noChangeArrowheads="1"/>
          </p:cNvSpPr>
          <p:nvPr/>
        </p:nvSpPr>
        <p:spPr bwMode="auto">
          <a:xfrm>
            <a:off x="179388" y="115888"/>
            <a:ext cx="3521075" cy="579437"/>
          </a:xfrm>
          <a:prstGeom prst="rect">
            <a:avLst/>
          </a:prstGeom>
          <a:noFill/>
          <a:ln w="9525">
            <a:noFill/>
            <a:miter lim="800000"/>
            <a:headEnd/>
            <a:tailEnd/>
          </a:ln>
        </p:spPr>
        <p:txBody>
          <a:bodyPr wrap="none">
            <a:spAutoFit/>
          </a:bodyPr>
          <a:lstStyle/>
          <a:p>
            <a:r>
              <a:rPr lang="en-US" altLang="zh-TW" sz="3200" b="1" i="1">
                <a:solidFill>
                  <a:srgbClr val="3E83C2"/>
                </a:solidFill>
              </a:rPr>
              <a:t>Product Features</a:t>
            </a:r>
          </a:p>
        </p:txBody>
      </p:sp>
      <p:pic>
        <p:nvPicPr>
          <p:cNvPr id="10243" name="Picture 6" descr="SUPREME-1-0"/>
          <p:cNvPicPr>
            <a:picLocks noChangeAspect="1" noChangeArrowheads="1"/>
          </p:cNvPicPr>
          <p:nvPr/>
        </p:nvPicPr>
        <p:blipFill>
          <a:blip r:embed="rId3" cstate="print">
            <a:grayscl/>
          </a:blip>
          <a:srcRect/>
          <a:stretch>
            <a:fillRect/>
          </a:stretch>
        </p:blipFill>
        <p:spPr bwMode="auto">
          <a:xfrm>
            <a:off x="6126163" y="4652963"/>
            <a:ext cx="2838450" cy="412750"/>
          </a:xfrm>
          <a:prstGeom prst="rect">
            <a:avLst/>
          </a:prstGeom>
          <a:noFill/>
          <a:ln w="9525">
            <a:noFill/>
            <a:miter lim="800000"/>
            <a:headEnd/>
            <a:tailEnd/>
          </a:ln>
        </p:spPr>
      </p:pic>
      <p:pic>
        <p:nvPicPr>
          <p:cNvPr id="10244" name="圖片 1"/>
          <p:cNvPicPr>
            <a:picLocks noChangeAspect="1"/>
          </p:cNvPicPr>
          <p:nvPr/>
        </p:nvPicPr>
        <p:blipFill>
          <a:blip r:embed="rId4" cstate="print"/>
          <a:srcRect/>
          <a:stretch>
            <a:fillRect/>
          </a:stretch>
        </p:blipFill>
        <p:spPr bwMode="auto">
          <a:xfrm>
            <a:off x="5668963" y="1844675"/>
            <a:ext cx="3727450" cy="2792413"/>
          </a:xfrm>
          <a:prstGeom prst="rect">
            <a:avLst/>
          </a:prstGeom>
          <a:noFill/>
          <a:ln w="9525">
            <a:noFill/>
            <a:miter lim="800000"/>
            <a:headEnd/>
            <a:tailEnd/>
          </a:ln>
        </p:spPr>
      </p:pic>
      <p:graphicFrame>
        <p:nvGraphicFramePr>
          <p:cNvPr id="10319" name="Group 79"/>
          <p:cNvGraphicFramePr>
            <a:graphicFrameLocks noGrp="1"/>
          </p:cNvGraphicFramePr>
          <p:nvPr/>
        </p:nvGraphicFramePr>
        <p:xfrm>
          <a:off x="179388" y="836613"/>
          <a:ext cx="5905500" cy="5372100"/>
        </p:xfrm>
        <a:graphic>
          <a:graphicData uri="http://schemas.openxmlformats.org/drawingml/2006/table">
            <a:tbl>
              <a:tblPr/>
              <a:tblGrid>
                <a:gridCol w="1800225"/>
                <a:gridCol w="4105275"/>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rgbClr val="0000FF"/>
                          </a:solidFill>
                          <a:effectLst/>
                          <a:latin typeface="Verdana" pitchFamily="34" charset="0"/>
                          <a:ea typeface="標楷體" pitchFamily="65" charset="-120"/>
                        </a:rPr>
                        <a:t>Model</a:t>
                      </a:r>
                      <a:endParaRPr kumimoji="0" lang="zh-TW" altLang="en-US" sz="1600" b="1" i="0" u="none" strike="noStrike" cap="none" normalizeH="0" baseline="0" smtClean="0">
                        <a:ln>
                          <a:noFill/>
                        </a:ln>
                        <a:solidFill>
                          <a:srgbClr val="0000FF"/>
                        </a:solidFill>
                        <a:effectLst/>
                        <a:latin typeface="Verdana" pitchFamily="34" charset="0"/>
                        <a:ea typeface="標楷體" pitchFamily="65" charset="-120"/>
                      </a:endParaRPr>
                    </a:p>
                  </a:txBody>
                  <a:tcPr marL="91428" marR="914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rgbClr val="0000FF"/>
                          </a:solidFill>
                          <a:effectLst/>
                          <a:latin typeface="Verdana" pitchFamily="34" charset="0"/>
                          <a:ea typeface="標楷體" pitchFamily="65" charset="-120"/>
                        </a:rPr>
                        <a:t>MD8562/62D</a:t>
                      </a:r>
                      <a:endParaRPr kumimoji="0" lang="zh-TW" altLang="en-US" sz="1600" b="1" i="0" u="none" strike="noStrike" cap="none" normalizeH="0" baseline="0" smtClean="0">
                        <a:ln>
                          <a:noFill/>
                        </a:ln>
                        <a:solidFill>
                          <a:srgbClr val="FF0000"/>
                        </a:solidFill>
                        <a:effectLst/>
                        <a:latin typeface="Verdana" pitchFamily="34" charset="0"/>
                        <a:ea typeface="標楷體" pitchFamily="65" charset="-120"/>
                      </a:endParaRPr>
                    </a:p>
                  </a:txBody>
                  <a:tcPr marL="91428" marR="914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標楷體" pitchFamily="65" charset="-120"/>
                        </a:rPr>
                        <a:t>LENS</a:t>
                      </a:r>
                      <a:endParaRPr kumimoji="0" lang="zh-TW" altLang="en-US" sz="1200" b="1" i="0" u="none" strike="noStrike" cap="none" normalizeH="0" baseline="0" smtClean="0">
                        <a:ln>
                          <a:noFill/>
                        </a:ln>
                        <a:solidFill>
                          <a:srgbClr val="0000FF"/>
                        </a:solidFill>
                        <a:effectLst/>
                        <a:latin typeface="Verdana" pitchFamily="34" charset="0"/>
                        <a:ea typeface="標楷體" pitchFamily="65" charset="-120"/>
                      </a:endParaRPr>
                    </a:p>
                  </a:txBody>
                  <a:tcPr marL="91428" marR="914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標楷體" pitchFamily="65" charset="-120"/>
                        </a:rPr>
                        <a:t>．</a:t>
                      </a:r>
                      <a:r>
                        <a:rPr kumimoji="0" lang="en-US" altLang="zh-TW" sz="1200" b="0" i="0" u="none" strike="noStrike" cap="none" normalizeH="0" baseline="0" smtClean="0">
                          <a:ln>
                            <a:noFill/>
                          </a:ln>
                          <a:solidFill>
                            <a:srgbClr val="0000FF"/>
                          </a:solidFill>
                          <a:effectLst/>
                          <a:latin typeface="Verdana" pitchFamily="34" charset="0"/>
                          <a:ea typeface="標楷體" pitchFamily="65" charset="-120"/>
                        </a:rPr>
                        <a:t>Board lens, Fixed, f = 2.8 mm, F2.0</a:t>
                      </a:r>
                      <a:endParaRPr kumimoji="0" lang="zh-TW" altLang="en-US" sz="1200" b="0" i="0" u="none" strike="noStrike" cap="none" normalizeH="0" baseline="0" smtClean="0">
                        <a:ln>
                          <a:noFill/>
                        </a:ln>
                        <a:solidFill>
                          <a:srgbClr val="0000FF"/>
                        </a:solidFill>
                        <a:effectLst/>
                        <a:latin typeface="Verdana" pitchFamily="34" charset="0"/>
                        <a:ea typeface="標楷體" pitchFamily="65" charset="-120"/>
                      </a:endParaRPr>
                    </a:p>
                  </a:txBody>
                  <a:tcPr marL="91428" marR="914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標楷體" pitchFamily="65" charset="-120"/>
                        </a:rPr>
                        <a:t>CMOS sensor</a:t>
                      </a:r>
                      <a:endParaRPr kumimoji="0" lang="zh-TW" altLang="en-US" sz="1200" b="1" i="0" u="none" strike="noStrike" cap="none" normalizeH="0" baseline="0" smtClean="0">
                        <a:ln>
                          <a:noFill/>
                        </a:ln>
                        <a:solidFill>
                          <a:srgbClr val="0000FF"/>
                        </a:solidFill>
                        <a:effectLst/>
                        <a:latin typeface="Verdana" pitchFamily="34" charset="0"/>
                        <a:ea typeface="標楷體" pitchFamily="65" charset="-120"/>
                      </a:endParaRPr>
                    </a:p>
                  </a:txBody>
                  <a:tcPr marL="91428" marR="914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標楷體" pitchFamily="65" charset="-120"/>
                        </a:rPr>
                        <a:t>．</a:t>
                      </a:r>
                      <a:r>
                        <a:rPr kumimoji="0" lang="en-US" altLang="zh-TW" sz="1200" b="0" i="0" u="none" strike="noStrike" cap="none" normalizeH="0" baseline="0" smtClean="0">
                          <a:ln>
                            <a:noFill/>
                          </a:ln>
                          <a:solidFill>
                            <a:srgbClr val="0000FF"/>
                          </a:solidFill>
                          <a:effectLst/>
                          <a:latin typeface="Verdana" pitchFamily="34" charset="0"/>
                          <a:ea typeface="標楷體" pitchFamily="65" charset="-120"/>
                        </a:rPr>
                        <a:t>1/2.7" CMOS sensor</a:t>
                      </a:r>
                      <a:endParaRPr kumimoji="0" lang="zh-TW" altLang="en-US" sz="1200" b="0" i="0" u="none" strike="noStrike" cap="none" normalizeH="0" baseline="0" smtClean="0">
                        <a:ln>
                          <a:noFill/>
                        </a:ln>
                        <a:solidFill>
                          <a:srgbClr val="0000FF"/>
                        </a:solidFill>
                        <a:effectLst/>
                        <a:latin typeface="Verdana" pitchFamily="34" charset="0"/>
                        <a:ea typeface="標楷體" pitchFamily="65" charset="-120"/>
                      </a:endParaRPr>
                    </a:p>
                  </a:txBody>
                  <a:tcPr marL="91428" marR="914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標楷體" pitchFamily="65" charset="-120"/>
                        </a:rPr>
                        <a:t>Resolution</a:t>
                      </a:r>
                      <a:endParaRPr kumimoji="0" lang="zh-TW" altLang="en-US" sz="1200" b="1" i="0" u="none" strike="noStrike" cap="none" normalizeH="0" baseline="0" smtClean="0">
                        <a:ln>
                          <a:noFill/>
                        </a:ln>
                        <a:solidFill>
                          <a:srgbClr val="0000FF"/>
                        </a:solidFill>
                        <a:effectLst/>
                        <a:latin typeface="Verdana" pitchFamily="34" charset="0"/>
                        <a:ea typeface="標楷體" pitchFamily="65" charset="-120"/>
                      </a:endParaRPr>
                    </a:p>
                  </a:txBody>
                  <a:tcPr marL="91428" marR="914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標楷體" pitchFamily="65" charset="-120"/>
                        </a:rPr>
                        <a:t>．</a:t>
                      </a:r>
                      <a:r>
                        <a:rPr kumimoji="0" lang="en-US" altLang="zh-TW" sz="1200" b="0" i="0" u="none" strike="noStrike" cap="none" normalizeH="0" baseline="0" smtClean="0">
                          <a:ln>
                            <a:noFill/>
                          </a:ln>
                          <a:solidFill>
                            <a:srgbClr val="0000FF"/>
                          </a:solidFill>
                          <a:effectLst/>
                          <a:latin typeface="Verdana" pitchFamily="34" charset="0"/>
                          <a:ea typeface="標楷體" pitchFamily="65" charset="-120"/>
                        </a:rPr>
                        <a:t>Up to </a:t>
                      </a:r>
                      <a:r>
                        <a:rPr kumimoji="0" lang="en-US" altLang="zh-TW" sz="1200" b="0" i="0" u="none" strike="noStrike" cap="none" normalizeH="0" baseline="0" smtClean="0">
                          <a:ln>
                            <a:noFill/>
                          </a:ln>
                          <a:solidFill>
                            <a:srgbClr val="FF0000"/>
                          </a:solidFill>
                          <a:effectLst/>
                          <a:latin typeface="Verdana" pitchFamily="34" charset="0"/>
                          <a:ea typeface="標楷體" pitchFamily="65" charset="-120"/>
                        </a:rPr>
                        <a:t>30fps@1920x1080</a:t>
                      </a:r>
                      <a:endParaRPr kumimoji="0" lang="zh-TW" altLang="en-US" sz="1200" b="0" i="0" u="none" strike="noStrike" cap="none" normalizeH="0" baseline="0" smtClean="0">
                        <a:ln>
                          <a:noFill/>
                        </a:ln>
                        <a:solidFill>
                          <a:srgbClr val="FF0000"/>
                        </a:solidFill>
                        <a:effectLst/>
                        <a:latin typeface="Verdana" pitchFamily="34" charset="0"/>
                        <a:ea typeface="標楷體" pitchFamily="65" charset="-120"/>
                      </a:endParaRPr>
                    </a:p>
                  </a:txBody>
                  <a:tcPr marL="91428" marR="914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標楷體" pitchFamily="65" charset="-120"/>
                        </a:rPr>
                        <a:t>Video Codec</a:t>
                      </a:r>
                      <a:endParaRPr kumimoji="0" lang="zh-TW" altLang="en-US" sz="1200" b="1" i="0" u="none" strike="noStrike" cap="none" normalizeH="0" baseline="0" smtClean="0">
                        <a:ln>
                          <a:noFill/>
                        </a:ln>
                        <a:solidFill>
                          <a:srgbClr val="0000FF"/>
                        </a:solidFill>
                        <a:effectLst/>
                        <a:latin typeface="Verdana" pitchFamily="34" charset="0"/>
                        <a:ea typeface="標楷體" pitchFamily="65" charset="-120"/>
                      </a:endParaRPr>
                    </a:p>
                  </a:txBody>
                  <a:tcPr marL="91428" marR="914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標楷體" pitchFamily="65" charset="-120"/>
                        </a:rPr>
                        <a:t>．</a:t>
                      </a:r>
                      <a:r>
                        <a:rPr kumimoji="0" lang="en-US" altLang="zh-TW" sz="1200" b="0" i="0" u="none" strike="noStrike" cap="none" normalizeH="0" baseline="0" smtClean="0">
                          <a:ln>
                            <a:noFill/>
                          </a:ln>
                          <a:solidFill>
                            <a:srgbClr val="0000FF"/>
                          </a:solidFill>
                          <a:effectLst/>
                          <a:latin typeface="Verdana" pitchFamily="34" charset="0"/>
                          <a:ea typeface="標楷體" pitchFamily="65" charset="-120"/>
                        </a:rPr>
                        <a:t>H.264/ MPEG-4/ MJPEG (Triple Codec)</a:t>
                      </a:r>
                      <a:endParaRPr kumimoji="0" lang="zh-TW" altLang="en-US" sz="1200" b="0" i="0" u="none" strike="noStrike" cap="none" normalizeH="0" baseline="0" smtClean="0">
                        <a:ln>
                          <a:noFill/>
                        </a:ln>
                        <a:solidFill>
                          <a:srgbClr val="0000FF"/>
                        </a:solidFill>
                        <a:effectLst/>
                        <a:latin typeface="Verdana" pitchFamily="34" charset="0"/>
                        <a:ea typeface="標楷體" pitchFamily="65" charset="-120"/>
                      </a:endParaRPr>
                    </a:p>
                  </a:txBody>
                  <a:tcPr marL="91428" marR="914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標楷體" pitchFamily="65" charset="-120"/>
                        </a:rPr>
                        <a:t>Audio Capability</a:t>
                      </a:r>
                    </a:p>
                  </a:txBody>
                  <a:tcPr marL="91428" marR="914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標楷體" pitchFamily="65" charset="-120"/>
                        </a:rPr>
                        <a:t>．</a:t>
                      </a:r>
                      <a:r>
                        <a:rPr kumimoji="0" lang="en-US" altLang="zh-TW" sz="1200" b="0" i="0" u="none" strike="noStrike" cap="none" normalizeH="0" baseline="0" smtClean="0">
                          <a:ln>
                            <a:noFill/>
                          </a:ln>
                          <a:solidFill>
                            <a:srgbClr val="0000FF"/>
                          </a:solidFill>
                          <a:effectLst/>
                          <a:latin typeface="Verdana" pitchFamily="34" charset="0"/>
                          <a:ea typeface="標楷體" pitchFamily="65" charset="-120"/>
                        </a:rPr>
                        <a:t>Audio in (Line in)</a:t>
                      </a:r>
                    </a:p>
                  </a:txBody>
                  <a:tcPr marL="91428" marR="914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標楷體" pitchFamily="65" charset="-120"/>
                        </a:rPr>
                        <a:t>Streams</a:t>
                      </a:r>
                      <a:endParaRPr kumimoji="0" lang="zh-TW" altLang="en-US" sz="1200" b="1" i="0" u="none" strike="noStrike" cap="none" normalizeH="0" baseline="0" smtClean="0">
                        <a:ln>
                          <a:noFill/>
                        </a:ln>
                        <a:solidFill>
                          <a:srgbClr val="0000FF"/>
                        </a:solidFill>
                        <a:effectLst/>
                        <a:latin typeface="Verdana" pitchFamily="34" charset="0"/>
                        <a:ea typeface="標楷體" pitchFamily="65" charset="-120"/>
                      </a:endParaRPr>
                    </a:p>
                  </a:txBody>
                  <a:tcPr marL="91428" marR="914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標楷體" pitchFamily="65" charset="-120"/>
                        </a:rPr>
                        <a:t>．</a:t>
                      </a:r>
                      <a:r>
                        <a:rPr kumimoji="0" lang="en-US" altLang="zh-TW" sz="1200" b="0" i="0" u="none" strike="noStrike" cap="none" normalizeH="0" baseline="0" smtClean="0">
                          <a:ln>
                            <a:noFill/>
                          </a:ln>
                          <a:solidFill>
                            <a:srgbClr val="0000FF"/>
                          </a:solidFill>
                          <a:effectLst/>
                          <a:latin typeface="Verdana" pitchFamily="34" charset="0"/>
                          <a:ea typeface="標楷體" pitchFamily="65" charset="-120"/>
                        </a:rPr>
                        <a:t>Multiple Stream</a:t>
                      </a:r>
                      <a:endParaRPr kumimoji="0" lang="zh-TW" altLang="en-US" sz="1200" b="0" i="0" u="none" strike="noStrike" cap="none" normalizeH="0" baseline="0" smtClean="0">
                        <a:ln>
                          <a:noFill/>
                        </a:ln>
                        <a:solidFill>
                          <a:srgbClr val="0000FF"/>
                        </a:solidFill>
                        <a:effectLst/>
                        <a:latin typeface="Verdana" pitchFamily="34" charset="0"/>
                        <a:ea typeface="標楷體" pitchFamily="65" charset="-120"/>
                      </a:endParaRPr>
                    </a:p>
                  </a:txBody>
                  <a:tcPr marL="91428" marR="914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標楷體" pitchFamily="65" charset="-120"/>
                        </a:rPr>
                        <a:t>Digital I/O</a:t>
                      </a:r>
                      <a:endParaRPr kumimoji="0" lang="zh-TW" altLang="en-US" sz="1200" b="1" i="0" u="none" strike="noStrike" cap="none" normalizeH="0" baseline="0" smtClean="0">
                        <a:ln>
                          <a:noFill/>
                        </a:ln>
                        <a:solidFill>
                          <a:srgbClr val="0000FF"/>
                        </a:solidFill>
                        <a:effectLst/>
                        <a:latin typeface="Verdana" pitchFamily="34" charset="0"/>
                        <a:ea typeface="標楷體" pitchFamily="65" charset="-120"/>
                      </a:endParaRPr>
                    </a:p>
                  </a:txBody>
                  <a:tcPr marL="91428" marR="914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標楷體" pitchFamily="65" charset="-120"/>
                        </a:rPr>
                        <a:t>．</a:t>
                      </a:r>
                      <a:r>
                        <a:rPr kumimoji="0" lang="en-US" altLang="zh-TW" sz="1200" b="0" i="0" u="none" strike="noStrike" cap="none" normalizeH="0" baseline="0" smtClean="0">
                          <a:ln>
                            <a:noFill/>
                          </a:ln>
                          <a:solidFill>
                            <a:srgbClr val="0000FF"/>
                          </a:solidFill>
                          <a:effectLst/>
                          <a:latin typeface="Verdana" pitchFamily="34" charset="0"/>
                          <a:ea typeface="標楷體" pitchFamily="65" charset="-120"/>
                        </a:rPr>
                        <a:t>1/0</a:t>
                      </a:r>
                      <a:endParaRPr kumimoji="0" lang="zh-TW" altLang="en-US" sz="1200" b="0" i="0" u="none" strike="noStrike" cap="none" normalizeH="0" baseline="0" smtClean="0">
                        <a:ln>
                          <a:noFill/>
                        </a:ln>
                        <a:solidFill>
                          <a:srgbClr val="0000FF"/>
                        </a:solidFill>
                        <a:effectLst/>
                        <a:latin typeface="Verdana" pitchFamily="34" charset="0"/>
                        <a:ea typeface="標楷體" pitchFamily="65" charset="-120"/>
                      </a:endParaRPr>
                    </a:p>
                  </a:txBody>
                  <a:tcPr marL="91428" marR="914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標楷體" pitchFamily="65" charset="-120"/>
                        </a:rPr>
                        <a:t>Vandal Proof</a:t>
                      </a:r>
                      <a:endParaRPr kumimoji="0" lang="zh-TW" altLang="en-US" sz="1200" b="1" i="0" u="none" strike="noStrike" cap="none" normalizeH="0" baseline="0" smtClean="0">
                        <a:ln>
                          <a:noFill/>
                        </a:ln>
                        <a:solidFill>
                          <a:srgbClr val="0000FF"/>
                        </a:solidFill>
                        <a:effectLst/>
                        <a:latin typeface="Verdana" pitchFamily="34" charset="0"/>
                        <a:ea typeface="標楷體" pitchFamily="65" charset="-120"/>
                      </a:endParaRPr>
                    </a:p>
                  </a:txBody>
                  <a:tcPr marL="91428" marR="914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標楷體" pitchFamily="65" charset="-120"/>
                        </a:rPr>
                        <a:t>．</a:t>
                      </a:r>
                      <a:r>
                        <a:rPr kumimoji="0" lang="en-US" altLang="zh-TW" sz="1200" b="0" i="0" u="none" strike="noStrike" cap="none" normalizeH="0" baseline="0" smtClean="0">
                          <a:ln>
                            <a:noFill/>
                          </a:ln>
                          <a:solidFill>
                            <a:srgbClr val="FF0000"/>
                          </a:solidFill>
                          <a:effectLst/>
                          <a:latin typeface="Verdana" pitchFamily="34" charset="0"/>
                          <a:ea typeface="標楷體" pitchFamily="65" charset="-120"/>
                        </a:rPr>
                        <a:t>IK10</a:t>
                      </a:r>
                      <a:endParaRPr kumimoji="0" lang="zh-TW" altLang="en-US" sz="1200" b="0" i="0" u="none" strike="noStrike" cap="none" normalizeH="0" baseline="0" smtClean="0">
                        <a:ln>
                          <a:noFill/>
                        </a:ln>
                        <a:solidFill>
                          <a:srgbClr val="FF0000"/>
                        </a:solidFill>
                        <a:effectLst/>
                        <a:latin typeface="Verdana" pitchFamily="34" charset="0"/>
                        <a:ea typeface="標楷體" pitchFamily="65" charset="-120"/>
                      </a:endParaRPr>
                    </a:p>
                  </a:txBody>
                  <a:tcPr marL="91428" marR="914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標楷體" pitchFamily="65" charset="-120"/>
                        </a:rPr>
                        <a:t>Weather Proof</a:t>
                      </a:r>
                      <a:endParaRPr kumimoji="0" lang="zh-TW" altLang="en-US" sz="1200" b="1" i="0" u="none" strike="noStrike" cap="none" normalizeH="0" baseline="0" smtClean="0">
                        <a:ln>
                          <a:noFill/>
                        </a:ln>
                        <a:solidFill>
                          <a:srgbClr val="0000FF"/>
                        </a:solidFill>
                        <a:effectLst/>
                        <a:latin typeface="Verdana" pitchFamily="34" charset="0"/>
                        <a:ea typeface="標楷體" pitchFamily="65" charset="-120"/>
                      </a:endParaRPr>
                    </a:p>
                  </a:txBody>
                  <a:tcPr marL="91428" marR="914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標楷體" pitchFamily="65" charset="-120"/>
                        </a:rPr>
                        <a:t>．</a:t>
                      </a:r>
                      <a:r>
                        <a:rPr kumimoji="0" lang="en-US" altLang="zh-TW" sz="1200" b="0" i="0" u="none" strike="noStrike" cap="none" normalizeH="0" baseline="0" smtClean="0">
                          <a:ln>
                            <a:noFill/>
                          </a:ln>
                          <a:solidFill>
                            <a:srgbClr val="FF0000"/>
                          </a:solidFill>
                          <a:effectLst/>
                          <a:latin typeface="Verdana" pitchFamily="34" charset="0"/>
                          <a:ea typeface="標楷體" pitchFamily="65" charset="-120"/>
                        </a:rPr>
                        <a:t>IP67</a:t>
                      </a:r>
                      <a:endParaRPr kumimoji="0" lang="zh-TW" altLang="en-US" sz="1200" b="0" i="0" u="none" strike="noStrike" cap="none" normalizeH="0" baseline="0" smtClean="0">
                        <a:ln>
                          <a:noFill/>
                        </a:ln>
                        <a:solidFill>
                          <a:srgbClr val="FF0000"/>
                        </a:solidFill>
                        <a:effectLst/>
                        <a:latin typeface="Verdana" pitchFamily="34" charset="0"/>
                        <a:ea typeface="標楷體" pitchFamily="65" charset="-120"/>
                      </a:endParaRPr>
                    </a:p>
                  </a:txBody>
                  <a:tcPr marL="91428" marR="914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標楷體" pitchFamily="65" charset="-120"/>
                        </a:rPr>
                        <a:t>Local Storage</a:t>
                      </a:r>
                      <a:endParaRPr kumimoji="0" lang="zh-TW" altLang="en-US" sz="1200" b="1" i="0" u="none" strike="noStrike" cap="none" normalizeH="0" baseline="0" smtClean="0">
                        <a:ln>
                          <a:noFill/>
                        </a:ln>
                        <a:solidFill>
                          <a:srgbClr val="0000FF"/>
                        </a:solidFill>
                        <a:effectLst/>
                        <a:latin typeface="Verdana" pitchFamily="34" charset="0"/>
                        <a:ea typeface="標楷體" pitchFamily="65" charset="-120"/>
                      </a:endParaRPr>
                    </a:p>
                  </a:txBody>
                  <a:tcPr marL="91428" marR="914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標楷體" pitchFamily="65" charset="-120"/>
                        </a:rPr>
                        <a:t>．</a:t>
                      </a:r>
                      <a:r>
                        <a:rPr kumimoji="0" lang="en-US" altLang="zh-TW" sz="1200" b="0" i="0" u="none" strike="noStrike" cap="none" normalizeH="0" baseline="0" smtClean="0">
                          <a:ln>
                            <a:noFill/>
                          </a:ln>
                          <a:solidFill>
                            <a:srgbClr val="0000FF"/>
                          </a:solidFill>
                          <a:effectLst/>
                          <a:latin typeface="Verdana" pitchFamily="34" charset="0"/>
                          <a:ea typeface="標楷體" pitchFamily="65" charset="-120"/>
                        </a:rPr>
                        <a:t>Micro SD/SDHC card slot</a:t>
                      </a:r>
                      <a:endParaRPr kumimoji="0" lang="zh-TW" altLang="en-US" sz="1200" b="0" i="0" u="none" strike="noStrike" cap="none" normalizeH="0" baseline="0" smtClean="0">
                        <a:ln>
                          <a:noFill/>
                        </a:ln>
                        <a:solidFill>
                          <a:srgbClr val="0000FF"/>
                        </a:solidFill>
                        <a:effectLst/>
                        <a:latin typeface="Verdana" pitchFamily="34" charset="0"/>
                        <a:ea typeface="標楷體" pitchFamily="65" charset="-120"/>
                      </a:endParaRPr>
                    </a:p>
                  </a:txBody>
                  <a:tcPr marL="91428" marR="914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標楷體" pitchFamily="65" charset="-120"/>
                        </a:rPr>
                        <a:t>FOV</a:t>
                      </a:r>
                      <a:endParaRPr kumimoji="0" lang="zh-TW" altLang="en-US" sz="1200" b="1" i="0" u="none" strike="noStrike" cap="none" normalizeH="0" baseline="0" smtClean="0">
                        <a:ln>
                          <a:noFill/>
                        </a:ln>
                        <a:solidFill>
                          <a:srgbClr val="0000FF"/>
                        </a:solidFill>
                        <a:effectLst/>
                        <a:latin typeface="Verdana" pitchFamily="34" charset="0"/>
                        <a:ea typeface="標楷體" pitchFamily="65" charset="-120"/>
                      </a:endParaRPr>
                    </a:p>
                  </a:txBody>
                  <a:tcPr marL="91428" marR="914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pt-BR" sz="1200" b="0" i="0" u="none" strike="noStrike" cap="none" normalizeH="0" baseline="0" smtClean="0">
                          <a:ln>
                            <a:noFill/>
                          </a:ln>
                          <a:solidFill>
                            <a:srgbClr val="FF0000"/>
                          </a:solidFill>
                          <a:effectLst/>
                          <a:latin typeface="Verdana" pitchFamily="34" charset="0"/>
                          <a:ea typeface="標楷體" pitchFamily="65" charset="-120"/>
                        </a:rPr>
                        <a:t>．</a:t>
                      </a:r>
                      <a:r>
                        <a:rPr kumimoji="0" lang="pt-BR" altLang="zh-TW" sz="1200" b="0" i="0" u="none" strike="noStrike" cap="none" normalizeH="0" baseline="0" smtClean="0">
                          <a:ln>
                            <a:noFill/>
                          </a:ln>
                          <a:solidFill>
                            <a:srgbClr val="FF0000"/>
                          </a:solidFill>
                          <a:effectLst/>
                          <a:latin typeface="Verdana" pitchFamily="34" charset="0"/>
                          <a:ea typeface="標楷體" pitchFamily="65" charset="-120"/>
                        </a:rPr>
                        <a:t>110° (horizontal)</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pt-BR" sz="1200" b="0" i="0" u="none" strike="noStrike" cap="none" normalizeH="0" baseline="0" smtClean="0">
                          <a:ln>
                            <a:noFill/>
                          </a:ln>
                          <a:solidFill>
                            <a:srgbClr val="FF0000"/>
                          </a:solidFill>
                          <a:effectLst/>
                          <a:latin typeface="Verdana" pitchFamily="34" charset="0"/>
                          <a:ea typeface="標楷體" pitchFamily="65" charset="-120"/>
                        </a:rPr>
                        <a:t>．</a:t>
                      </a:r>
                      <a:r>
                        <a:rPr kumimoji="0" lang="pt-BR" altLang="zh-TW" sz="1200" b="0" i="0" u="none" strike="noStrike" cap="none" normalizeH="0" baseline="0" smtClean="0">
                          <a:ln>
                            <a:noFill/>
                          </a:ln>
                          <a:solidFill>
                            <a:srgbClr val="FF0000"/>
                          </a:solidFill>
                          <a:effectLst/>
                          <a:latin typeface="Verdana" pitchFamily="34" charset="0"/>
                          <a:ea typeface="標楷體" pitchFamily="65" charset="-120"/>
                        </a:rPr>
                        <a:t>81.5° (vertical)</a:t>
                      </a:r>
                    </a:p>
                  </a:txBody>
                  <a:tcPr marL="91428" marR="914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標楷體" pitchFamily="65" charset="-120"/>
                        </a:rPr>
                        <a:t>Power</a:t>
                      </a:r>
                      <a:endParaRPr kumimoji="0" lang="zh-TW" altLang="en-US" sz="1200" b="1" i="0" u="none" strike="noStrike" cap="none" normalizeH="0" baseline="0" smtClean="0">
                        <a:ln>
                          <a:noFill/>
                        </a:ln>
                        <a:solidFill>
                          <a:srgbClr val="0000FF"/>
                        </a:solidFill>
                        <a:effectLst/>
                        <a:latin typeface="Verdana" pitchFamily="34" charset="0"/>
                        <a:ea typeface="標楷體" pitchFamily="65" charset="-120"/>
                      </a:endParaRPr>
                    </a:p>
                  </a:txBody>
                  <a:tcPr marL="91428" marR="914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標楷體" pitchFamily="65" charset="-120"/>
                        </a:rPr>
                        <a:t>．</a:t>
                      </a:r>
                      <a:r>
                        <a:rPr kumimoji="0" lang="en-US" altLang="zh-TW" sz="1200" b="0" i="0" u="none" strike="noStrike" cap="none" normalizeH="0" baseline="0" smtClean="0">
                          <a:ln>
                            <a:noFill/>
                          </a:ln>
                          <a:solidFill>
                            <a:srgbClr val="0000FF"/>
                          </a:solidFill>
                          <a:effectLst/>
                          <a:latin typeface="Verdana" pitchFamily="34" charset="0"/>
                          <a:ea typeface="標楷體" pitchFamily="65" charset="-120"/>
                        </a:rPr>
                        <a:t>DC 12V (MD8562D), PoE (MD8562)</a:t>
                      </a:r>
                      <a:endParaRPr kumimoji="0" lang="zh-TW" altLang="en-US" sz="1200" b="0" i="0" u="none" strike="noStrike" cap="none" normalizeH="0" baseline="0" smtClean="0">
                        <a:ln>
                          <a:noFill/>
                        </a:ln>
                        <a:solidFill>
                          <a:srgbClr val="0000FF"/>
                        </a:solidFill>
                        <a:effectLst/>
                        <a:latin typeface="Verdana" pitchFamily="34" charset="0"/>
                        <a:ea typeface="標楷體" pitchFamily="65" charset="-120"/>
                      </a:endParaRPr>
                    </a:p>
                  </a:txBody>
                  <a:tcPr marL="91428" marR="914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標楷體" pitchFamily="65" charset="-120"/>
                        </a:rPr>
                        <a:t>Approvals</a:t>
                      </a:r>
                      <a:endParaRPr kumimoji="0" lang="zh-TW" altLang="en-US" sz="1200" b="1" i="0" u="none" strike="noStrike" cap="none" normalizeH="0" baseline="0" smtClean="0">
                        <a:ln>
                          <a:noFill/>
                        </a:ln>
                        <a:solidFill>
                          <a:srgbClr val="0000FF"/>
                        </a:solidFill>
                        <a:effectLst/>
                        <a:latin typeface="Verdana" pitchFamily="34" charset="0"/>
                        <a:ea typeface="標楷體" pitchFamily="65" charset="-120"/>
                      </a:endParaRPr>
                    </a:p>
                  </a:txBody>
                  <a:tcPr marL="91428" marR="914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標楷體" pitchFamily="65" charset="-120"/>
                        </a:rPr>
                        <a:t>．</a:t>
                      </a:r>
                      <a:r>
                        <a:rPr kumimoji="0" lang="en-US" altLang="zh-TW" sz="1200" b="0" i="0" u="none" strike="noStrike" cap="none" normalizeH="0" baseline="0" smtClean="0">
                          <a:ln>
                            <a:noFill/>
                          </a:ln>
                          <a:solidFill>
                            <a:srgbClr val="0000FF"/>
                          </a:solidFill>
                          <a:effectLst/>
                          <a:latin typeface="Verdana" pitchFamily="34" charset="0"/>
                          <a:ea typeface="標楷體" pitchFamily="65" charset="-120"/>
                        </a:rPr>
                        <a:t>CE, LVD, FCC, VCCI, C-Tic, EN50155, </a:t>
                      </a:r>
                      <a:r>
                        <a:rPr kumimoji="0" lang="en-US" altLang="zh-TW" sz="1200" b="0" i="0" u="none" strike="noStrike" cap="none" normalizeH="0" baseline="0" smtClean="0">
                          <a:ln>
                            <a:noFill/>
                          </a:ln>
                          <a:solidFill>
                            <a:srgbClr val="FF0000"/>
                          </a:solidFill>
                          <a:effectLst/>
                          <a:latin typeface="Verdana" pitchFamily="34" charset="0"/>
                          <a:ea typeface="標楷體" pitchFamily="65" charset="-120"/>
                        </a:rPr>
                        <a:t>UL(applying)</a:t>
                      </a:r>
                      <a:endParaRPr kumimoji="0" lang="zh-TW" altLang="en-US" sz="1200" b="0" i="0" u="none" strike="noStrike" cap="none" normalizeH="0" baseline="0" smtClean="0">
                        <a:ln>
                          <a:noFill/>
                        </a:ln>
                        <a:solidFill>
                          <a:srgbClr val="FF0000"/>
                        </a:solidFill>
                        <a:effectLst/>
                        <a:latin typeface="Verdana" pitchFamily="34" charset="0"/>
                        <a:ea typeface="標楷體" pitchFamily="65" charset="-120"/>
                      </a:endParaRPr>
                    </a:p>
                  </a:txBody>
                  <a:tcPr marL="91428" marR="914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
          <p:cNvSpPr>
            <a:spLocks noChangeArrowheads="1"/>
          </p:cNvSpPr>
          <p:nvPr/>
        </p:nvSpPr>
        <p:spPr bwMode="auto">
          <a:xfrm>
            <a:off x="179388" y="115888"/>
            <a:ext cx="3963987" cy="585787"/>
          </a:xfrm>
          <a:prstGeom prst="rect">
            <a:avLst/>
          </a:prstGeom>
          <a:noFill/>
          <a:ln w="9525">
            <a:noFill/>
            <a:miter lim="800000"/>
            <a:headEnd/>
            <a:tailEnd/>
          </a:ln>
        </p:spPr>
        <p:txBody>
          <a:bodyPr wrap="none">
            <a:spAutoFit/>
          </a:bodyPr>
          <a:lstStyle/>
          <a:p>
            <a:r>
              <a:rPr lang="en-US" altLang="zh-TW" sz="3200" b="1" i="1">
                <a:solidFill>
                  <a:srgbClr val="3E83C2"/>
                </a:solidFill>
              </a:rPr>
              <a:t>MD7560 vs MD8562</a:t>
            </a:r>
          </a:p>
        </p:txBody>
      </p:sp>
      <p:graphicFrame>
        <p:nvGraphicFramePr>
          <p:cNvPr id="11336" name="Group 72"/>
          <p:cNvGraphicFramePr>
            <a:graphicFrameLocks noGrp="1"/>
          </p:cNvGraphicFramePr>
          <p:nvPr/>
        </p:nvGraphicFramePr>
        <p:xfrm>
          <a:off x="34925" y="1906588"/>
          <a:ext cx="9037638" cy="2374900"/>
        </p:xfrm>
        <a:graphic>
          <a:graphicData uri="http://schemas.openxmlformats.org/drawingml/2006/table">
            <a:tbl>
              <a:tblPr/>
              <a:tblGrid>
                <a:gridCol w="1408113"/>
                <a:gridCol w="3259137"/>
                <a:gridCol w="4370388"/>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rgbClr val="0000FF"/>
                          </a:solidFill>
                          <a:effectLst/>
                          <a:latin typeface="Verdana" pitchFamily="34" charset="0"/>
                          <a:ea typeface="SimHei" pitchFamily="2" charset="-122"/>
                        </a:rPr>
                        <a:t>Model</a:t>
                      </a:r>
                      <a:endParaRPr kumimoji="0" lang="zh-TW" altLang="en-US" sz="1600" b="1" i="0" u="none" strike="noStrike" cap="none" normalizeH="0" baseline="0" smtClean="0">
                        <a:ln>
                          <a:noFill/>
                        </a:ln>
                        <a:solidFill>
                          <a:srgbClr val="0000FF"/>
                        </a:solidFill>
                        <a:effectLst/>
                        <a:latin typeface="Verdana" pitchFamily="34" charset="0"/>
                        <a:ea typeface="SimHei" pitchFamily="2" charset="-122"/>
                      </a:endParaRPr>
                    </a:p>
                  </a:txBody>
                  <a:tcPr marL="91450" marR="91450"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rgbClr val="0000FF"/>
                          </a:solidFill>
                          <a:effectLst/>
                          <a:latin typeface="Verdana" pitchFamily="34" charset="0"/>
                          <a:ea typeface="SimHei" pitchFamily="2" charset="-122"/>
                        </a:rPr>
                        <a:t>MD7560/60D</a:t>
                      </a:r>
                      <a:endParaRPr kumimoji="0" lang="zh-TW" altLang="en-US" sz="1600" b="1" i="0" u="none" strike="noStrike" cap="none" normalizeH="0" baseline="0" smtClean="0">
                        <a:ln>
                          <a:noFill/>
                        </a:ln>
                        <a:solidFill>
                          <a:srgbClr val="0000FF"/>
                        </a:solidFill>
                        <a:effectLst/>
                        <a:latin typeface="Verdana" pitchFamily="34" charset="0"/>
                        <a:ea typeface="SimHei" pitchFamily="2" charset="-122"/>
                      </a:endParaRPr>
                    </a:p>
                  </a:txBody>
                  <a:tcPr marL="91450" marR="91450"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smtClean="0">
                          <a:ln>
                            <a:noFill/>
                          </a:ln>
                          <a:solidFill>
                            <a:srgbClr val="0000FF"/>
                          </a:solidFill>
                          <a:effectLst/>
                          <a:latin typeface="Verdana" pitchFamily="34" charset="0"/>
                          <a:ea typeface="SimHei" pitchFamily="2" charset="-122"/>
                        </a:rPr>
                        <a:t>MD8562/62D</a:t>
                      </a:r>
                      <a:endParaRPr kumimoji="0" lang="zh-TW" altLang="en-US" sz="1600" b="1" i="0" u="none" strike="noStrike" cap="none" normalizeH="0" baseline="0" smtClean="0">
                        <a:ln>
                          <a:noFill/>
                        </a:ln>
                        <a:solidFill>
                          <a:srgbClr val="FF0000"/>
                        </a:solidFill>
                        <a:effectLst/>
                        <a:latin typeface="Verdana" pitchFamily="34" charset="0"/>
                        <a:ea typeface="SimHei" pitchFamily="2" charset="-122"/>
                      </a:endParaRPr>
                    </a:p>
                  </a:txBody>
                  <a:tcPr marL="91450" marR="91450"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SimHei" pitchFamily="2" charset="-122"/>
                        </a:rPr>
                        <a:t>CMOS sensor</a:t>
                      </a:r>
                      <a:endParaRPr kumimoji="0" lang="zh-TW" altLang="en-US" sz="1200" b="1" i="0" u="none" strike="noStrike" cap="none" normalizeH="0" baseline="0" smtClean="0">
                        <a:ln>
                          <a:noFill/>
                        </a:ln>
                        <a:solidFill>
                          <a:srgbClr val="0000FF"/>
                        </a:solidFill>
                        <a:effectLst/>
                        <a:latin typeface="Verdana" pitchFamily="34" charset="0"/>
                        <a:ea typeface="SimHei" pitchFamily="2" charset="-122"/>
                      </a:endParaRPr>
                    </a:p>
                  </a:txBody>
                  <a:tcPr marL="91450" marR="91450"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SimHei" pitchFamily="2" charset="-122"/>
                        </a:rPr>
                        <a:t>．</a:t>
                      </a:r>
                      <a:r>
                        <a:rPr kumimoji="0" lang="en-US" altLang="zh-TW" sz="1200" b="0" i="0" u="none" strike="noStrike" cap="none" normalizeH="0" baseline="0" smtClean="0">
                          <a:ln>
                            <a:noFill/>
                          </a:ln>
                          <a:solidFill>
                            <a:srgbClr val="FF0000"/>
                          </a:solidFill>
                          <a:effectLst/>
                          <a:latin typeface="Verdana" pitchFamily="34" charset="0"/>
                          <a:ea typeface="SimHei" pitchFamily="2" charset="-122"/>
                        </a:rPr>
                        <a:t>1/3.2" </a:t>
                      </a:r>
                      <a:r>
                        <a:rPr kumimoji="0" lang="en-US" altLang="zh-TW" sz="1200" b="0" i="0" u="none" strike="noStrike" cap="none" normalizeH="0" baseline="0" smtClean="0">
                          <a:ln>
                            <a:noFill/>
                          </a:ln>
                          <a:solidFill>
                            <a:srgbClr val="0000FF"/>
                          </a:solidFill>
                          <a:effectLst/>
                          <a:latin typeface="Verdana" pitchFamily="34" charset="0"/>
                          <a:ea typeface="SimHei" pitchFamily="2" charset="-122"/>
                        </a:rPr>
                        <a:t>CMOS sensor</a:t>
                      </a:r>
                      <a:endParaRPr kumimoji="0" lang="zh-TW" altLang="en-US" sz="1200" b="0" i="0" u="none" strike="noStrike" cap="none" normalizeH="0" baseline="0" smtClean="0">
                        <a:ln>
                          <a:noFill/>
                        </a:ln>
                        <a:solidFill>
                          <a:srgbClr val="0000FF"/>
                        </a:solidFill>
                        <a:effectLst/>
                        <a:latin typeface="Verdana" pitchFamily="34" charset="0"/>
                        <a:ea typeface="SimHei" pitchFamily="2" charset="-122"/>
                      </a:endParaRPr>
                    </a:p>
                  </a:txBody>
                  <a:tcPr marL="91450" marR="91450"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SimHei" pitchFamily="2" charset="-122"/>
                        </a:rPr>
                        <a:t>．</a:t>
                      </a:r>
                      <a:r>
                        <a:rPr kumimoji="0" lang="en-US" altLang="zh-TW" sz="1200" b="0" i="0" u="none" strike="noStrike" cap="none" normalizeH="0" baseline="0" smtClean="0">
                          <a:ln>
                            <a:noFill/>
                          </a:ln>
                          <a:solidFill>
                            <a:srgbClr val="FF0000"/>
                          </a:solidFill>
                          <a:effectLst/>
                          <a:latin typeface="Verdana" pitchFamily="34" charset="0"/>
                          <a:ea typeface="SimHei" pitchFamily="2" charset="-122"/>
                        </a:rPr>
                        <a:t>1/2.7"</a:t>
                      </a:r>
                      <a:r>
                        <a:rPr kumimoji="0" lang="en-US" altLang="zh-TW" sz="1200" b="0" i="0" u="none" strike="noStrike" cap="none" normalizeH="0" baseline="0" smtClean="0">
                          <a:ln>
                            <a:noFill/>
                          </a:ln>
                          <a:solidFill>
                            <a:srgbClr val="0000FF"/>
                          </a:solidFill>
                          <a:effectLst/>
                          <a:latin typeface="Verdana" pitchFamily="34" charset="0"/>
                          <a:ea typeface="SimHei" pitchFamily="2" charset="-122"/>
                        </a:rPr>
                        <a:t> CMOS sensor</a:t>
                      </a:r>
                      <a:endParaRPr kumimoji="0" lang="zh-TW" altLang="en-US" sz="1200" b="0" i="0" u="none" strike="noStrike" cap="none" normalizeH="0" baseline="0" smtClean="0">
                        <a:ln>
                          <a:noFill/>
                        </a:ln>
                        <a:solidFill>
                          <a:srgbClr val="0000FF"/>
                        </a:solidFill>
                        <a:effectLst/>
                        <a:latin typeface="Verdana" pitchFamily="34" charset="0"/>
                        <a:ea typeface="SimHei" pitchFamily="2" charset="-122"/>
                      </a:endParaRPr>
                    </a:p>
                  </a:txBody>
                  <a:tcPr marL="91450" marR="91450"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SimHei" pitchFamily="2" charset="-122"/>
                        </a:rPr>
                        <a:t>Resolution</a:t>
                      </a:r>
                      <a:endParaRPr kumimoji="0" lang="zh-TW" altLang="en-US" sz="1200" b="1" i="0" u="none" strike="noStrike" cap="none" normalizeH="0" baseline="0" smtClean="0">
                        <a:ln>
                          <a:noFill/>
                        </a:ln>
                        <a:solidFill>
                          <a:srgbClr val="0000FF"/>
                        </a:solidFill>
                        <a:effectLst/>
                        <a:latin typeface="Verdana" pitchFamily="34" charset="0"/>
                        <a:ea typeface="SimHei" pitchFamily="2" charset="-122"/>
                      </a:endParaRPr>
                    </a:p>
                  </a:txBody>
                  <a:tcPr marL="91450" marR="91450"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smtClean="0">
                          <a:ln>
                            <a:noFill/>
                          </a:ln>
                          <a:solidFill>
                            <a:srgbClr val="FF0000"/>
                          </a:solidFill>
                          <a:effectLst/>
                          <a:latin typeface="Verdana" pitchFamily="34" charset="0"/>
                          <a:ea typeface="SimHei" pitchFamily="2" charset="-122"/>
                        </a:rPr>
                        <a:t> </a:t>
                      </a:r>
                      <a:r>
                        <a:rPr kumimoji="0" lang="zh-TW" altLang="en-US" sz="1200" b="0" i="0" u="none" strike="noStrike" cap="none" normalizeH="0" baseline="0" smtClean="0">
                          <a:ln>
                            <a:noFill/>
                          </a:ln>
                          <a:solidFill>
                            <a:srgbClr val="0000FF"/>
                          </a:solidFill>
                          <a:effectLst/>
                          <a:latin typeface="Verdana" pitchFamily="34" charset="0"/>
                          <a:ea typeface="SimHei" pitchFamily="2" charset="-122"/>
                        </a:rPr>
                        <a:t>．</a:t>
                      </a:r>
                      <a:r>
                        <a:rPr kumimoji="0" lang="en-US" altLang="zh-TW" sz="1200" b="0" i="0" u="none" strike="noStrike" cap="none" normalizeH="0" baseline="0" smtClean="0">
                          <a:ln>
                            <a:noFill/>
                          </a:ln>
                          <a:solidFill>
                            <a:srgbClr val="0000FF"/>
                          </a:solidFill>
                          <a:effectLst/>
                          <a:latin typeface="Verdana" pitchFamily="34" charset="0"/>
                          <a:ea typeface="SimHei" pitchFamily="2" charset="-122"/>
                        </a:rPr>
                        <a:t>Up to </a:t>
                      </a:r>
                      <a:r>
                        <a:rPr kumimoji="0" lang="en-US" altLang="zh-TW" sz="1200" b="0" i="0" u="none" strike="noStrike" cap="none" normalizeH="0" baseline="0" smtClean="0">
                          <a:ln>
                            <a:noFill/>
                          </a:ln>
                          <a:solidFill>
                            <a:srgbClr val="FF0000"/>
                          </a:solidFill>
                          <a:effectLst/>
                          <a:latin typeface="Verdana" pitchFamily="34" charset="0"/>
                          <a:ea typeface="SimHei" pitchFamily="2" charset="-122"/>
                        </a:rPr>
                        <a:t>15fps@1600x1200</a:t>
                      </a:r>
                      <a:endParaRPr kumimoji="0" lang="zh-TW" altLang="en-US" sz="1200" b="0" i="0" u="none" strike="noStrike" cap="none" normalizeH="0" baseline="0" smtClean="0">
                        <a:ln>
                          <a:noFill/>
                        </a:ln>
                        <a:solidFill>
                          <a:srgbClr val="FF0000"/>
                        </a:solidFill>
                        <a:effectLst/>
                        <a:latin typeface="Verdana" pitchFamily="34" charset="0"/>
                        <a:ea typeface="SimHei" pitchFamily="2" charset="-122"/>
                      </a:endParaRPr>
                    </a:p>
                  </a:txBody>
                  <a:tcPr marL="91450" marR="91450"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SimHei" pitchFamily="2" charset="-122"/>
                        </a:rPr>
                        <a:t>．</a:t>
                      </a:r>
                      <a:r>
                        <a:rPr kumimoji="0" lang="en-US" altLang="zh-TW" sz="1200" b="0" i="0" u="none" strike="noStrike" cap="none" normalizeH="0" baseline="0" smtClean="0">
                          <a:ln>
                            <a:noFill/>
                          </a:ln>
                          <a:solidFill>
                            <a:srgbClr val="0000FF"/>
                          </a:solidFill>
                          <a:effectLst/>
                          <a:latin typeface="Verdana" pitchFamily="34" charset="0"/>
                          <a:ea typeface="SimHei" pitchFamily="2" charset="-122"/>
                        </a:rPr>
                        <a:t>Up to </a:t>
                      </a:r>
                      <a:r>
                        <a:rPr kumimoji="0" lang="en-US" altLang="zh-TW" sz="1200" b="0" i="0" u="none" strike="noStrike" cap="none" normalizeH="0" baseline="0" smtClean="0">
                          <a:ln>
                            <a:noFill/>
                          </a:ln>
                          <a:solidFill>
                            <a:srgbClr val="FF0000"/>
                          </a:solidFill>
                          <a:effectLst/>
                          <a:latin typeface="Verdana" pitchFamily="34" charset="0"/>
                          <a:ea typeface="SimHei" pitchFamily="2" charset="-122"/>
                        </a:rPr>
                        <a:t>30fps@1920x1080</a:t>
                      </a:r>
                      <a:endParaRPr kumimoji="0" lang="zh-TW" altLang="en-US" sz="1200" b="0" i="0" u="none" strike="noStrike" cap="none" normalizeH="0" baseline="0" smtClean="0">
                        <a:ln>
                          <a:noFill/>
                        </a:ln>
                        <a:solidFill>
                          <a:srgbClr val="FF0000"/>
                        </a:solidFill>
                        <a:effectLst/>
                        <a:latin typeface="Verdana" pitchFamily="34" charset="0"/>
                        <a:ea typeface="SimHei" pitchFamily="2" charset="-122"/>
                      </a:endParaRPr>
                    </a:p>
                  </a:txBody>
                  <a:tcPr marL="91450" marR="91450"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SimHei" pitchFamily="2" charset="-122"/>
                        </a:rPr>
                        <a:t>Video Codec</a:t>
                      </a:r>
                      <a:endParaRPr kumimoji="0" lang="zh-TW" altLang="en-US" sz="1200" b="1" i="0" u="none" strike="noStrike" cap="none" normalizeH="0" baseline="0" smtClean="0">
                        <a:ln>
                          <a:noFill/>
                        </a:ln>
                        <a:solidFill>
                          <a:srgbClr val="0000FF"/>
                        </a:solidFill>
                        <a:effectLst/>
                        <a:latin typeface="Verdana" pitchFamily="34" charset="0"/>
                        <a:ea typeface="SimHei" pitchFamily="2" charset="-122"/>
                      </a:endParaRPr>
                    </a:p>
                  </a:txBody>
                  <a:tcPr marL="91450" marR="91450"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SimHei" pitchFamily="2" charset="-122"/>
                        </a:rPr>
                        <a:t>．</a:t>
                      </a:r>
                      <a:r>
                        <a:rPr kumimoji="0" lang="en-US" altLang="zh-TW" sz="1200" b="0" i="0" u="none" strike="noStrike" cap="none" normalizeH="0" baseline="0" smtClean="0">
                          <a:ln>
                            <a:noFill/>
                          </a:ln>
                          <a:solidFill>
                            <a:srgbClr val="0000FF"/>
                          </a:solidFill>
                          <a:effectLst/>
                          <a:latin typeface="Verdana" pitchFamily="34" charset="0"/>
                          <a:ea typeface="SimHei" pitchFamily="2" charset="-122"/>
                        </a:rPr>
                        <a:t>MPEG-4/ MJPEG (</a:t>
                      </a:r>
                      <a:r>
                        <a:rPr kumimoji="0" lang="en-US" altLang="zh-TW" sz="1200" b="0" i="0" u="none" strike="noStrike" cap="none" normalizeH="0" baseline="0" smtClean="0">
                          <a:ln>
                            <a:noFill/>
                          </a:ln>
                          <a:solidFill>
                            <a:srgbClr val="FF0000"/>
                          </a:solidFill>
                          <a:effectLst/>
                          <a:latin typeface="Verdana" pitchFamily="34" charset="0"/>
                          <a:ea typeface="SimHei" pitchFamily="2" charset="-122"/>
                        </a:rPr>
                        <a:t>Dual Codec</a:t>
                      </a:r>
                      <a:r>
                        <a:rPr kumimoji="0" lang="en-US" altLang="zh-TW" sz="1200" b="0" i="0" u="none" strike="noStrike" cap="none" normalizeH="0" baseline="0" smtClean="0">
                          <a:ln>
                            <a:noFill/>
                          </a:ln>
                          <a:solidFill>
                            <a:srgbClr val="0000FF"/>
                          </a:solidFill>
                          <a:effectLst/>
                          <a:latin typeface="Verdana" pitchFamily="34" charset="0"/>
                          <a:ea typeface="SimHei" pitchFamily="2" charset="-122"/>
                        </a:rPr>
                        <a:t>)</a:t>
                      </a:r>
                      <a:endParaRPr kumimoji="0" lang="zh-TW" altLang="en-US" sz="1200" b="0" i="0" u="none" strike="noStrike" cap="none" normalizeH="0" baseline="0" smtClean="0">
                        <a:ln>
                          <a:noFill/>
                        </a:ln>
                        <a:solidFill>
                          <a:srgbClr val="0000FF"/>
                        </a:solidFill>
                        <a:effectLst/>
                        <a:latin typeface="Verdana" pitchFamily="34" charset="0"/>
                        <a:ea typeface="SimHei" pitchFamily="2" charset="-122"/>
                      </a:endParaRPr>
                    </a:p>
                  </a:txBody>
                  <a:tcPr marL="91450" marR="91450"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SimHei" pitchFamily="2" charset="-122"/>
                        </a:rPr>
                        <a:t>．</a:t>
                      </a:r>
                      <a:r>
                        <a:rPr kumimoji="0" lang="en-US" altLang="zh-TW" sz="1200" b="0" i="0" u="none" strike="noStrike" cap="none" normalizeH="0" baseline="0" smtClean="0">
                          <a:ln>
                            <a:noFill/>
                          </a:ln>
                          <a:solidFill>
                            <a:srgbClr val="FF0000"/>
                          </a:solidFill>
                          <a:effectLst/>
                          <a:latin typeface="Verdana" pitchFamily="34" charset="0"/>
                          <a:ea typeface="SimHei" pitchFamily="2" charset="-122"/>
                        </a:rPr>
                        <a:t>H.264</a:t>
                      </a:r>
                      <a:r>
                        <a:rPr kumimoji="0" lang="en-US" altLang="zh-TW" sz="1200" b="0" i="0" u="none" strike="noStrike" cap="none" normalizeH="0" baseline="0" smtClean="0">
                          <a:ln>
                            <a:noFill/>
                          </a:ln>
                          <a:solidFill>
                            <a:srgbClr val="0000FF"/>
                          </a:solidFill>
                          <a:effectLst/>
                          <a:latin typeface="Verdana" pitchFamily="34" charset="0"/>
                          <a:ea typeface="SimHei" pitchFamily="2" charset="-122"/>
                        </a:rPr>
                        <a:t>/ MPEG-4/ MJPEG (</a:t>
                      </a:r>
                      <a:r>
                        <a:rPr kumimoji="0" lang="en-US" altLang="zh-TW" sz="1200" b="0" i="0" u="none" strike="noStrike" cap="none" normalizeH="0" baseline="0" smtClean="0">
                          <a:ln>
                            <a:noFill/>
                          </a:ln>
                          <a:solidFill>
                            <a:srgbClr val="FF0000"/>
                          </a:solidFill>
                          <a:effectLst/>
                          <a:latin typeface="Verdana" pitchFamily="34" charset="0"/>
                          <a:ea typeface="SimHei" pitchFamily="2" charset="-122"/>
                        </a:rPr>
                        <a:t>Triple Codec</a:t>
                      </a:r>
                      <a:r>
                        <a:rPr kumimoji="0" lang="en-US" altLang="zh-TW" sz="1200" b="0" i="0" u="none" strike="noStrike" cap="none" normalizeH="0" baseline="0" smtClean="0">
                          <a:ln>
                            <a:noFill/>
                          </a:ln>
                          <a:solidFill>
                            <a:srgbClr val="0000FF"/>
                          </a:solidFill>
                          <a:effectLst/>
                          <a:latin typeface="Verdana" pitchFamily="34" charset="0"/>
                          <a:ea typeface="SimHei" pitchFamily="2" charset="-122"/>
                        </a:rPr>
                        <a:t>)</a:t>
                      </a:r>
                      <a:endParaRPr kumimoji="0" lang="zh-TW" altLang="en-US" sz="1200" b="0" i="0" u="none" strike="noStrike" cap="none" normalizeH="0" baseline="0" smtClean="0">
                        <a:ln>
                          <a:noFill/>
                        </a:ln>
                        <a:solidFill>
                          <a:srgbClr val="0000FF"/>
                        </a:solidFill>
                        <a:effectLst/>
                        <a:latin typeface="Verdana" pitchFamily="34" charset="0"/>
                        <a:ea typeface="SimHei" pitchFamily="2" charset="-122"/>
                      </a:endParaRPr>
                    </a:p>
                  </a:txBody>
                  <a:tcPr marL="91450" marR="91450"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SimHei" pitchFamily="2" charset="-122"/>
                        </a:rPr>
                        <a:t>FOV</a:t>
                      </a:r>
                      <a:endParaRPr kumimoji="0" lang="zh-TW" altLang="en-US" sz="1200" b="1" i="0" u="none" strike="noStrike" cap="none" normalizeH="0" baseline="0" smtClean="0">
                        <a:ln>
                          <a:noFill/>
                        </a:ln>
                        <a:solidFill>
                          <a:srgbClr val="0000FF"/>
                        </a:solidFill>
                        <a:effectLst/>
                        <a:latin typeface="Verdana" pitchFamily="34" charset="0"/>
                        <a:ea typeface="SimHei" pitchFamily="2" charset="-122"/>
                      </a:endParaRPr>
                    </a:p>
                  </a:txBody>
                  <a:tcPr marL="91450" marR="91450"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pt-BR" sz="1200" b="0" i="0" u="none" strike="noStrike" cap="none" normalizeH="0" baseline="0" smtClean="0">
                          <a:ln>
                            <a:noFill/>
                          </a:ln>
                          <a:solidFill>
                            <a:srgbClr val="FF0000"/>
                          </a:solidFill>
                          <a:effectLst/>
                          <a:latin typeface="Verdana" pitchFamily="34" charset="0"/>
                          <a:ea typeface="SimHei" pitchFamily="2" charset="-122"/>
                        </a:rPr>
                        <a:t>．</a:t>
                      </a:r>
                      <a:r>
                        <a:rPr kumimoji="0" lang="en-US" altLang="zh-TW" sz="1200" b="0" i="0" u="none" strike="noStrike" cap="none" normalizeH="0" baseline="0" smtClean="0">
                          <a:ln>
                            <a:noFill/>
                          </a:ln>
                          <a:solidFill>
                            <a:srgbClr val="FF0000"/>
                          </a:solidFill>
                          <a:effectLst/>
                          <a:latin typeface="Verdana" pitchFamily="34" charset="0"/>
                          <a:ea typeface="SimHei" pitchFamily="2" charset="-122"/>
                        </a:rPr>
                        <a:t>98° (horizontal)</a:t>
                      </a:r>
                      <a:br>
                        <a:rPr kumimoji="0" lang="en-US" altLang="zh-TW" sz="1200" b="0" i="0" u="none" strike="noStrike" cap="none" normalizeH="0" baseline="0" smtClean="0">
                          <a:ln>
                            <a:noFill/>
                          </a:ln>
                          <a:solidFill>
                            <a:srgbClr val="FF0000"/>
                          </a:solidFill>
                          <a:effectLst/>
                          <a:latin typeface="Verdana" pitchFamily="34" charset="0"/>
                          <a:ea typeface="SimHei" pitchFamily="2" charset="-122"/>
                        </a:rPr>
                      </a:br>
                      <a:r>
                        <a:rPr kumimoji="0" lang="zh-TW" altLang="pt-BR" sz="1200" b="0" i="0" u="none" strike="noStrike" cap="none" normalizeH="0" baseline="0" smtClean="0">
                          <a:ln>
                            <a:noFill/>
                          </a:ln>
                          <a:solidFill>
                            <a:srgbClr val="FF0000"/>
                          </a:solidFill>
                          <a:effectLst/>
                          <a:latin typeface="Verdana" pitchFamily="34" charset="0"/>
                          <a:ea typeface="SimHei" pitchFamily="2" charset="-122"/>
                        </a:rPr>
                        <a:t>．</a:t>
                      </a:r>
                      <a:r>
                        <a:rPr kumimoji="0" lang="en-US" altLang="zh-TW" sz="1200" b="0" i="0" u="none" strike="noStrike" cap="none" normalizeH="0" baseline="0" smtClean="0">
                          <a:ln>
                            <a:noFill/>
                          </a:ln>
                          <a:solidFill>
                            <a:srgbClr val="FF0000"/>
                          </a:solidFill>
                          <a:effectLst/>
                          <a:latin typeface="Verdana" pitchFamily="34" charset="0"/>
                          <a:ea typeface="SimHei" pitchFamily="2" charset="-122"/>
                        </a:rPr>
                        <a:t>73° (vertical)</a:t>
                      </a:r>
                      <a:endParaRPr kumimoji="0" lang="zh-TW" altLang="en-US" sz="1200" b="0" i="0" u="none" strike="noStrike" cap="none" normalizeH="0" baseline="0" smtClean="0">
                        <a:ln>
                          <a:noFill/>
                        </a:ln>
                        <a:solidFill>
                          <a:srgbClr val="FF0000"/>
                        </a:solidFill>
                        <a:effectLst/>
                        <a:latin typeface="Verdana" pitchFamily="34" charset="0"/>
                        <a:ea typeface="SimHei" pitchFamily="2" charset="-122"/>
                      </a:endParaRPr>
                    </a:p>
                  </a:txBody>
                  <a:tcPr marL="91450" marR="91450"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pt-BR" sz="1200" b="0" i="0" u="none" strike="noStrike" cap="none" normalizeH="0" baseline="0" smtClean="0">
                          <a:ln>
                            <a:noFill/>
                          </a:ln>
                          <a:solidFill>
                            <a:srgbClr val="FF0000"/>
                          </a:solidFill>
                          <a:effectLst/>
                          <a:latin typeface="Verdana" pitchFamily="34" charset="0"/>
                          <a:ea typeface="SimHei" pitchFamily="2" charset="-122"/>
                        </a:rPr>
                        <a:t>．</a:t>
                      </a:r>
                      <a:r>
                        <a:rPr kumimoji="0" lang="pt-BR" altLang="zh-TW" sz="1200" b="0" i="0" u="none" strike="noStrike" cap="none" normalizeH="0" baseline="0" smtClean="0">
                          <a:ln>
                            <a:noFill/>
                          </a:ln>
                          <a:solidFill>
                            <a:srgbClr val="FF0000"/>
                          </a:solidFill>
                          <a:effectLst/>
                          <a:latin typeface="Verdana" pitchFamily="34" charset="0"/>
                          <a:ea typeface="SimHei" pitchFamily="2" charset="-122"/>
                        </a:rPr>
                        <a:t>110° (horizontal)</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pt-BR" sz="1200" b="0" i="0" u="none" strike="noStrike" cap="none" normalizeH="0" baseline="0" smtClean="0">
                          <a:ln>
                            <a:noFill/>
                          </a:ln>
                          <a:solidFill>
                            <a:srgbClr val="FF0000"/>
                          </a:solidFill>
                          <a:effectLst/>
                          <a:latin typeface="Verdana" pitchFamily="34" charset="0"/>
                          <a:ea typeface="SimHei" pitchFamily="2" charset="-122"/>
                        </a:rPr>
                        <a:t>．</a:t>
                      </a:r>
                      <a:r>
                        <a:rPr kumimoji="0" lang="pt-BR" altLang="zh-TW" sz="1200" b="0" i="0" u="none" strike="noStrike" cap="none" normalizeH="0" baseline="0" smtClean="0">
                          <a:ln>
                            <a:noFill/>
                          </a:ln>
                          <a:solidFill>
                            <a:srgbClr val="FF0000"/>
                          </a:solidFill>
                          <a:effectLst/>
                          <a:latin typeface="Verdana" pitchFamily="34" charset="0"/>
                          <a:ea typeface="SimHei" pitchFamily="2" charset="-122"/>
                        </a:rPr>
                        <a:t>81.5° (vertical)</a:t>
                      </a:r>
                    </a:p>
                  </a:txBody>
                  <a:tcPr marL="91450" marR="91450"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smtClean="0">
                          <a:ln>
                            <a:noFill/>
                          </a:ln>
                          <a:solidFill>
                            <a:srgbClr val="0000FF"/>
                          </a:solidFill>
                          <a:effectLst/>
                          <a:latin typeface="Verdana" pitchFamily="34" charset="0"/>
                          <a:ea typeface="SimHei" pitchFamily="2" charset="-122"/>
                        </a:rPr>
                        <a:t>Approvals</a:t>
                      </a:r>
                      <a:endParaRPr kumimoji="0" lang="zh-TW" altLang="en-US" sz="1200" b="1" i="0" u="none" strike="noStrike" cap="none" normalizeH="0" baseline="0" smtClean="0">
                        <a:ln>
                          <a:noFill/>
                        </a:ln>
                        <a:solidFill>
                          <a:srgbClr val="0000FF"/>
                        </a:solidFill>
                        <a:effectLst/>
                        <a:latin typeface="Verdana" pitchFamily="34" charset="0"/>
                        <a:ea typeface="SimHei" pitchFamily="2" charset="-122"/>
                      </a:endParaRPr>
                    </a:p>
                  </a:txBody>
                  <a:tcPr marL="91450" marR="91450" marT="45728" marB="4572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pt-BR" sz="1200" b="0" i="0" u="none" strike="noStrike" cap="none" normalizeH="0" baseline="0" smtClean="0">
                          <a:ln>
                            <a:noFill/>
                          </a:ln>
                          <a:solidFill>
                            <a:srgbClr val="0000FF"/>
                          </a:solidFill>
                          <a:effectLst/>
                          <a:latin typeface="Verdana" pitchFamily="34" charset="0"/>
                          <a:ea typeface="SimHei" pitchFamily="2" charset="-122"/>
                        </a:rPr>
                        <a:t>．</a:t>
                      </a:r>
                      <a:r>
                        <a:rPr kumimoji="0" lang="en-US" altLang="zh-TW" sz="1200" b="0" i="0" u="none" strike="noStrike" cap="none" normalizeH="0" baseline="0" smtClean="0">
                          <a:ln>
                            <a:noFill/>
                          </a:ln>
                          <a:solidFill>
                            <a:srgbClr val="0000FF"/>
                          </a:solidFill>
                          <a:effectLst/>
                          <a:latin typeface="Verdana" pitchFamily="34" charset="0"/>
                          <a:ea typeface="SimHei" pitchFamily="2" charset="-122"/>
                        </a:rPr>
                        <a:t>CE, LVD, FCC, VCCI, C-Tic, EN50155</a:t>
                      </a:r>
                      <a:endParaRPr kumimoji="0" lang="zh-TW" altLang="en-US" sz="1200" b="0" i="0" u="none" strike="noStrike" cap="none" normalizeH="0" baseline="0" smtClean="0">
                        <a:ln>
                          <a:noFill/>
                        </a:ln>
                        <a:solidFill>
                          <a:srgbClr val="FF0000"/>
                        </a:solidFill>
                        <a:effectLst/>
                        <a:latin typeface="Verdana" pitchFamily="34" charset="0"/>
                        <a:ea typeface="SimHei" pitchFamily="2" charset="-122"/>
                      </a:endParaRPr>
                    </a:p>
                  </a:txBody>
                  <a:tcPr marL="91450" marR="91450"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smtClean="0">
                          <a:ln>
                            <a:noFill/>
                          </a:ln>
                          <a:solidFill>
                            <a:srgbClr val="0000FF"/>
                          </a:solidFill>
                          <a:effectLst/>
                          <a:latin typeface="Verdana" pitchFamily="34" charset="0"/>
                          <a:ea typeface="SimHei" pitchFamily="2" charset="-122"/>
                        </a:rPr>
                        <a:t>．</a:t>
                      </a:r>
                      <a:r>
                        <a:rPr kumimoji="0" lang="en-US" altLang="zh-TW" sz="1200" b="0" i="0" u="none" strike="noStrike" cap="none" normalizeH="0" baseline="0" smtClean="0">
                          <a:ln>
                            <a:noFill/>
                          </a:ln>
                          <a:solidFill>
                            <a:srgbClr val="0000FF"/>
                          </a:solidFill>
                          <a:effectLst/>
                          <a:latin typeface="Verdana" pitchFamily="34" charset="0"/>
                          <a:ea typeface="SimHei" pitchFamily="2" charset="-122"/>
                        </a:rPr>
                        <a:t>CE, LVD, FCC, VCCI, C-Tic, EN50155, </a:t>
                      </a:r>
                      <a:r>
                        <a:rPr kumimoji="0" lang="en-US" altLang="zh-TW" sz="1200" b="0" i="0" u="none" strike="noStrike" cap="none" normalizeH="0" baseline="0" smtClean="0">
                          <a:ln>
                            <a:noFill/>
                          </a:ln>
                          <a:solidFill>
                            <a:srgbClr val="FF0000"/>
                          </a:solidFill>
                          <a:effectLst/>
                          <a:latin typeface="Verdana" pitchFamily="34" charset="0"/>
                          <a:ea typeface="SimHei" pitchFamily="2" charset="-122"/>
                        </a:rPr>
                        <a:t>UL(applying)</a:t>
                      </a:r>
                      <a:endParaRPr kumimoji="0" lang="zh-TW" altLang="en-US" sz="1200" b="0" i="0" u="none" strike="noStrike" cap="none" normalizeH="0" baseline="0" smtClean="0">
                        <a:ln>
                          <a:noFill/>
                        </a:ln>
                        <a:solidFill>
                          <a:srgbClr val="FF0000"/>
                        </a:solidFill>
                        <a:effectLst/>
                        <a:latin typeface="Verdana" pitchFamily="34" charset="0"/>
                        <a:ea typeface="SimHei" pitchFamily="2" charset="-122"/>
                      </a:endParaRPr>
                    </a:p>
                  </a:txBody>
                  <a:tcPr marL="91450" marR="91450"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1"/>
          <p:cNvGrpSpPr>
            <a:grpSpLocks/>
          </p:cNvGrpSpPr>
          <p:nvPr/>
        </p:nvGrpSpPr>
        <p:grpSpPr bwMode="auto">
          <a:xfrm>
            <a:off x="539750" y="1268413"/>
            <a:ext cx="2963863" cy="1295400"/>
            <a:chOff x="287" y="709"/>
            <a:chExt cx="1867" cy="816"/>
          </a:xfrm>
        </p:grpSpPr>
        <p:sp>
          <p:nvSpPr>
            <p:cNvPr id="12332" name="Line 5"/>
            <p:cNvSpPr>
              <a:spLocks noChangeShapeType="1"/>
            </p:cNvSpPr>
            <p:nvPr/>
          </p:nvSpPr>
          <p:spPr bwMode="auto">
            <a:xfrm>
              <a:off x="1784" y="1207"/>
              <a:ext cx="370" cy="318"/>
            </a:xfrm>
            <a:prstGeom prst="line">
              <a:avLst/>
            </a:prstGeom>
            <a:noFill/>
            <a:ln w="25400">
              <a:solidFill>
                <a:srgbClr val="808080"/>
              </a:solidFill>
              <a:round/>
              <a:headEnd/>
              <a:tailEnd/>
            </a:ln>
          </p:spPr>
          <p:txBody>
            <a:bodyPr/>
            <a:lstStyle/>
            <a:p>
              <a:endParaRPr lang="zh-TW" altLang="en-US"/>
            </a:p>
          </p:txBody>
        </p:sp>
        <p:grpSp>
          <p:nvGrpSpPr>
            <p:cNvPr id="3" name="Group 6"/>
            <p:cNvGrpSpPr>
              <a:grpSpLocks/>
            </p:cNvGrpSpPr>
            <p:nvPr/>
          </p:nvGrpSpPr>
          <p:grpSpPr bwMode="auto">
            <a:xfrm>
              <a:off x="287" y="709"/>
              <a:ext cx="1816" cy="777"/>
              <a:chOff x="567" y="709"/>
              <a:chExt cx="1816" cy="777"/>
            </a:xfrm>
          </p:grpSpPr>
          <p:grpSp>
            <p:nvGrpSpPr>
              <p:cNvPr id="4" name="Group 7"/>
              <p:cNvGrpSpPr>
                <a:grpSpLocks/>
              </p:cNvGrpSpPr>
              <p:nvPr/>
            </p:nvGrpSpPr>
            <p:grpSpPr bwMode="auto">
              <a:xfrm>
                <a:off x="567" y="709"/>
                <a:ext cx="1816" cy="544"/>
                <a:chOff x="644" y="3294"/>
                <a:chExt cx="1148" cy="544"/>
              </a:xfrm>
            </p:grpSpPr>
            <p:sp>
              <p:nvSpPr>
                <p:cNvPr id="12336" name="Oval 8"/>
                <p:cNvSpPr>
                  <a:spLocks noChangeArrowheads="1"/>
                </p:cNvSpPr>
                <p:nvPr/>
              </p:nvSpPr>
              <p:spPr bwMode="auto">
                <a:xfrm>
                  <a:off x="644" y="3294"/>
                  <a:ext cx="1148" cy="544"/>
                </a:xfrm>
                <a:prstGeom prst="ellipse">
                  <a:avLst/>
                </a:prstGeom>
                <a:solidFill>
                  <a:srgbClr val="C0C0C0"/>
                </a:solidFill>
                <a:ln w="9525">
                  <a:solidFill>
                    <a:schemeClr val="bg1"/>
                  </a:solidFill>
                  <a:round/>
                  <a:headEnd/>
                  <a:tailEnd/>
                </a:ln>
              </p:spPr>
              <p:txBody>
                <a:bodyPr wrap="none" anchor="ctr"/>
                <a:lstStyle/>
                <a:p>
                  <a:endParaRPr lang="zh-TW" altLang="en-US"/>
                </a:p>
              </p:txBody>
            </p:sp>
            <p:sp>
              <p:nvSpPr>
                <p:cNvPr id="12337" name="Oval 9"/>
                <p:cNvSpPr>
                  <a:spLocks noChangeArrowheads="1"/>
                </p:cNvSpPr>
                <p:nvPr/>
              </p:nvSpPr>
              <p:spPr bwMode="auto">
                <a:xfrm>
                  <a:off x="703" y="3339"/>
                  <a:ext cx="1043" cy="454"/>
                </a:xfrm>
                <a:prstGeom prst="ellipse">
                  <a:avLst/>
                </a:prstGeom>
                <a:solidFill>
                  <a:srgbClr val="333333"/>
                </a:solidFill>
                <a:ln w="9525">
                  <a:noFill/>
                  <a:round/>
                  <a:headEnd/>
                  <a:tailEnd/>
                </a:ln>
              </p:spPr>
              <p:txBody>
                <a:bodyPr wrap="none" anchor="ctr"/>
                <a:lstStyle/>
                <a:p>
                  <a:pPr algn="ctr"/>
                  <a:r>
                    <a:rPr lang="en-US" altLang="zh-TW" sz="2000" i="1">
                      <a:solidFill>
                        <a:srgbClr val="FFFF00"/>
                      </a:solidFill>
                    </a:rPr>
                    <a:t>Rugged Housing</a:t>
                  </a:r>
                </a:p>
              </p:txBody>
            </p:sp>
          </p:grpSp>
          <p:sp>
            <p:nvSpPr>
              <p:cNvPr id="12335" name="Rectangle 10"/>
              <p:cNvSpPr>
                <a:spLocks noChangeArrowheads="1"/>
              </p:cNvSpPr>
              <p:nvPr/>
            </p:nvSpPr>
            <p:spPr bwMode="auto">
              <a:xfrm>
                <a:off x="929" y="1253"/>
                <a:ext cx="1089" cy="233"/>
              </a:xfrm>
              <a:prstGeom prst="rect">
                <a:avLst/>
              </a:prstGeom>
              <a:noFill/>
              <a:ln w="9525">
                <a:noFill/>
                <a:miter lim="800000"/>
                <a:headEnd/>
                <a:tailEnd/>
              </a:ln>
            </p:spPr>
            <p:txBody>
              <a:bodyPr lIns="0" tIns="0" rIns="0" bIns="0">
                <a:spAutoFit/>
              </a:bodyPr>
              <a:lstStyle/>
              <a:p>
                <a:pPr>
                  <a:buFontTx/>
                  <a:buChar char="•"/>
                </a:pPr>
                <a:r>
                  <a:rPr lang="en-US" altLang="zh-TW" sz="1200" b="1">
                    <a:solidFill>
                      <a:srgbClr val="FF0000"/>
                    </a:solidFill>
                  </a:rPr>
                  <a:t>Vandal-Proof </a:t>
                </a:r>
                <a:r>
                  <a:rPr lang="en-US" altLang="zh-TW" sz="1200" b="1">
                    <a:solidFill>
                      <a:srgbClr val="0099FF"/>
                    </a:solidFill>
                  </a:rPr>
                  <a:t>(IK10)</a:t>
                </a:r>
              </a:p>
              <a:p>
                <a:pPr>
                  <a:buFontTx/>
                  <a:buChar char="•"/>
                </a:pPr>
                <a:r>
                  <a:rPr lang="en-US" altLang="zh-TW" sz="1200" b="1">
                    <a:solidFill>
                      <a:srgbClr val="FF0000"/>
                    </a:solidFill>
                  </a:rPr>
                  <a:t>IP67 Weather-Proof</a:t>
                </a:r>
              </a:p>
            </p:txBody>
          </p:sp>
        </p:grpSp>
      </p:grpSp>
      <p:grpSp>
        <p:nvGrpSpPr>
          <p:cNvPr id="5" name="Group 11"/>
          <p:cNvGrpSpPr>
            <a:grpSpLocks/>
          </p:cNvGrpSpPr>
          <p:nvPr/>
        </p:nvGrpSpPr>
        <p:grpSpPr bwMode="auto">
          <a:xfrm>
            <a:off x="0" y="2563813"/>
            <a:ext cx="3257550" cy="1657350"/>
            <a:chOff x="0" y="1661"/>
            <a:chExt cx="2052" cy="1044"/>
          </a:xfrm>
        </p:grpSpPr>
        <p:grpSp>
          <p:nvGrpSpPr>
            <p:cNvPr id="6" name="Group 12"/>
            <p:cNvGrpSpPr>
              <a:grpSpLocks/>
            </p:cNvGrpSpPr>
            <p:nvPr/>
          </p:nvGrpSpPr>
          <p:grpSpPr bwMode="auto">
            <a:xfrm>
              <a:off x="0" y="1661"/>
              <a:ext cx="1610" cy="680"/>
              <a:chOff x="281" y="2614"/>
              <a:chExt cx="1148" cy="544"/>
            </a:xfrm>
          </p:grpSpPr>
          <p:sp>
            <p:nvSpPr>
              <p:cNvPr id="12330" name="Oval 13"/>
              <p:cNvSpPr>
                <a:spLocks noChangeArrowheads="1"/>
              </p:cNvSpPr>
              <p:nvPr/>
            </p:nvSpPr>
            <p:spPr bwMode="auto">
              <a:xfrm>
                <a:off x="281" y="2614"/>
                <a:ext cx="1148" cy="544"/>
              </a:xfrm>
              <a:prstGeom prst="ellipse">
                <a:avLst/>
              </a:prstGeom>
              <a:solidFill>
                <a:srgbClr val="C0C0C0"/>
              </a:solidFill>
              <a:ln w="9525">
                <a:solidFill>
                  <a:schemeClr val="bg1"/>
                </a:solidFill>
                <a:round/>
                <a:headEnd/>
                <a:tailEnd/>
              </a:ln>
            </p:spPr>
            <p:txBody>
              <a:bodyPr wrap="none" anchor="ctr"/>
              <a:lstStyle/>
              <a:p>
                <a:endParaRPr lang="zh-TW" altLang="en-US"/>
              </a:p>
            </p:txBody>
          </p:sp>
          <p:sp>
            <p:nvSpPr>
              <p:cNvPr id="12331" name="Oval 14"/>
              <p:cNvSpPr>
                <a:spLocks noChangeArrowheads="1"/>
              </p:cNvSpPr>
              <p:nvPr/>
            </p:nvSpPr>
            <p:spPr bwMode="auto">
              <a:xfrm>
                <a:off x="340" y="2659"/>
                <a:ext cx="1043" cy="454"/>
              </a:xfrm>
              <a:prstGeom prst="ellipse">
                <a:avLst/>
              </a:prstGeom>
              <a:solidFill>
                <a:srgbClr val="333333"/>
              </a:solidFill>
              <a:ln w="9525">
                <a:noFill/>
                <a:round/>
                <a:headEnd/>
                <a:tailEnd/>
              </a:ln>
            </p:spPr>
            <p:txBody>
              <a:bodyPr wrap="none" anchor="ctr"/>
              <a:lstStyle/>
              <a:p>
                <a:pPr algn="ctr">
                  <a:spcAft>
                    <a:spcPct val="30000"/>
                  </a:spcAft>
                </a:pPr>
                <a:r>
                  <a:rPr lang="en-US" altLang="zh-TW" sz="2000" i="1">
                    <a:solidFill>
                      <a:srgbClr val="FFFF00"/>
                    </a:solidFill>
                  </a:rPr>
                  <a:t>Enhanced</a:t>
                </a:r>
                <a:br>
                  <a:rPr lang="en-US" altLang="zh-TW" sz="2000" i="1">
                    <a:solidFill>
                      <a:srgbClr val="FFFF00"/>
                    </a:solidFill>
                  </a:rPr>
                </a:br>
                <a:r>
                  <a:rPr lang="en-US" altLang="zh-TW" sz="2000" i="1">
                    <a:solidFill>
                      <a:srgbClr val="FFFF00"/>
                    </a:solidFill>
                  </a:rPr>
                  <a:t>Reliability</a:t>
                </a:r>
                <a:endParaRPr lang="en-US" altLang="zh-TW" sz="2000" i="1"/>
              </a:p>
            </p:txBody>
          </p:sp>
        </p:grpSp>
        <p:sp>
          <p:nvSpPr>
            <p:cNvPr id="12328" name="Rectangle 15"/>
            <p:cNvSpPr>
              <a:spLocks noChangeArrowheads="1"/>
            </p:cNvSpPr>
            <p:nvPr/>
          </p:nvSpPr>
          <p:spPr bwMode="auto">
            <a:xfrm>
              <a:off x="249" y="2356"/>
              <a:ext cx="1803" cy="349"/>
            </a:xfrm>
            <a:prstGeom prst="rect">
              <a:avLst/>
            </a:prstGeom>
            <a:noFill/>
            <a:ln w="9525">
              <a:noFill/>
              <a:miter lim="800000"/>
              <a:headEnd/>
              <a:tailEnd/>
            </a:ln>
          </p:spPr>
          <p:txBody>
            <a:bodyPr wrap="none" lIns="0" tIns="0" rIns="0" bIns="0">
              <a:spAutoFit/>
            </a:bodyPr>
            <a:lstStyle/>
            <a:p>
              <a:pPr>
                <a:buFontTx/>
                <a:buChar char="•"/>
              </a:pPr>
              <a:r>
                <a:rPr lang="en-US" altLang="zh-TW" sz="1200" b="1">
                  <a:solidFill>
                    <a:srgbClr val="FF0000"/>
                  </a:solidFill>
                </a:rPr>
                <a:t>EN50155</a:t>
              </a:r>
              <a:r>
                <a:rPr lang="en-US" altLang="zh-TW" sz="1200" b="1">
                  <a:solidFill>
                    <a:srgbClr val="0099FF"/>
                  </a:solidFill>
                </a:rPr>
                <a:t/>
              </a:r>
              <a:br>
                <a:rPr lang="en-US" altLang="zh-TW" sz="1200" b="1">
                  <a:solidFill>
                    <a:srgbClr val="0099FF"/>
                  </a:solidFill>
                </a:rPr>
              </a:br>
              <a:r>
                <a:rPr lang="en-US" altLang="zh-TW" sz="1200" b="1">
                  <a:solidFill>
                    <a:srgbClr val="0099FF"/>
                  </a:solidFill>
                </a:rPr>
                <a:t>(Cool/Heat/Surge/Vibration/Shock Test)</a:t>
              </a:r>
            </a:p>
            <a:p>
              <a:pPr>
                <a:buFontTx/>
                <a:buChar char="•"/>
              </a:pPr>
              <a:r>
                <a:rPr lang="en-US" altLang="zh-TW" sz="1200" b="1">
                  <a:solidFill>
                    <a:srgbClr val="0099FF"/>
                  </a:solidFill>
                </a:rPr>
                <a:t>Operating Temperature </a:t>
              </a:r>
              <a:r>
                <a:rPr lang="en-US" altLang="zh-TW" sz="1200" b="1">
                  <a:solidFill>
                    <a:srgbClr val="FF0000"/>
                  </a:solidFill>
                </a:rPr>
                <a:t>-25℃~55 ℃</a:t>
              </a:r>
            </a:p>
          </p:txBody>
        </p:sp>
        <p:sp>
          <p:nvSpPr>
            <p:cNvPr id="12329" name="Line 16"/>
            <p:cNvSpPr>
              <a:spLocks noChangeShapeType="1"/>
            </p:cNvSpPr>
            <p:nvPr/>
          </p:nvSpPr>
          <p:spPr bwMode="auto">
            <a:xfrm>
              <a:off x="1610" y="2115"/>
              <a:ext cx="363" cy="90"/>
            </a:xfrm>
            <a:prstGeom prst="line">
              <a:avLst/>
            </a:prstGeom>
            <a:noFill/>
            <a:ln w="25400">
              <a:solidFill>
                <a:srgbClr val="808080"/>
              </a:solidFill>
              <a:round/>
              <a:headEnd/>
              <a:tailEnd/>
            </a:ln>
          </p:spPr>
          <p:txBody>
            <a:bodyPr/>
            <a:lstStyle/>
            <a:p>
              <a:endParaRPr lang="zh-TW" altLang="en-US"/>
            </a:p>
          </p:txBody>
        </p:sp>
      </p:grpSp>
      <p:grpSp>
        <p:nvGrpSpPr>
          <p:cNvPr id="7" name="Group 17"/>
          <p:cNvGrpSpPr>
            <a:grpSpLocks/>
          </p:cNvGrpSpPr>
          <p:nvPr/>
        </p:nvGrpSpPr>
        <p:grpSpPr bwMode="auto">
          <a:xfrm>
            <a:off x="682625" y="4292600"/>
            <a:ext cx="3025775" cy="2016125"/>
            <a:chOff x="295" y="2600"/>
            <a:chExt cx="1773" cy="1270"/>
          </a:xfrm>
        </p:grpSpPr>
        <p:grpSp>
          <p:nvGrpSpPr>
            <p:cNvPr id="8" name="Group 18"/>
            <p:cNvGrpSpPr>
              <a:grpSpLocks/>
            </p:cNvGrpSpPr>
            <p:nvPr/>
          </p:nvGrpSpPr>
          <p:grpSpPr bwMode="auto">
            <a:xfrm>
              <a:off x="295" y="2931"/>
              <a:ext cx="1406" cy="544"/>
              <a:chOff x="4136" y="2342"/>
              <a:chExt cx="1148" cy="544"/>
            </a:xfrm>
          </p:grpSpPr>
          <p:sp>
            <p:nvSpPr>
              <p:cNvPr id="12325" name="Oval 19"/>
              <p:cNvSpPr>
                <a:spLocks noChangeArrowheads="1"/>
              </p:cNvSpPr>
              <p:nvPr/>
            </p:nvSpPr>
            <p:spPr bwMode="auto">
              <a:xfrm>
                <a:off x="4136" y="2342"/>
                <a:ext cx="1148" cy="544"/>
              </a:xfrm>
              <a:prstGeom prst="ellipse">
                <a:avLst/>
              </a:prstGeom>
              <a:solidFill>
                <a:srgbClr val="C0C0C0"/>
              </a:solidFill>
              <a:ln w="9525">
                <a:solidFill>
                  <a:schemeClr val="bg1"/>
                </a:solidFill>
                <a:round/>
                <a:headEnd/>
                <a:tailEnd/>
              </a:ln>
            </p:spPr>
            <p:txBody>
              <a:bodyPr wrap="none" anchor="ctr"/>
              <a:lstStyle/>
              <a:p>
                <a:endParaRPr lang="zh-TW" altLang="en-US"/>
              </a:p>
            </p:txBody>
          </p:sp>
          <p:sp>
            <p:nvSpPr>
              <p:cNvPr id="12326" name="Oval 20"/>
              <p:cNvSpPr>
                <a:spLocks noChangeArrowheads="1"/>
              </p:cNvSpPr>
              <p:nvPr/>
            </p:nvSpPr>
            <p:spPr bwMode="auto">
              <a:xfrm>
                <a:off x="4195" y="2387"/>
                <a:ext cx="1043" cy="454"/>
              </a:xfrm>
              <a:prstGeom prst="ellipse">
                <a:avLst/>
              </a:prstGeom>
              <a:solidFill>
                <a:srgbClr val="333333"/>
              </a:solidFill>
              <a:ln w="9525">
                <a:noFill/>
                <a:round/>
                <a:headEnd/>
                <a:tailEnd/>
              </a:ln>
            </p:spPr>
            <p:txBody>
              <a:bodyPr wrap="none" anchor="ctr"/>
              <a:lstStyle/>
              <a:p>
                <a:pPr algn="ctr"/>
                <a:r>
                  <a:rPr lang="en-US" altLang="zh-TW" sz="2000" i="1">
                    <a:solidFill>
                      <a:srgbClr val="FFFF00"/>
                    </a:solidFill>
                  </a:rPr>
                  <a:t>Advanced</a:t>
                </a:r>
                <a:br>
                  <a:rPr lang="en-US" altLang="zh-TW" sz="2000" i="1">
                    <a:solidFill>
                      <a:srgbClr val="FFFF00"/>
                    </a:solidFill>
                  </a:rPr>
                </a:br>
                <a:r>
                  <a:rPr lang="en-US" altLang="zh-TW" sz="2000" i="1">
                    <a:solidFill>
                      <a:srgbClr val="FFFF00"/>
                    </a:solidFill>
                  </a:rPr>
                  <a:t>Security</a:t>
                </a:r>
                <a:endParaRPr lang="en-US" altLang="zh-TW" sz="2000" i="1"/>
              </a:p>
            </p:txBody>
          </p:sp>
        </p:grpSp>
        <p:sp>
          <p:nvSpPr>
            <p:cNvPr id="12323" name="Rectangle 21"/>
            <p:cNvSpPr>
              <a:spLocks noChangeArrowheads="1"/>
            </p:cNvSpPr>
            <p:nvPr/>
          </p:nvSpPr>
          <p:spPr bwMode="auto">
            <a:xfrm>
              <a:off x="337" y="3521"/>
              <a:ext cx="1497" cy="349"/>
            </a:xfrm>
            <a:prstGeom prst="rect">
              <a:avLst/>
            </a:prstGeom>
            <a:noFill/>
            <a:ln w="9525">
              <a:noFill/>
              <a:miter lim="800000"/>
              <a:headEnd/>
              <a:tailEnd/>
            </a:ln>
          </p:spPr>
          <p:txBody>
            <a:bodyPr lIns="0" tIns="0" rIns="0" bIns="0">
              <a:spAutoFit/>
            </a:bodyPr>
            <a:lstStyle/>
            <a:p>
              <a:pPr>
                <a:buFontTx/>
                <a:buChar char="•"/>
              </a:pPr>
              <a:r>
                <a:rPr lang="en-US" altLang="zh-TW" sz="1200" b="1">
                  <a:solidFill>
                    <a:srgbClr val="0099FF"/>
                  </a:solidFill>
                </a:rPr>
                <a:t>Audio input </a:t>
              </a:r>
            </a:p>
            <a:p>
              <a:pPr>
                <a:buFontTx/>
                <a:buChar char="•"/>
              </a:pPr>
              <a:r>
                <a:rPr lang="en-US" altLang="zh-TW" sz="1200" b="1">
                  <a:solidFill>
                    <a:srgbClr val="0099FF"/>
                  </a:solidFill>
                </a:rPr>
                <a:t>1 channel Alarm input </a:t>
              </a:r>
            </a:p>
            <a:p>
              <a:pPr>
                <a:buFontTx/>
                <a:buChar char="•"/>
              </a:pPr>
              <a:r>
                <a:rPr lang="en-US" altLang="zh-TW" sz="1200" b="1">
                  <a:solidFill>
                    <a:srgbClr val="FF0000"/>
                  </a:solidFill>
                </a:rPr>
                <a:t>Tamper Detection</a:t>
              </a:r>
            </a:p>
          </p:txBody>
        </p:sp>
        <p:sp>
          <p:nvSpPr>
            <p:cNvPr id="12324" name="Line 22"/>
            <p:cNvSpPr>
              <a:spLocks noChangeShapeType="1"/>
            </p:cNvSpPr>
            <p:nvPr/>
          </p:nvSpPr>
          <p:spPr bwMode="auto">
            <a:xfrm flipV="1">
              <a:off x="1701" y="2600"/>
              <a:ext cx="367" cy="558"/>
            </a:xfrm>
            <a:prstGeom prst="line">
              <a:avLst/>
            </a:prstGeom>
            <a:noFill/>
            <a:ln w="25400">
              <a:solidFill>
                <a:srgbClr val="808080"/>
              </a:solidFill>
              <a:round/>
              <a:headEnd/>
              <a:tailEnd/>
            </a:ln>
          </p:spPr>
          <p:txBody>
            <a:bodyPr/>
            <a:lstStyle/>
            <a:p>
              <a:endParaRPr lang="zh-TW" altLang="en-US"/>
            </a:p>
          </p:txBody>
        </p:sp>
      </p:grpSp>
      <p:grpSp>
        <p:nvGrpSpPr>
          <p:cNvPr id="9" name="Group 55"/>
          <p:cNvGrpSpPr>
            <a:grpSpLocks/>
          </p:cNvGrpSpPr>
          <p:nvPr/>
        </p:nvGrpSpPr>
        <p:grpSpPr bwMode="auto">
          <a:xfrm>
            <a:off x="3708400" y="4581525"/>
            <a:ext cx="2663825" cy="1584325"/>
            <a:chOff x="2336" y="2886"/>
            <a:chExt cx="1678" cy="998"/>
          </a:xfrm>
        </p:grpSpPr>
        <p:sp>
          <p:nvSpPr>
            <p:cNvPr id="12317" name="Line 24"/>
            <p:cNvSpPr>
              <a:spLocks noChangeShapeType="1"/>
            </p:cNvSpPr>
            <p:nvPr/>
          </p:nvSpPr>
          <p:spPr bwMode="auto">
            <a:xfrm flipH="1">
              <a:off x="2926" y="2886"/>
              <a:ext cx="45" cy="178"/>
            </a:xfrm>
            <a:prstGeom prst="line">
              <a:avLst/>
            </a:prstGeom>
            <a:noFill/>
            <a:ln w="25400">
              <a:solidFill>
                <a:srgbClr val="808080"/>
              </a:solidFill>
              <a:round/>
              <a:headEnd/>
              <a:tailEnd/>
            </a:ln>
          </p:spPr>
          <p:txBody>
            <a:bodyPr/>
            <a:lstStyle/>
            <a:p>
              <a:endParaRPr lang="zh-TW" altLang="en-US"/>
            </a:p>
          </p:txBody>
        </p:sp>
        <p:grpSp>
          <p:nvGrpSpPr>
            <p:cNvPr id="10" name="Group 25"/>
            <p:cNvGrpSpPr>
              <a:grpSpLocks/>
            </p:cNvGrpSpPr>
            <p:nvPr/>
          </p:nvGrpSpPr>
          <p:grpSpPr bwMode="auto">
            <a:xfrm>
              <a:off x="2336" y="3064"/>
              <a:ext cx="1269" cy="544"/>
              <a:chOff x="4136" y="3068"/>
              <a:chExt cx="1102" cy="544"/>
            </a:xfrm>
          </p:grpSpPr>
          <p:sp>
            <p:nvSpPr>
              <p:cNvPr id="12320" name="Oval 26"/>
              <p:cNvSpPr>
                <a:spLocks noChangeArrowheads="1"/>
              </p:cNvSpPr>
              <p:nvPr/>
            </p:nvSpPr>
            <p:spPr bwMode="auto">
              <a:xfrm>
                <a:off x="4136" y="3068"/>
                <a:ext cx="1102" cy="544"/>
              </a:xfrm>
              <a:prstGeom prst="ellipse">
                <a:avLst/>
              </a:prstGeom>
              <a:solidFill>
                <a:srgbClr val="C0C0C0"/>
              </a:solidFill>
              <a:ln w="9525">
                <a:solidFill>
                  <a:schemeClr val="bg1"/>
                </a:solidFill>
                <a:round/>
                <a:headEnd/>
                <a:tailEnd/>
              </a:ln>
            </p:spPr>
            <p:txBody>
              <a:bodyPr wrap="none" anchor="ctr"/>
              <a:lstStyle/>
              <a:p>
                <a:endParaRPr lang="zh-TW" altLang="en-US"/>
              </a:p>
            </p:txBody>
          </p:sp>
          <p:sp>
            <p:nvSpPr>
              <p:cNvPr id="12321" name="Oval 27"/>
              <p:cNvSpPr>
                <a:spLocks noChangeArrowheads="1"/>
              </p:cNvSpPr>
              <p:nvPr/>
            </p:nvSpPr>
            <p:spPr bwMode="auto">
              <a:xfrm>
                <a:off x="4195" y="3113"/>
                <a:ext cx="998" cy="454"/>
              </a:xfrm>
              <a:prstGeom prst="ellipse">
                <a:avLst/>
              </a:prstGeom>
              <a:solidFill>
                <a:srgbClr val="333333"/>
              </a:solidFill>
              <a:ln w="9525">
                <a:noFill/>
                <a:round/>
                <a:headEnd/>
                <a:tailEnd/>
              </a:ln>
            </p:spPr>
            <p:txBody>
              <a:bodyPr wrap="none" anchor="ctr"/>
              <a:lstStyle/>
              <a:p>
                <a:pPr algn="ctr"/>
                <a:r>
                  <a:rPr lang="en-US" altLang="zh-TW" sz="2000" i="1">
                    <a:solidFill>
                      <a:srgbClr val="FFFF00"/>
                    </a:solidFill>
                  </a:rPr>
                  <a:t>Local Storage</a:t>
                </a:r>
                <a:endParaRPr lang="en-US" altLang="zh-TW" sz="2000" i="1"/>
              </a:p>
            </p:txBody>
          </p:sp>
        </p:grpSp>
        <p:sp>
          <p:nvSpPr>
            <p:cNvPr id="12319" name="Rectangle 28"/>
            <p:cNvSpPr>
              <a:spLocks noChangeArrowheads="1"/>
            </p:cNvSpPr>
            <p:nvPr/>
          </p:nvSpPr>
          <p:spPr bwMode="auto">
            <a:xfrm>
              <a:off x="2427" y="3654"/>
              <a:ext cx="1587" cy="230"/>
            </a:xfrm>
            <a:prstGeom prst="rect">
              <a:avLst/>
            </a:prstGeom>
            <a:noFill/>
            <a:ln w="9525">
              <a:noFill/>
              <a:miter lim="800000"/>
              <a:headEnd/>
              <a:tailEnd/>
            </a:ln>
          </p:spPr>
          <p:txBody>
            <a:bodyPr lIns="0" tIns="0" rIns="0" bIns="0">
              <a:spAutoFit/>
            </a:bodyPr>
            <a:lstStyle/>
            <a:p>
              <a:pPr>
                <a:buFontTx/>
                <a:buChar char="•"/>
              </a:pPr>
              <a:r>
                <a:rPr lang="en-US" altLang="zh-TW" sz="1200" b="1">
                  <a:solidFill>
                    <a:srgbClr val="0099FF"/>
                  </a:solidFill>
                </a:rPr>
                <a:t> Built-in </a:t>
              </a:r>
              <a:r>
                <a:rPr lang="en-US" altLang="zh-TW" sz="1200" b="1">
                  <a:solidFill>
                    <a:srgbClr val="FF0000"/>
                  </a:solidFill>
                </a:rPr>
                <a:t>Micro-SD/SDHC Card Slot</a:t>
              </a:r>
              <a:r>
                <a:rPr lang="en-US" altLang="zh-TW" sz="1200" b="1">
                  <a:solidFill>
                    <a:srgbClr val="0099FF"/>
                  </a:solidFill>
                </a:rPr>
                <a:t> for On-board Storage</a:t>
              </a:r>
            </a:p>
          </p:txBody>
        </p:sp>
      </p:grpSp>
      <p:grpSp>
        <p:nvGrpSpPr>
          <p:cNvPr id="11" name="Group 29"/>
          <p:cNvGrpSpPr>
            <a:grpSpLocks/>
          </p:cNvGrpSpPr>
          <p:nvPr/>
        </p:nvGrpSpPr>
        <p:grpSpPr bwMode="auto">
          <a:xfrm>
            <a:off x="5435600" y="1052513"/>
            <a:ext cx="3708400" cy="1512887"/>
            <a:chOff x="3424" y="572"/>
            <a:chExt cx="2336" cy="953"/>
          </a:xfrm>
        </p:grpSpPr>
        <p:sp>
          <p:nvSpPr>
            <p:cNvPr id="12312" name="Rectangle 30"/>
            <p:cNvSpPr>
              <a:spLocks noChangeArrowheads="1"/>
            </p:cNvSpPr>
            <p:nvPr/>
          </p:nvSpPr>
          <p:spPr bwMode="auto">
            <a:xfrm>
              <a:off x="3742" y="1162"/>
              <a:ext cx="2018" cy="116"/>
            </a:xfrm>
            <a:prstGeom prst="rect">
              <a:avLst/>
            </a:prstGeom>
            <a:noFill/>
            <a:ln w="9525" algn="ctr">
              <a:noFill/>
              <a:miter lim="800000"/>
              <a:headEnd/>
              <a:tailEnd/>
            </a:ln>
          </p:spPr>
          <p:txBody>
            <a:bodyPr lIns="0" tIns="0" rIns="0" bIns="0">
              <a:spAutoFit/>
            </a:bodyPr>
            <a:lstStyle/>
            <a:p>
              <a:pPr>
                <a:buFontTx/>
                <a:buChar char="•"/>
              </a:pPr>
              <a:r>
                <a:rPr lang="en-US" altLang="zh-TW" sz="1200" b="1">
                  <a:solidFill>
                    <a:srgbClr val="FF0000"/>
                  </a:solidFill>
                </a:rPr>
                <a:t>Compact Size </a:t>
              </a:r>
              <a:r>
                <a:rPr lang="en-US" altLang="zh-TW" sz="1200" b="1">
                  <a:solidFill>
                    <a:srgbClr val="0099FF"/>
                  </a:solidFill>
                </a:rPr>
                <a:t>(107x130x47mm)</a:t>
              </a:r>
            </a:p>
          </p:txBody>
        </p:sp>
        <p:sp>
          <p:nvSpPr>
            <p:cNvPr id="12313" name="Line 31"/>
            <p:cNvSpPr>
              <a:spLocks noChangeShapeType="1"/>
            </p:cNvSpPr>
            <p:nvPr/>
          </p:nvSpPr>
          <p:spPr bwMode="auto">
            <a:xfrm flipV="1">
              <a:off x="3424" y="1207"/>
              <a:ext cx="272" cy="318"/>
            </a:xfrm>
            <a:prstGeom prst="line">
              <a:avLst/>
            </a:prstGeom>
            <a:noFill/>
            <a:ln w="25400">
              <a:solidFill>
                <a:srgbClr val="808080"/>
              </a:solidFill>
              <a:round/>
              <a:headEnd/>
              <a:tailEnd/>
            </a:ln>
          </p:spPr>
          <p:txBody>
            <a:bodyPr/>
            <a:lstStyle/>
            <a:p>
              <a:endParaRPr lang="zh-TW" altLang="en-US"/>
            </a:p>
          </p:txBody>
        </p:sp>
        <p:grpSp>
          <p:nvGrpSpPr>
            <p:cNvPr id="12" name="Group 32"/>
            <p:cNvGrpSpPr>
              <a:grpSpLocks/>
            </p:cNvGrpSpPr>
            <p:nvPr/>
          </p:nvGrpSpPr>
          <p:grpSpPr bwMode="auto">
            <a:xfrm>
              <a:off x="3424" y="572"/>
              <a:ext cx="1633" cy="544"/>
              <a:chOff x="4136" y="2342"/>
              <a:chExt cx="1148" cy="544"/>
            </a:xfrm>
          </p:grpSpPr>
          <p:sp>
            <p:nvSpPr>
              <p:cNvPr id="12315" name="Oval 33"/>
              <p:cNvSpPr>
                <a:spLocks noChangeArrowheads="1"/>
              </p:cNvSpPr>
              <p:nvPr/>
            </p:nvSpPr>
            <p:spPr bwMode="auto">
              <a:xfrm>
                <a:off x="4136" y="2342"/>
                <a:ext cx="1148" cy="544"/>
              </a:xfrm>
              <a:prstGeom prst="ellipse">
                <a:avLst/>
              </a:prstGeom>
              <a:solidFill>
                <a:srgbClr val="C0C0C0"/>
              </a:solidFill>
              <a:ln w="9525">
                <a:solidFill>
                  <a:schemeClr val="bg1"/>
                </a:solidFill>
                <a:round/>
                <a:headEnd/>
                <a:tailEnd/>
              </a:ln>
            </p:spPr>
            <p:txBody>
              <a:bodyPr wrap="none" anchor="ctr"/>
              <a:lstStyle/>
              <a:p>
                <a:endParaRPr lang="zh-TW" altLang="en-US"/>
              </a:p>
            </p:txBody>
          </p:sp>
          <p:sp>
            <p:nvSpPr>
              <p:cNvPr id="12316" name="Oval 34"/>
              <p:cNvSpPr>
                <a:spLocks noChangeArrowheads="1"/>
              </p:cNvSpPr>
              <p:nvPr/>
            </p:nvSpPr>
            <p:spPr bwMode="auto">
              <a:xfrm>
                <a:off x="4195" y="2387"/>
                <a:ext cx="1043" cy="454"/>
              </a:xfrm>
              <a:prstGeom prst="ellipse">
                <a:avLst/>
              </a:prstGeom>
              <a:solidFill>
                <a:srgbClr val="333333"/>
              </a:solidFill>
              <a:ln w="9525">
                <a:noFill/>
                <a:round/>
                <a:headEnd/>
                <a:tailEnd/>
              </a:ln>
            </p:spPr>
            <p:txBody>
              <a:bodyPr wrap="none" anchor="ctr"/>
              <a:lstStyle/>
              <a:p>
                <a:pPr algn="ctr"/>
                <a:r>
                  <a:rPr lang="en-US" altLang="zh-TW" sz="2000" i="1">
                    <a:solidFill>
                      <a:srgbClr val="FFFF00"/>
                    </a:solidFill>
                  </a:rPr>
                  <a:t>Easy Installation</a:t>
                </a:r>
                <a:endParaRPr lang="en-US" altLang="zh-TW" sz="2000"/>
              </a:p>
            </p:txBody>
          </p:sp>
        </p:grpSp>
      </p:grpSp>
      <p:grpSp>
        <p:nvGrpSpPr>
          <p:cNvPr id="13" name="Group 35"/>
          <p:cNvGrpSpPr>
            <a:grpSpLocks/>
          </p:cNvGrpSpPr>
          <p:nvPr/>
        </p:nvGrpSpPr>
        <p:grpSpPr bwMode="auto">
          <a:xfrm>
            <a:off x="5761038" y="2636838"/>
            <a:ext cx="3382962" cy="1450975"/>
            <a:chOff x="3969" y="1797"/>
            <a:chExt cx="1791" cy="914"/>
          </a:xfrm>
        </p:grpSpPr>
        <p:sp>
          <p:nvSpPr>
            <p:cNvPr id="12307" name="Line 36"/>
            <p:cNvSpPr>
              <a:spLocks noChangeShapeType="1"/>
            </p:cNvSpPr>
            <p:nvPr/>
          </p:nvSpPr>
          <p:spPr bwMode="auto">
            <a:xfrm>
              <a:off x="3969" y="2205"/>
              <a:ext cx="136" cy="46"/>
            </a:xfrm>
            <a:prstGeom prst="line">
              <a:avLst/>
            </a:prstGeom>
            <a:noFill/>
            <a:ln w="25400">
              <a:solidFill>
                <a:srgbClr val="808080"/>
              </a:solidFill>
              <a:round/>
              <a:headEnd/>
              <a:tailEnd/>
            </a:ln>
          </p:spPr>
          <p:txBody>
            <a:bodyPr/>
            <a:lstStyle/>
            <a:p>
              <a:endParaRPr lang="zh-TW" altLang="en-US"/>
            </a:p>
          </p:txBody>
        </p:sp>
        <p:grpSp>
          <p:nvGrpSpPr>
            <p:cNvPr id="14" name="Group 37"/>
            <p:cNvGrpSpPr>
              <a:grpSpLocks/>
            </p:cNvGrpSpPr>
            <p:nvPr/>
          </p:nvGrpSpPr>
          <p:grpSpPr bwMode="auto">
            <a:xfrm>
              <a:off x="4038" y="1797"/>
              <a:ext cx="1722" cy="636"/>
              <a:chOff x="4136" y="3068"/>
              <a:chExt cx="1102" cy="544"/>
            </a:xfrm>
          </p:grpSpPr>
          <p:sp>
            <p:nvSpPr>
              <p:cNvPr id="12310" name="Oval 38"/>
              <p:cNvSpPr>
                <a:spLocks noChangeArrowheads="1"/>
              </p:cNvSpPr>
              <p:nvPr/>
            </p:nvSpPr>
            <p:spPr bwMode="auto">
              <a:xfrm>
                <a:off x="4136" y="3068"/>
                <a:ext cx="1102" cy="544"/>
              </a:xfrm>
              <a:prstGeom prst="ellipse">
                <a:avLst/>
              </a:prstGeom>
              <a:solidFill>
                <a:srgbClr val="C0C0C0"/>
              </a:solidFill>
              <a:ln w="9525">
                <a:solidFill>
                  <a:schemeClr val="bg1"/>
                </a:solidFill>
                <a:round/>
                <a:headEnd/>
                <a:tailEnd/>
              </a:ln>
            </p:spPr>
            <p:txBody>
              <a:bodyPr wrap="none" anchor="ctr"/>
              <a:lstStyle/>
              <a:p>
                <a:endParaRPr lang="zh-TW" altLang="en-US"/>
              </a:p>
            </p:txBody>
          </p:sp>
          <p:sp>
            <p:nvSpPr>
              <p:cNvPr id="12311" name="Oval 39"/>
              <p:cNvSpPr>
                <a:spLocks noChangeArrowheads="1"/>
              </p:cNvSpPr>
              <p:nvPr/>
            </p:nvSpPr>
            <p:spPr bwMode="auto">
              <a:xfrm>
                <a:off x="4195" y="3113"/>
                <a:ext cx="998" cy="454"/>
              </a:xfrm>
              <a:prstGeom prst="ellipse">
                <a:avLst/>
              </a:prstGeom>
              <a:solidFill>
                <a:srgbClr val="333333"/>
              </a:solidFill>
              <a:ln w="9525">
                <a:noFill/>
                <a:round/>
                <a:headEnd/>
                <a:tailEnd/>
              </a:ln>
            </p:spPr>
            <p:txBody>
              <a:bodyPr wrap="none" anchor="ctr"/>
              <a:lstStyle/>
              <a:p>
                <a:pPr algn="ctr"/>
                <a:r>
                  <a:rPr lang="en-US" altLang="zh-TW" sz="2000" i="1">
                    <a:solidFill>
                      <a:srgbClr val="FFFF00"/>
                    </a:solidFill>
                  </a:rPr>
                  <a:t>Flexible</a:t>
                </a:r>
              </a:p>
              <a:p>
                <a:pPr algn="ctr"/>
                <a:r>
                  <a:rPr lang="en-US" altLang="zh-TW" sz="2000" i="1">
                    <a:solidFill>
                      <a:srgbClr val="FFFF00"/>
                    </a:solidFill>
                  </a:rPr>
                  <a:t>Power Capability</a:t>
                </a:r>
                <a:endParaRPr lang="en-US" altLang="zh-TW" sz="2000" i="1"/>
              </a:p>
            </p:txBody>
          </p:sp>
        </p:grpSp>
        <p:sp>
          <p:nvSpPr>
            <p:cNvPr id="12309" name="Rectangle 40"/>
            <p:cNvSpPr>
              <a:spLocks noChangeArrowheads="1"/>
            </p:cNvSpPr>
            <p:nvPr/>
          </p:nvSpPr>
          <p:spPr bwMode="auto">
            <a:xfrm>
              <a:off x="4105" y="2478"/>
              <a:ext cx="1495" cy="233"/>
            </a:xfrm>
            <a:prstGeom prst="rect">
              <a:avLst/>
            </a:prstGeom>
            <a:noFill/>
            <a:ln w="9525">
              <a:noFill/>
              <a:miter lim="800000"/>
              <a:headEnd/>
              <a:tailEnd/>
            </a:ln>
          </p:spPr>
          <p:txBody>
            <a:bodyPr lIns="0" tIns="0" rIns="0" bIns="0">
              <a:spAutoFit/>
            </a:bodyPr>
            <a:lstStyle/>
            <a:p>
              <a:pPr>
                <a:buFontTx/>
                <a:buChar char="•"/>
              </a:pPr>
              <a:r>
                <a:rPr lang="en-US" altLang="zh-TW" sz="1200" b="1">
                  <a:solidFill>
                    <a:srgbClr val="FF0000"/>
                  </a:solidFill>
                </a:rPr>
                <a:t>PoE Supported </a:t>
              </a:r>
              <a:r>
                <a:rPr lang="en-US" altLang="zh-TW" sz="1200" b="1">
                  <a:solidFill>
                    <a:srgbClr val="0099FF"/>
                  </a:solidFill>
                </a:rPr>
                <a:t>(MD8562)</a:t>
              </a:r>
            </a:p>
            <a:p>
              <a:pPr>
                <a:buFontTx/>
                <a:buChar char="•"/>
              </a:pPr>
              <a:r>
                <a:rPr lang="en-US" altLang="zh-TW" sz="1200" b="1">
                  <a:solidFill>
                    <a:srgbClr val="FF0000"/>
                  </a:solidFill>
                </a:rPr>
                <a:t>DC12V Supported </a:t>
              </a:r>
              <a:r>
                <a:rPr lang="en-US" altLang="zh-TW" sz="1200" b="1">
                  <a:solidFill>
                    <a:srgbClr val="0099FF"/>
                  </a:solidFill>
                </a:rPr>
                <a:t>(MD8562D)</a:t>
              </a:r>
            </a:p>
          </p:txBody>
        </p:sp>
      </p:grpSp>
      <p:grpSp>
        <p:nvGrpSpPr>
          <p:cNvPr id="15" name="Group 54"/>
          <p:cNvGrpSpPr>
            <a:grpSpLocks/>
          </p:cNvGrpSpPr>
          <p:nvPr/>
        </p:nvGrpSpPr>
        <p:grpSpPr bwMode="auto">
          <a:xfrm>
            <a:off x="0" y="765175"/>
            <a:ext cx="4140200" cy="3600450"/>
            <a:chOff x="0" y="482"/>
            <a:chExt cx="2608" cy="2268"/>
          </a:xfrm>
        </p:grpSpPr>
        <p:sp>
          <p:nvSpPr>
            <p:cNvPr id="12305" name="Rectangle 42"/>
            <p:cNvSpPr>
              <a:spLocks noChangeArrowheads="1"/>
            </p:cNvSpPr>
            <p:nvPr/>
          </p:nvSpPr>
          <p:spPr bwMode="auto">
            <a:xfrm>
              <a:off x="0" y="671"/>
              <a:ext cx="2608" cy="2079"/>
            </a:xfrm>
            <a:prstGeom prst="rect">
              <a:avLst/>
            </a:prstGeom>
            <a:noFill/>
            <a:ln w="38100">
              <a:solidFill>
                <a:srgbClr val="FF0000"/>
              </a:solidFill>
              <a:prstDash val="dash"/>
              <a:miter lim="800000"/>
              <a:headEnd/>
              <a:tailEnd/>
            </a:ln>
          </p:spPr>
          <p:txBody>
            <a:bodyPr wrap="none" anchor="ctr"/>
            <a:lstStyle/>
            <a:p>
              <a:endParaRPr lang="zh-TW" altLang="en-US"/>
            </a:p>
          </p:txBody>
        </p:sp>
        <p:sp>
          <p:nvSpPr>
            <p:cNvPr id="12306" name="Text Box 43"/>
            <p:cNvSpPr txBox="1">
              <a:spLocks noChangeArrowheads="1"/>
            </p:cNvSpPr>
            <p:nvPr/>
          </p:nvSpPr>
          <p:spPr bwMode="auto">
            <a:xfrm>
              <a:off x="0" y="482"/>
              <a:ext cx="2472" cy="250"/>
            </a:xfrm>
            <a:prstGeom prst="rect">
              <a:avLst/>
            </a:prstGeom>
            <a:solidFill>
              <a:srgbClr val="C0C0C0"/>
            </a:solidFill>
            <a:ln w="9525">
              <a:noFill/>
              <a:miter lim="800000"/>
              <a:headEnd/>
              <a:tailEnd/>
            </a:ln>
          </p:spPr>
          <p:txBody>
            <a:bodyPr>
              <a:spAutoFit/>
            </a:bodyPr>
            <a:lstStyle/>
            <a:p>
              <a:pPr>
                <a:spcBef>
                  <a:spcPct val="50000"/>
                </a:spcBef>
              </a:pPr>
              <a:r>
                <a:rPr lang="en-US" altLang="zh-TW" sz="2000" b="1">
                  <a:solidFill>
                    <a:srgbClr val="FF0000"/>
                  </a:solidFill>
                </a:rPr>
                <a:t>Robust Design for Mobile Use</a:t>
              </a:r>
            </a:p>
          </p:txBody>
        </p:sp>
      </p:grpSp>
      <p:grpSp>
        <p:nvGrpSpPr>
          <p:cNvPr id="16" name="Group 44"/>
          <p:cNvGrpSpPr>
            <a:grpSpLocks/>
          </p:cNvGrpSpPr>
          <p:nvPr/>
        </p:nvGrpSpPr>
        <p:grpSpPr bwMode="auto">
          <a:xfrm>
            <a:off x="5292725" y="620713"/>
            <a:ext cx="3851275" cy="3816350"/>
            <a:chOff x="3334" y="391"/>
            <a:chExt cx="2426" cy="2585"/>
          </a:xfrm>
        </p:grpSpPr>
        <p:sp>
          <p:nvSpPr>
            <p:cNvPr id="12303" name="Rectangle 45"/>
            <p:cNvSpPr>
              <a:spLocks noChangeArrowheads="1"/>
            </p:cNvSpPr>
            <p:nvPr/>
          </p:nvSpPr>
          <p:spPr bwMode="auto">
            <a:xfrm>
              <a:off x="3334" y="527"/>
              <a:ext cx="2426" cy="2449"/>
            </a:xfrm>
            <a:prstGeom prst="rect">
              <a:avLst/>
            </a:prstGeom>
            <a:noFill/>
            <a:ln w="38100">
              <a:solidFill>
                <a:srgbClr val="FF0000"/>
              </a:solidFill>
              <a:prstDash val="dash"/>
              <a:miter lim="800000"/>
              <a:headEnd/>
              <a:tailEnd/>
            </a:ln>
          </p:spPr>
          <p:txBody>
            <a:bodyPr wrap="none" anchor="ctr"/>
            <a:lstStyle/>
            <a:p>
              <a:endParaRPr lang="zh-TW" altLang="en-US"/>
            </a:p>
          </p:txBody>
        </p:sp>
        <p:sp>
          <p:nvSpPr>
            <p:cNvPr id="12304" name="Text Box 46"/>
            <p:cNvSpPr txBox="1">
              <a:spLocks noChangeArrowheads="1"/>
            </p:cNvSpPr>
            <p:nvPr/>
          </p:nvSpPr>
          <p:spPr bwMode="auto">
            <a:xfrm>
              <a:off x="3833" y="391"/>
              <a:ext cx="1927" cy="241"/>
            </a:xfrm>
            <a:prstGeom prst="rect">
              <a:avLst/>
            </a:prstGeom>
            <a:solidFill>
              <a:srgbClr val="C0C0C0"/>
            </a:solidFill>
            <a:ln w="9525">
              <a:noFill/>
              <a:miter lim="800000"/>
              <a:headEnd/>
              <a:tailEnd/>
            </a:ln>
          </p:spPr>
          <p:txBody>
            <a:bodyPr>
              <a:spAutoFit/>
            </a:bodyPr>
            <a:lstStyle/>
            <a:p>
              <a:pPr>
                <a:spcBef>
                  <a:spcPct val="50000"/>
                </a:spcBef>
              </a:pPr>
              <a:r>
                <a:rPr lang="en-US" altLang="zh-TW" sz="2000" b="1">
                  <a:solidFill>
                    <a:srgbClr val="FF0000"/>
                  </a:solidFill>
                </a:rPr>
                <a:t>Easy Mobile Installation</a:t>
              </a:r>
            </a:p>
          </p:txBody>
        </p:sp>
      </p:grpSp>
      <p:grpSp>
        <p:nvGrpSpPr>
          <p:cNvPr id="17" name="Group 47"/>
          <p:cNvGrpSpPr>
            <a:grpSpLocks/>
          </p:cNvGrpSpPr>
          <p:nvPr/>
        </p:nvGrpSpPr>
        <p:grpSpPr bwMode="auto">
          <a:xfrm>
            <a:off x="468313" y="4581525"/>
            <a:ext cx="6372225" cy="2160588"/>
            <a:chOff x="295" y="2886"/>
            <a:chExt cx="3922" cy="1202"/>
          </a:xfrm>
        </p:grpSpPr>
        <p:sp>
          <p:nvSpPr>
            <p:cNvPr id="12301" name="Rectangle 48"/>
            <p:cNvSpPr>
              <a:spLocks noChangeArrowheads="1"/>
            </p:cNvSpPr>
            <p:nvPr/>
          </p:nvSpPr>
          <p:spPr bwMode="auto">
            <a:xfrm>
              <a:off x="295" y="2886"/>
              <a:ext cx="3900" cy="1088"/>
            </a:xfrm>
            <a:prstGeom prst="rect">
              <a:avLst/>
            </a:prstGeom>
            <a:noFill/>
            <a:ln w="38100">
              <a:solidFill>
                <a:srgbClr val="FF0000"/>
              </a:solidFill>
              <a:prstDash val="dash"/>
              <a:miter lim="800000"/>
              <a:headEnd/>
              <a:tailEnd/>
            </a:ln>
          </p:spPr>
          <p:txBody>
            <a:bodyPr wrap="none" anchor="ctr"/>
            <a:lstStyle/>
            <a:p>
              <a:endParaRPr lang="zh-TW" altLang="en-US"/>
            </a:p>
          </p:txBody>
        </p:sp>
        <p:sp>
          <p:nvSpPr>
            <p:cNvPr id="12302" name="Text Box 49"/>
            <p:cNvSpPr txBox="1">
              <a:spLocks noChangeArrowheads="1"/>
            </p:cNvSpPr>
            <p:nvPr/>
          </p:nvSpPr>
          <p:spPr bwMode="auto">
            <a:xfrm>
              <a:off x="2290" y="3838"/>
              <a:ext cx="1927" cy="250"/>
            </a:xfrm>
            <a:prstGeom prst="rect">
              <a:avLst/>
            </a:prstGeom>
            <a:solidFill>
              <a:srgbClr val="C0C0C0"/>
            </a:solidFill>
            <a:ln w="9525">
              <a:noFill/>
              <a:miter lim="800000"/>
              <a:headEnd/>
              <a:tailEnd/>
            </a:ln>
          </p:spPr>
          <p:txBody>
            <a:bodyPr>
              <a:spAutoFit/>
            </a:bodyPr>
            <a:lstStyle/>
            <a:p>
              <a:pPr>
                <a:spcBef>
                  <a:spcPct val="50000"/>
                </a:spcBef>
              </a:pPr>
              <a:r>
                <a:rPr lang="en-US" altLang="zh-TW" sz="2000" b="1">
                  <a:solidFill>
                    <a:srgbClr val="FF0000"/>
                  </a:solidFill>
                </a:rPr>
                <a:t>Enhanced Security</a:t>
              </a:r>
            </a:p>
          </p:txBody>
        </p:sp>
      </p:grpSp>
      <p:pic>
        <p:nvPicPr>
          <p:cNvPr id="12299" name="圖片 49"/>
          <p:cNvPicPr>
            <a:picLocks noChangeAspect="1"/>
          </p:cNvPicPr>
          <p:nvPr/>
        </p:nvPicPr>
        <p:blipFill>
          <a:blip r:embed="rId3" cstate="print"/>
          <a:srcRect/>
          <a:stretch>
            <a:fillRect/>
          </a:stretch>
        </p:blipFill>
        <p:spPr bwMode="auto">
          <a:xfrm>
            <a:off x="2611438" y="1989138"/>
            <a:ext cx="3713162" cy="2781300"/>
          </a:xfrm>
          <a:prstGeom prst="rect">
            <a:avLst/>
          </a:prstGeom>
          <a:noFill/>
          <a:ln w="9525">
            <a:noFill/>
            <a:miter lim="800000"/>
            <a:headEnd/>
            <a:tailEnd/>
          </a:ln>
        </p:spPr>
      </p:pic>
      <p:sp>
        <p:nvSpPr>
          <p:cNvPr id="12300" name="Rectangle 10"/>
          <p:cNvSpPr>
            <a:spLocks noChangeArrowheads="1"/>
          </p:cNvSpPr>
          <p:nvPr/>
        </p:nvSpPr>
        <p:spPr bwMode="auto">
          <a:xfrm>
            <a:off x="179388" y="44450"/>
            <a:ext cx="2757487" cy="584200"/>
          </a:xfrm>
          <a:prstGeom prst="rect">
            <a:avLst/>
          </a:prstGeom>
          <a:noFill/>
          <a:ln w="9525">
            <a:noFill/>
            <a:miter lim="800000"/>
            <a:headEnd/>
            <a:tailEnd/>
          </a:ln>
        </p:spPr>
        <p:txBody>
          <a:bodyPr wrap="none">
            <a:spAutoFit/>
          </a:bodyPr>
          <a:lstStyle/>
          <a:p>
            <a:r>
              <a:rPr lang="en-US" altLang="zh-TW" sz="3200" b="1" i="1">
                <a:solidFill>
                  <a:srgbClr val="3E83C2"/>
                </a:solidFill>
              </a:rPr>
              <a:t>Key Features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strVal val="#ppt_w*0.70"/>
                                          </p:val>
                                        </p:tav>
                                        <p:tav tm="100000">
                                          <p:val>
                                            <p:strVal val="#ppt_w"/>
                                          </p:val>
                                        </p:tav>
                                      </p:tavLst>
                                    </p:anim>
                                    <p:anim calcmode="lin" valueType="num">
                                      <p:cBhvr>
                                        <p:cTn id="29" dur="1000" fill="hold"/>
                                        <p:tgtEl>
                                          <p:spTgt spid="13"/>
                                        </p:tgtEl>
                                        <p:attrNameLst>
                                          <p:attrName>ppt_h</p:attrName>
                                        </p:attrNameLst>
                                      </p:cBhvr>
                                      <p:tavLst>
                                        <p:tav tm="0">
                                          <p:val>
                                            <p:strVal val="#ppt_h"/>
                                          </p:val>
                                        </p:tav>
                                        <p:tav tm="100000">
                                          <p:val>
                                            <p:strVal val="#ppt_h"/>
                                          </p:val>
                                        </p:tav>
                                      </p:tavLst>
                                    </p:anim>
                                    <p:animEffect transition="in" filter="fade">
                                      <p:cBhvr>
                                        <p:cTn id="30" dur="1000"/>
                                        <p:tgtEl>
                                          <p:spTgt spid="1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strVal val="#ppt_w*0.70"/>
                                          </p:val>
                                        </p:tav>
                                        <p:tav tm="100000">
                                          <p:val>
                                            <p:strVal val="#ppt_w"/>
                                          </p:val>
                                        </p:tav>
                                      </p:tavLst>
                                    </p:anim>
                                    <p:anim calcmode="lin" valueType="num">
                                      <p:cBhvr>
                                        <p:cTn id="36" dur="1000" fill="hold"/>
                                        <p:tgtEl>
                                          <p:spTgt spid="7"/>
                                        </p:tgtEl>
                                        <p:attrNameLst>
                                          <p:attrName>ppt_h</p:attrName>
                                        </p:attrNameLst>
                                      </p:cBhvr>
                                      <p:tavLst>
                                        <p:tav tm="0">
                                          <p:val>
                                            <p:strVal val="#ppt_h"/>
                                          </p:val>
                                        </p:tav>
                                        <p:tav tm="100000">
                                          <p:val>
                                            <p:strVal val="#ppt_h"/>
                                          </p:val>
                                        </p:tav>
                                      </p:tavLst>
                                    </p:anim>
                                    <p:animEffect transition="in" filter="fade">
                                      <p:cBhvr>
                                        <p:cTn id="37" dur="10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strVal val="#ppt_w*0.70"/>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animEffect transition="in" filter="fade">
                                      <p:cBhvr>
                                        <p:cTn id="44" dur="1000"/>
                                        <p:tgtEl>
                                          <p:spTgt spid="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1"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770" decel="100000"/>
                                        <p:tgtEl>
                                          <p:spTgt spid="15"/>
                                        </p:tgtEl>
                                      </p:cBhvr>
                                    </p:animEffect>
                                    <p:animScale>
                                      <p:cBhvr>
                                        <p:cTn id="50" dur="770" decel="100000"/>
                                        <p:tgtEl>
                                          <p:spTgt spid="15"/>
                                        </p:tgtEl>
                                      </p:cBhvr>
                                      <p:from x="10000" y="10000"/>
                                      <p:to x="200000" y="450000"/>
                                    </p:animScale>
                                    <p:animScale>
                                      <p:cBhvr>
                                        <p:cTn id="51" dur="1230" accel="100000" fill="hold">
                                          <p:stCondLst>
                                            <p:cond delay="770"/>
                                          </p:stCondLst>
                                        </p:cTn>
                                        <p:tgtEl>
                                          <p:spTgt spid="15"/>
                                        </p:tgtEl>
                                      </p:cBhvr>
                                      <p:from x="200000" y="450000"/>
                                      <p:to x="100000" y="100000"/>
                                    </p:animScale>
                                    <p:set>
                                      <p:cBhvr>
                                        <p:cTn id="52" dur="770" fill="hold"/>
                                        <p:tgtEl>
                                          <p:spTgt spid="15"/>
                                        </p:tgtEl>
                                        <p:attrNameLst>
                                          <p:attrName>ppt_x</p:attrName>
                                        </p:attrNameLst>
                                      </p:cBhvr>
                                      <p:to>
                                        <p:strVal val="(0.5)"/>
                                      </p:to>
                                    </p:set>
                                    <p:anim from="(0.5)" to="(#ppt_x)" calcmode="lin" valueType="num">
                                      <p:cBhvr>
                                        <p:cTn id="53" dur="1230" accel="100000" fill="hold">
                                          <p:stCondLst>
                                            <p:cond delay="770"/>
                                          </p:stCondLst>
                                        </p:cTn>
                                        <p:tgtEl>
                                          <p:spTgt spid="15"/>
                                        </p:tgtEl>
                                        <p:attrNameLst>
                                          <p:attrName>ppt_x</p:attrName>
                                        </p:attrNameLst>
                                      </p:cBhvr>
                                    </p:anim>
                                    <p:set>
                                      <p:cBhvr>
                                        <p:cTn id="54" dur="770" fill="hold"/>
                                        <p:tgtEl>
                                          <p:spTgt spid="15"/>
                                        </p:tgtEl>
                                        <p:attrNameLst>
                                          <p:attrName>ppt_y</p:attrName>
                                        </p:attrNameLst>
                                      </p:cBhvr>
                                      <p:to>
                                        <p:strVal val="(#ppt_y+0.4)"/>
                                      </p:to>
                                    </p:set>
                                    <p:anim from="(#ppt_y+0.4)" to="(#ppt_y)" calcmode="lin" valueType="num">
                                      <p:cBhvr>
                                        <p:cTn id="55" dur="1230" accel="100000" fill="hold">
                                          <p:stCondLst>
                                            <p:cond delay="770"/>
                                          </p:stCondLst>
                                        </p:cTn>
                                        <p:tgtEl>
                                          <p:spTgt spid="15"/>
                                        </p:tgtEl>
                                        <p:attrNameLst>
                                          <p:attrName>ppt_y</p:attrName>
                                        </p:attrNameLst>
                                      </p:cBhvr>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30" presetClass="entr" presetSubtype="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800" decel="100000"/>
                                        <p:tgtEl>
                                          <p:spTgt spid="16"/>
                                        </p:tgtEl>
                                      </p:cBhvr>
                                    </p:animEffect>
                                    <p:anim calcmode="lin" valueType="num">
                                      <p:cBhvr>
                                        <p:cTn id="61" dur="800" decel="100000" fill="hold"/>
                                        <p:tgtEl>
                                          <p:spTgt spid="16"/>
                                        </p:tgtEl>
                                        <p:attrNameLst>
                                          <p:attrName>style.rotation</p:attrName>
                                        </p:attrNameLst>
                                      </p:cBhvr>
                                      <p:tavLst>
                                        <p:tav tm="0">
                                          <p:val>
                                            <p:fltVal val="-90"/>
                                          </p:val>
                                        </p:tav>
                                        <p:tav tm="100000">
                                          <p:val>
                                            <p:fltVal val="0"/>
                                          </p:val>
                                        </p:tav>
                                      </p:tavLst>
                                    </p:anim>
                                    <p:anim calcmode="lin" valueType="num">
                                      <p:cBhvr>
                                        <p:cTn id="62" dur="800" decel="100000" fill="hold"/>
                                        <p:tgtEl>
                                          <p:spTgt spid="16"/>
                                        </p:tgtEl>
                                        <p:attrNameLst>
                                          <p:attrName>ppt_x</p:attrName>
                                        </p:attrNameLst>
                                      </p:cBhvr>
                                      <p:tavLst>
                                        <p:tav tm="0">
                                          <p:val>
                                            <p:strVal val="#ppt_x+0.4"/>
                                          </p:val>
                                        </p:tav>
                                        <p:tav tm="100000">
                                          <p:val>
                                            <p:strVal val="#ppt_x-0.05"/>
                                          </p:val>
                                        </p:tav>
                                      </p:tavLst>
                                    </p:anim>
                                    <p:anim calcmode="lin" valueType="num">
                                      <p:cBhvr>
                                        <p:cTn id="63" dur="800" decel="100000" fill="hold"/>
                                        <p:tgtEl>
                                          <p:spTgt spid="16"/>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30"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800" decel="100000"/>
                                        <p:tgtEl>
                                          <p:spTgt spid="17"/>
                                        </p:tgtEl>
                                      </p:cBhvr>
                                    </p:animEffect>
                                    <p:anim calcmode="lin" valueType="num">
                                      <p:cBhvr>
                                        <p:cTn id="71" dur="800" decel="100000" fill="hold"/>
                                        <p:tgtEl>
                                          <p:spTgt spid="17"/>
                                        </p:tgtEl>
                                        <p:attrNameLst>
                                          <p:attrName>style.rotation</p:attrName>
                                        </p:attrNameLst>
                                      </p:cBhvr>
                                      <p:tavLst>
                                        <p:tav tm="0">
                                          <p:val>
                                            <p:fltVal val="-90"/>
                                          </p:val>
                                        </p:tav>
                                        <p:tav tm="100000">
                                          <p:val>
                                            <p:fltVal val="0"/>
                                          </p:val>
                                        </p:tav>
                                      </p:tavLst>
                                    </p:anim>
                                    <p:anim calcmode="lin" valueType="num">
                                      <p:cBhvr>
                                        <p:cTn id="72" dur="800" decel="100000" fill="hold"/>
                                        <p:tgtEl>
                                          <p:spTgt spid="17"/>
                                        </p:tgtEl>
                                        <p:attrNameLst>
                                          <p:attrName>ppt_x</p:attrName>
                                        </p:attrNameLst>
                                      </p:cBhvr>
                                      <p:tavLst>
                                        <p:tav tm="0">
                                          <p:val>
                                            <p:strVal val="#ppt_x+0.4"/>
                                          </p:val>
                                        </p:tav>
                                        <p:tav tm="100000">
                                          <p:val>
                                            <p:strVal val="#ppt_x-0.05"/>
                                          </p:val>
                                        </p:tav>
                                      </p:tavLst>
                                    </p:anim>
                                    <p:anim calcmode="lin" valueType="num">
                                      <p:cBhvr>
                                        <p:cTn id="73" dur="800" decel="100000" fill="hold"/>
                                        <p:tgtEl>
                                          <p:spTgt spid="17"/>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7" descr="drawing-rain-cloud_~pgi0413"/>
          <p:cNvPicPr>
            <a:picLocks noChangeAspect="1" noChangeArrowheads="1"/>
          </p:cNvPicPr>
          <p:nvPr/>
        </p:nvPicPr>
        <p:blipFill>
          <a:blip r:embed="rId3" cstate="print"/>
          <a:srcRect r="1894" b="28751"/>
          <a:stretch>
            <a:fillRect/>
          </a:stretch>
        </p:blipFill>
        <p:spPr bwMode="auto">
          <a:xfrm>
            <a:off x="6084888" y="1557338"/>
            <a:ext cx="1565275" cy="1654175"/>
          </a:xfrm>
          <a:prstGeom prst="rect">
            <a:avLst/>
          </a:prstGeom>
          <a:noFill/>
          <a:ln w="9525">
            <a:noFill/>
            <a:miter lim="800000"/>
            <a:headEnd/>
            <a:tailEnd/>
          </a:ln>
        </p:spPr>
      </p:pic>
      <p:pic>
        <p:nvPicPr>
          <p:cNvPr id="13315" name="Picture 35" descr="hammer"/>
          <p:cNvPicPr>
            <a:picLocks noChangeAspect="1" noChangeArrowheads="1"/>
          </p:cNvPicPr>
          <p:nvPr/>
        </p:nvPicPr>
        <p:blipFill>
          <a:blip r:embed="rId4" cstate="print"/>
          <a:srcRect/>
          <a:stretch>
            <a:fillRect/>
          </a:stretch>
        </p:blipFill>
        <p:spPr bwMode="auto">
          <a:xfrm>
            <a:off x="4284663" y="2420938"/>
            <a:ext cx="1343025" cy="1366837"/>
          </a:xfrm>
          <a:prstGeom prst="rect">
            <a:avLst/>
          </a:prstGeom>
          <a:noFill/>
          <a:ln w="9525">
            <a:noFill/>
            <a:miter lim="800000"/>
            <a:headEnd/>
            <a:tailEnd/>
          </a:ln>
        </p:spPr>
      </p:pic>
      <p:grpSp>
        <p:nvGrpSpPr>
          <p:cNvPr id="2" name="Group 3"/>
          <p:cNvGrpSpPr>
            <a:grpSpLocks/>
          </p:cNvGrpSpPr>
          <p:nvPr/>
        </p:nvGrpSpPr>
        <p:grpSpPr bwMode="auto">
          <a:xfrm>
            <a:off x="0" y="620713"/>
            <a:ext cx="7377113" cy="773112"/>
            <a:chOff x="0" y="572"/>
            <a:chExt cx="4647" cy="487"/>
          </a:xfrm>
        </p:grpSpPr>
        <p:sp>
          <p:nvSpPr>
            <p:cNvPr id="13345" name="AutoShape 2"/>
            <p:cNvSpPr>
              <a:spLocks noChangeArrowheads="1"/>
            </p:cNvSpPr>
            <p:nvPr/>
          </p:nvSpPr>
          <p:spPr bwMode="auto">
            <a:xfrm>
              <a:off x="0" y="572"/>
              <a:ext cx="4647" cy="487"/>
            </a:xfrm>
            <a:prstGeom prst="homePlate">
              <a:avLst>
                <a:gd name="adj" fmla="val 44972"/>
              </a:avLst>
            </a:prstGeom>
            <a:solidFill>
              <a:srgbClr val="7EBBFE"/>
            </a:solidFill>
            <a:ln w="9525">
              <a:noFill/>
              <a:miter lim="800000"/>
              <a:headEnd/>
              <a:tailEnd/>
            </a:ln>
          </p:spPr>
          <p:txBody>
            <a:bodyPr wrap="none" anchor="ctr"/>
            <a:lstStyle/>
            <a:p>
              <a:endParaRPr lang="en-US" altLang="zh-TW" sz="1200"/>
            </a:p>
          </p:txBody>
        </p:sp>
        <p:sp>
          <p:nvSpPr>
            <p:cNvPr id="13346" name="Text Box 6"/>
            <p:cNvSpPr txBox="1">
              <a:spLocks noChangeArrowheads="1"/>
            </p:cNvSpPr>
            <p:nvPr/>
          </p:nvSpPr>
          <p:spPr bwMode="auto">
            <a:xfrm>
              <a:off x="249" y="657"/>
              <a:ext cx="4275" cy="308"/>
            </a:xfrm>
            <a:prstGeom prst="rect">
              <a:avLst/>
            </a:prstGeom>
            <a:noFill/>
            <a:ln w="9525">
              <a:noFill/>
              <a:miter lim="800000"/>
              <a:headEnd/>
              <a:tailEnd/>
            </a:ln>
          </p:spPr>
          <p:txBody>
            <a:bodyPr>
              <a:spAutoFit/>
            </a:bodyPr>
            <a:lstStyle/>
            <a:p>
              <a:r>
                <a:rPr lang="en-US" altLang="zh-TW" sz="2600" b="1" i="1">
                  <a:solidFill>
                    <a:schemeClr val="tx1"/>
                  </a:solidFill>
                </a:rPr>
                <a:t>1.</a:t>
              </a:r>
              <a:r>
                <a:rPr lang="en-US" altLang="zh-TW" sz="2600" b="1" i="1">
                  <a:solidFill>
                    <a:schemeClr val="tx1"/>
                  </a:solidFill>
                  <a:ea typeface="SimSun" pitchFamily="2" charset="-122"/>
                </a:rPr>
                <a:t> Robust Design for Mobile Surveillance</a:t>
              </a:r>
            </a:p>
          </p:txBody>
        </p:sp>
      </p:grpSp>
      <p:sp>
        <p:nvSpPr>
          <p:cNvPr id="13317" name="Rectangle 19"/>
          <p:cNvSpPr>
            <a:spLocks noChangeArrowheads="1"/>
          </p:cNvSpPr>
          <p:nvPr/>
        </p:nvSpPr>
        <p:spPr bwMode="auto">
          <a:xfrm>
            <a:off x="187325" y="1665288"/>
            <a:ext cx="3170238" cy="1924050"/>
          </a:xfrm>
          <a:prstGeom prst="rect">
            <a:avLst/>
          </a:prstGeom>
          <a:noFill/>
          <a:ln w="9525">
            <a:noFill/>
            <a:miter lim="800000"/>
            <a:headEnd/>
            <a:tailEnd/>
          </a:ln>
        </p:spPr>
        <p:txBody>
          <a:bodyPr wrap="none">
            <a:spAutoFit/>
          </a:bodyPr>
          <a:lstStyle/>
          <a:p>
            <a:pPr>
              <a:buFont typeface="Wingdings" pitchFamily="2" charset="2"/>
              <a:buChar char="Ø"/>
            </a:pPr>
            <a:r>
              <a:rPr lang="en-US" altLang="zh-TW" sz="2000">
                <a:solidFill>
                  <a:srgbClr val="0099FF"/>
                </a:solidFill>
              </a:rPr>
              <a:t>Solid Mechanical Design</a:t>
            </a:r>
          </a:p>
          <a:p>
            <a:pPr lvl="1">
              <a:buFont typeface="Wingdings" pitchFamily="2" charset="2"/>
              <a:buChar char="Ø"/>
            </a:pPr>
            <a:r>
              <a:rPr lang="en-US" altLang="zh-TW" sz="1600">
                <a:solidFill>
                  <a:schemeClr val="tx1"/>
                </a:solidFill>
              </a:rPr>
              <a:t> Vandal-Proof</a:t>
            </a:r>
          </a:p>
          <a:p>
            <a:pPr lvl="1">
              <a:buFont typeface="Wingdings" pitchFamily="2" charset="2"/>
              <a:buChar char="Ø"/>
            </a:pPr>
            <a:r>
              <a:rPr lang="en-US" altLang="zh-TW" sz="1600">
                <a:solidFill>
                  <a:schemeClr val="tx1"/>
                </a:solidFill>
              </a:rPr>
              <a:t> IP-67 Weather-Proof</a:t>
            </a:r>
          </a:p>
          <a:p>
            <a:pPr>
              <a:buFont typeface="Wingdings" pitchFamily="2" charset="2"/>
              <a:buChar char="Ø"/>
            </a:pPr>
            <a:endParaRPr lang="en-US" altLang="zh-TW" sz="1600">
              <a:solidFill>
                <a:schemeClr val="tx1"/>
              </a:solidFill>
            </a:endParaRPr>
          </a:p>
          <a:p>
            <a:pPr>
              <a:buFont typeface="Wingdings" pitchFamily="2" charset="2"/>
              <a:buChar char="Ø"/>
            </a:pPr>
            <a:r>
              <a:rPr lang="en-US" altLang="zh-TW" sz="2000">
                <a:solidFill>
                  <a:srgbClr val="0099FF"/>
                </a:solidFill>
              </a:rPr>
              <a:t>Enhanced Reliability</a:t>
            </a:r>
          </a:p>
          <a:p>
            <a:pPr lvl="1">
              <a:buFont typeface="Wingdings" pitchFamily="2" charset="2"/>
              <a:buChar char="Ø"/>
            </a:pPr>
            <a:r>
              <a:rPr lang="en-US" altLang="zh-TW" sz="1600">
                <a:solidFill>
                  <a:schemeClr val="tx1"/>
                </a:solidFill>
              </a:rPr>
              <a:t> -25℃~55 ℃</a:t>
            </a:r>
          </a:p>
          <a:p>
            <a:pPr lvl="1">
              <a:buFont typeface="Wingdings" pitchFamily="2" charset="2"/>
              <a:buChar char="Ø"/>
            </a:pPr>
            <a:r>
              <a:rPr lang="en-US" altLang="zh-TW" sz="1600">
                <a:solidFill>
                  <a:schemeClr val="tx1"/>
                </a:solidFill>
              </a:rPr>
              <a:t> EN50155</a:t>
            </a:r>
          </a:p>
        </p:txBody>
      </p:sp>
      <p:sp>
        <p:nvSpPr>
          <p:cNvPr id="13318" name="Line 40"/>
          <p:cNvSpPr>
            <a:spLocks noChangeShapeType="1"/>
          </p:cNvSpPr>
          <p:nvPr/>
        </p:nvSpPr>
        <p:spPr bwMode="auto">
          <a:xfrm flipV="1">
            <a:off x="3419475" y="4365625"/>
            <a:ext cx="1944688" cy="71438"/>
          </a:xfrm>
          <a:prstGeom prst="line">
            <a:avLst/>
          </a:prstGeom>
          <a:noFill/>
          <a:ln w="38100">
            <a:solidFill>
              <a:srgbClr val="33CCCC"/>
            </a:solidFill>
            <a:round/>
            <a:headEnd/>
            <a:tailEnd type="triangle" w="med" len="med"/>
          </a:ln>
        </p:spPr>
        <p:txBody>
          <a:bodyPr/>
          <a:lstStyle/>
          <a:p>
            <a:endParaRPr lang="zh-TW" altLang="en-US"/>
          </a:p>
        </p:txBody>
      </p:sp>
      <p:sp>
        <p:nvSpPr>
          <p:cNvPr id="13319" name="Line 42"/>
          <p:cNvSpPr>
            <a:spLocks noChangeShapeType="1"/>
          </p:cNvSpPr>
          <p:nvPr/>
        </p:nvSpPr>
        <p:spPr bwMode="auto">
          <a:xfrm flipV="1">
            <a:off x="3419475" y="4870450"/>
            <a:ext cx="2016125" cy="287338"/>
          </a:xfrm>
          <a:prstGeom prst="line">
            <a:avLst/>
          </a:prstGeom>
          <a:noFill/>
          <a:ln w="38100">
            <a:solidFill>
              <a:srgbClr val="FF0000"/>
            </a:solidFill>
            <a:round/>
            <a:headEnd/>
            <a:tailEnd type="triangle" w="med" len="med"/>
          </a:ln>
        </p:spPr>
        <p:txBody>
          <a:bodyPr/>
          <a:lstStyle/>
          <a:p>
            <a:endParaRPr lang="zh-TW" altLang="en-US"/>
          </a:p>
        </p:txBody>
      </p:sp>
      <p:sp>
        <p:nvSpPr>
          <p:cNvPr id="13320" name="Text Box 44"/>
          <p:cNvSpPr txBox="1">
            <a:spLocks noChangeArrowheads="1"/>
          </p:cNvSpPr>
          <p:nvPr/>
        </p:nvSpPr>
        <p:spPr bwMode="auto">
          <a:xfrm>
            <a:off x="2339975" y="4221163"/>
            <a:ext cx="1081088" cy="338137"/>
          </a:xfrm>
          <a:prstGeom prst="rect">
            <a:avLst/>
          </a:prstGeom>
          <a:noFill/>
          <a:ln w="9525">
            <a:noFill/>
            <a:miter lim="800000"/>
            <a:headEnd/>
            <a:tailEnd/>
          </a:ln>
        </p:spPr>
        <p:txBody>
          <a:bodyPr>
            <a:spAutoFit/>
          </a:bodyPr>
          <a:lstStyle/>
          <a:p>
            <a:pPr>
              <a:spcBef>
                <a:spcPct val="50000"/>
              </a:spcBef>
            </a:pPr>
            <a:r>
              <a:rPr lang="en-US" altLang="zh-TW" sz="1600">
                <a:solidFill>
                  <a:srgbClr val="0099FF"/>
                </a:solidFill>
              </a:rPr>
              <a:t>Cooling</a:t>
            </a:r>
          </a:p>
        </p:txBody>
      </p:sp>
      <p:sp>
        <p:nvSpPr>
          <p:cNvPr id="13321" name="Text Box 45"/>
          <p:cNvSpPr txBox="1">
            <a:spLocks noChangeArrowheads="1"/>
          </p:cNvSpPr>
          <p:nvPr/>
        </p:nvSpPr>
        <p:spPr bwMode="auto">
          <a:xfrm>
            <a:off x="2339975" y="4941888"/>
            <a:ext cx="1081088" cy="338137"/>
          </a:xfrm>
          <a:prstGeom prst="rect">
            <a:avLst/>
          </a:prstGeom>
          <a:noFill/>
          <a:ln w="9525">
            <a:noFill/>
            <a:miter lim="800000"/>
            <a:headEnd/>
            <a:tailEnd/>
          </a:ln>
        </p:spPr>
        <p:txBody>
          <a:bodyPr>
            <a:spAutoFit/>
          </a:bodyPr>
          <a:lstStyle/>
          <a:p>
            <a:pPr>
              <a:spcBef>
                <a:spcPct val="50000"/>
              </a:spcBef>
            </a:pPr>
            <a:r>
              <a:rPr lang="en-US" altLang="zh-TW" sz="1600">
                <a:solidFill>
                  <a:srgbClr val="FF0000"/>
                </a:solidFill>
              </a:rPr>
              <a:t>Heating</a:t>
            </a:r>
          </a:p>
        </p:txBody>
      </p:sp>
      <p:sp>
        <p:nvSpPr>
          <p:cNvPr id="13322" name="Text Box 46"/>
          <p:cNvSpPr txBox="1">
            <a:spLocks noChangeArrowheads="1"/>
          </p:cNvSpPr>
          <p:nvPr/>
        </p:nvSpPr>
        <p:spPr bwMode="auto">
          <a:xfrm>
            <a:off x="2771775" y="5876925"/>
            <a:ext cx="1081088" cy="338138"/>
          </a:xfrm>
          <a:prstGeom prst="rect">
            <a:avLst/>
          </a:prstGeom>
          <a:noFill/>
          <a:ln w="9525">
            <a:noFill/>
            <a:miter lim="800000"/>
            <a:headEnd/>
            <a:tailEnd/>
          </a:ln>
        </p:spPr>
        <p:txBody>
          <a:bodyPr>
            <a:spAutoFit/>
          </a:bodyPr>
          <a:lstStyle/>
          <a:p>
            <a:pPr>
              <a:spcBef>
                <a:spcPct val="50000"/>
              </a:spcBef>
            </a:pPr>
            <a:r>
              <a:rPr lang="en-US" altLang="zh-TW" sz="1600">
                <a:solidFill>
                  <a:schemeClr val="tx1"/>
                </a:solidFill>
              </a:rPr>
              <a:t>Surge</a:t>
            </a:r>
          </a:p>
        </p:txBody>
      </p:sp>
      <p:sp>
        <p:nvSpPr>
          <p:cNvPr id="13323" name="Text Box 47"/>
          <p:cNvSpPr txBox="1">
            <a:spLocks noChangeArrowheads="1"/>
          </p:cNvSpPr>
          <p:nvPr/>
        </p:nvSpPr>
        <p:spPr bwMode="auto">
          <a:xfrm>
            <a:off x="6084888" y="5899150"/>
            <a:ext cx="2232025" cy="338138"/>
          </a:xfrm>
          <a:prstGeom prst="rect">
            <a:avLst/>
          </a:prstGeom>
          <a:noFill/>
          <a:ln w="9525">
            <a:noFill/>
            <a:miter lim="800000"/>
            <a:headEnd/>
            <a:tailEnd/>
          </a:ln>
        </p:spPr>
        <p:txBody>
          <a:bodyPr>
            <a:spAutoFit/>
          </a:bodyPr>
          <a:lstStyle/>
          <a:p>
            <a:pPr>
              <a:spcBef>
                <a:spcPct val="50000"/>
              </a:spcBef>
            </a:pPr>
            <a:r>
              <a:rPr lang="en-US" altLang="zh-TW" sz="1600">
                <a:solidFill>
                  <a:schemeClr val="tx2"/>
                </a:solidFill>
              </a:rPr>
              <a:t>Shock &amp; Vibration</a:t>
            </a:r>
          </a:p>
        </p:txBody>
      </p:sp>
      <p:pic>
        <p:nvPicPr>
          <p:cNvPr id="13324" name="Picture 49" descr="lightning"/>
          <p:cNvPicPr>
            <a:picLocks noChangeAspect="1" noChangeArrowheads="1"/>
          </p:cNvPicPr>
          <p:nvPr/>
        </p:nvPicPr>
        <p:blipFill>
          <a:blip r:embed="rId5" cstate="print"/>
          <a:srcRect/>
          <a:stretch>
            <a:fillRect/>
          </a:stretch>
        </p:blipFill>
        <p:spPr bwMode="auto">
          <a:xfrm rot="-6647392">
            <a:off x="4487863" y="4516438"/>
            <a:ext cx="596900" cy="2305050"/>
          </a:xfrm>
          <a:prstGeom prst="rect">
            <a:avLst/>
          </a:prstGeom>
          <a:noFill/>
          <a:ln w="9525">
            <a:noFill/>
            <a:miter lim="800000"/>
            <a:headEnd/>
            <a:tailEnd/>
          </a:ln>
        </p:spPr>
      </p:pic>
      <p:grpSp>
        <p:nvGrpSpPr>
          <p:cNvPr id="3" name="Group 69"/>
          <p:cNvGrpSpPr>
            <a:grpSpLocks/>
          </p:cNvGrpSpPr>
          <p:nvPr/>
        </p:nvGrpSpPr>
        <p:grpSpPr bwMode="auto">
          <a:xfrm>
            <a:off x="8388350" y="3716338"/>
            <a:ext cx="419100" cy="1787525"/>
            <a:chOff x="5284" y="2341"/>
            <a:chExt cx="264" cy="1126"/>
          </a:xfrm>
        </p:grpSpPr>
        <p:sp>
          <p:nvSpPr>
            <p:cNvPr id="13329" name="Line 53"/>
            <p:cNvSpPr>
              <a:spLocks noChangeShapeType="1"/>
            </p:cNvSpPr>
            <p:nvPr/>
          </p:nvSpPr>
          <p:spPr bwMode="auto">
            <a:xfrm>
              <a:off x="5284" y="2341"/>
              <a:ext cx="136" cy="137"/>
            </a:xfrm>
            <a:prstGeom prst="line">
              <a:avLst/>
            </a:prstGeom>
            <a:noFill/>
            <a:ln w="9525">
              <a:solidFill>
                <a:schemeClr val="tx1"/>
              </a:solidFill>
              <a:round/>
              <a:headEnd/>
              <a:tailEnd/>
            </a:ln>
          </p:spPr>
          <p:txBody>
            <a:bodyPr/>
            <a:lstStyle/>
            <a:p>
              <a:endParaRPr lang="zh-TW" altLang="en-US"/>
            </a:p>
          </p:txBody>
        </p:sp>
        <p:sp>
          <p:nvSpPr>
            <p:cNvPr id="13330" name="Line 54"/>
            <p:cNvSpPr>
              <a:spLocks noChangeShapeType="1"/>
            </p:cNvSpPr>
            <p:nvPr/>
          </p:nvSpPr>
          <p:spPr bwMode="auto">
            <a:xfrm flipH="1">
              <a:off x="5284" y="2478"/>
              <a:ext cx="136" cy="136"/>
            </a:xfrm>
            <a:prstGeom prst="line">
              <a:avLst/>
            </a:prstGeom>
            <a:noFill/>
            <a:ln w="9525">
              <a:solidFill>
                <a:schemeClr val="tx1"/>
              </a:solidFill>
              <a:round/>
              <a:headEnd/>
              <a:tailEnd/>
            </a:ln>
          </p:spPr>
          <p:txBody>
            <a:bodyPr/>
            <a:lstStyle/>
            <a:p>
              <a:endParaRPr lang="zh-TW" altLang="en-US"/>
            </a:p>
          </p:txBody>
        </p:sp>
        <p:sp>
          <p:nvSpPr>
            <p:cNvPr id="13331" name="Line 55"/>
            <p:cNvSpPr>
              <a:spLocks noChangeShapeType="1"/>
            </p:cNvSpPr>
            <p:nvPr/>
          </p:nvSpPr>
          <p:spPr bwMode="auto">
            <a:xfrm>
              <a:off x="5284" y="2613"/>
              <a:ext cx="136" cy="137"/>
            </a:xfrm>
            <a:prstGeom prst="line">
              <a:avLst/>
            </a:prstGeom>
            <a:noFill/>
            <a:ln w="9525">
              <a:solidFill>
                <a:schemeClr val="tx1"/>
              </a:solidFill>
              <a:round/>
              <a:headEnd/>
              <a:tailEnd/>
            </a:ln>
          </p:spPr>
          <p:txBody>
            <a:bodyPr/>
            <a:lstStyle/>
            <a:p>
              <a:endParaRPr lang="zh-TW" altLang="en-US"/>
            </a:p>
          </p:txBody>
        </p:sp>
        <p:sp>
          <p:nvSpPr>
            <p:cNvPr id="13332" name="Line 56"/>
            <p:cNvSpPr>
              <a:spLocks noChangeShapeType="1"/>
            </p:cNvSpPr>
            <p:nvPr/>
          </p:nvSpPr>
          <p:spPr bwMode="auto">
            <a:xfrm flipH="1">
              <a:off x="5284" y="2750"/>
              <a:ext cx="136" cy="136"/>
            </a:xfrm>
            <a:prstGeom prst="line">
              <a:avLst/>
            </a:prstGeom>
            <a:noFill/>
            <a:ln w="9525">
              <a:solidFill>
                <a:schemeClr val="tx1"/>
              </a:solidFill>
              <a:round/>
              <a:headEnd/>
              <a:tailEnd/>
            </a:ln>
          </p:spPr>
          <p:txBody>
            <a:bodyPr/>
            <a:lstStyle/>
            <a:p>
              <a:endParaRPr lang="zh-TW" altLang="en-US"/>
            </a:p>
          </p:txBody>
        </p:sp>
        <p:sp>
          <p:nvSpPr>
            <p:cNvPr id="13333" name="Line 57"/>
            <p:cNvSpPr>
              <a:spLocks noChangeShapeType="1"/>
            </p:cNvSpPr>
            <p:nvPr/>
          </p:nvSpPr>
          <p:spPr bwMode="auto">
            <a:xfrm>
              <a:off x="5284" y="2885"/>
              <a:ext cx="136" cy="137"/>
            </a:xfrm>
            <a:prstGeom prst="line">
              <a:avLst/>
            </a:prstGeom>
            <a:noFill/>
            <a:ln w="9525">
              <a:solidFill>
                <a:schemeClr val="tx1"/>
              </a:solidFill>
              <a:round/>
              <a:headEnd/>
              <a:tailEnd/>
            </a:ln>
          </p:spPr>
          <p:txBody>
            <a:bodyPr/>
            <a:lstStyle/>
            <a:p>
              <a:endParaRPr lang="zh-TW" altLang="en-US"/>
            </a:p>
          </p:txBody>
        </p:sp>
        <p:sp>
          <p:nvSpPr>
            <p:cNvPr id="13334" name="Line 58"/>
            <p:cNvSpPr>
              <a:spLocks noChangeShapeType="1"/>
            </p:cNvSpPr>
            <p:nvPr/>
          </p:nvSpPr>
          <p:spPr bwMode="auto">
            <a:xfrm flipH="1">
              <a:off x="5284" y="3022"/>
              <a:ext cx="136" cy="136"/>
            </a:xfrm>
            <a:prstGeom prst="line">
              <a:avLst/>
            </a:prstGeom>
            <a:noFill/>
            <a:ln w="9525">
              <a:solidFill>
                <a:schemeClr val="tx1"/>
              </a:solidFill>
              <a:round/>
              <a:headEnd/>
              <a:tailEnd/>
            </a:ln>
          </p:spPr>
          <p:txBody>
            <a:bodyPr/>
            <a:lstStyle/>
            <a:p>
              <a:endParaRPr lang="zh-TW" altLang="en-US"/>
            </a:p>
          </p:txBody>
        </p:sp>
        <p:sp>
          <p:nvSpPr>
            <p:cNvPr id="13335" name="Line 59"/>
            <p:cNvSpPr>
              <a:spLocks noChangeShapeType="1"/>
            </p:cNvSpPr>
            <p:nvPr/>
          </p:nvSpPr>
          <p:spPr bwMode="auto">
            <a:xfrm>
              <a:off x="5284" y="3157"/>
              <a:ext cx="136" cy="137"/>
            </a:xfrm>
            <a:prstGeom prst="line">
              <a:avLst/>
            </a:prstGeom>
            <a:noFill/>
            <a:ln w="9525">
              <a:solidFill>
                <a:schemeClr val="tx1"/>
              </a:solidFill>
              <a:round/>
              <a:headEnd/>
              <a:tailEnd/>
            </a:ln>
          </p:spPr>
          <p:txBody>
            <a:bodyPr/>
            <a:lstStyle/>
            <a:p>
              <a:endParaRPr lang="zh-TW" altLang="en-US"/>
            </a:p>
          </p:txBody>
        </p:sp>
        <p:sp>
          <p:nvSpPr>
            <p:cNvPr id="13336" name="Line 60"/>
            <p:cNvSpPr>
              <a:spLocks noChangeShapeType="1"/>
            </p:cNvSpPr>
            <p:nvPr/>
          </p:nvSpPr>
          <p:spPr bwMode="auto">
            <a:xfrm flipH="1">
              <a:off x="5284" y="3294"/>
              <a:ext cx="136" cy="136"/>
            </a:xfrm>
            <a:prstGeom prst="line">
              <a:avLst/>
            </a:prstGeom>
            <a:noFill/>
            <a:ln w="9525">
              <a:solidFill>
                <a:schemeClr val="tx1"/>
              </a:solidFill>
              <a:round/>
              <a:headEnd/>
              <a:tailEnd/>
            </a:ln>
          </p:spPr>
          <p:txBody>
            <a:bodyPr/>
            <a:lstStyle/>
            <a:p>
              <a:endParaRPr lang="zh-TW" altLang="en-US"/>
            </a:p>
          </p:txBody>
        </p:sp>
        <p:sp>
          <p:nvSpPr>
            <p:cNvPr id="13337" name="Line 61"/>
            <p:cNvSpPr>
              <a:spLocks noChangeShapeType="1"/>
            </p:cNvSpPr>
            <p:nvPr/>
          </p:nvSpPr>
          <p:spPr bwMode="auto">
            <a:xfrm>
              <a:off x="5412" y="2378"/>
              <a:ext cx="136" cy="137"/>
            </a:xfrm>
            <a:prstGeom prst="line">
              <a:avLst/>
            </a:prstGeom>
            <a:noFill/>
            <a:ln w="9525">
              <a:solidFill>
                <a:schemeClr val="tx1"/>
              </a:solidFill>
              <a:round/>
              <a:headEnd/>
              <a:tailEnd/>
            </a:ln>
          </p:spPr>
          <p:txBody>
            <a:bodyPr/>
            <a:lstStyle/>
            <a:p>
              <a:endParaRPr lang="zh-TW" altLang="en-US"/>
            </a:p>
          </p:txBody>
        </p:sp>
        <p:sp>
          <p:nvSpPr>
            <p:cNvPr id="13338" name="Line 62"/>
            <p:cNvSpPr>
              <a:spLocks noChangeShapeType="1"/>
            </p:cNvSpPr>
            <p:nvPr/>
          </p:nvSpPr>
          <p:spPr bwMode="auto">
            <a:xfrm flipH="1">
              <a:off x="5412" y="2515"/>
              <a:ext cx="136" cy="136"/>
            </a:xfrm>
            <a:prstGeom prst="line">
              <a:avLst/>
            </a:prstGeom>
            <a:noFill/>
            <a:ln w="9525">
              <a:solidFill>
                <a:schemeClr val="tx1"/>
              </a:solidFill>
              <a:round/>
              <a:headEnd/>
              <a:tailEnd/>
            </a:ln>
          </p:spPr>
          <p:txBody>
            <a:bodyPr/>
            <a:lstStyle/>
            <a:p>
              <a:endParaRPr lang="zh-TW" altLang="en-US"/>
            </a:p>
          </p:txBody>
        </p:sp>
        <p:sp>
          <p:nvSpPr>
            <p:cNvPr id="13339" name="Line 63"/>
            <p:cNvSpPr>
              <a:spLocks noChangeShapeType="1"/>
            </p:cNvSpPr>
            <p:nvPr/>
          </p:nvSpPr>
          <p:spPr bwMode="auto">
            <a:xfrm>
              <a:off x="5412" y="2650"/>
              <a:ext cx="136" cy="137"/>
            </a:xfrm>
            <a:prstGeom prst="line">
              <a:avLst/>
            </a:prstGeom>
            <a:noFill/>
            <a:ln w="9525">
              <a:solidFill>
                <a:schemeClr val="tx1"/>
              </a:solidFill>
              <a:round/>
              <a:headEnd/>
              <a:tailEnd/>
            </a:ln>
          </p:spPr>
          <p:txBody>
            <a:bodyPr/>
            <a:lstStyle/>
            <a:p>
              <a:endParaRPr lang="zh-TW" altLang="en-US"/>
            </a:p>
          </p:txBody>
        </p:sp>
        <p:sp>
          <p:nvSpPr>
            <p:cNvPr id="13340" name="Line 64"/>
            <p:cNvSpPr>
              <a:spLocks noChangeShapeType="1"/>
            </p:cNvSpPr>
            <p:nvPr/>
          </p:nvSpPr>
          <p:spPr bwMode="auto">
            <a:xfrm flipH="1">
              <a:off x="5412" y="2787"/>
              <a:ext cx="136" cy="136"/>
            </a:xfrm>
            <a:prstGeom prst="line">
              <a:avLst/>
            </a:prstGeom>
            <a:noFill/>
            <a:ln w="9525">
              <a:solidFill>
                <a:schemeClr val="tx1"/>
              </a:solidFill>
              <a:round/>
              <a:headEnd/>
              <a:tailEnd/>
            </a:ln>
          </p:spPr>
          <p:txBody>
            <a:bodyPr/>
            <a:lstStyle/>
            <a:p>
              <a:endParaRPr lang="zh-TW" altLang="en-US"/>
            </a:p>
          </p:txBody>
        </p:sp>
        <p:sp>
          <p:nvSpPr>
            <p:cNvPr id="13341" name="Line 65"/>
            <p:cNvSpPr>
              <a:spLocks noChangeShapeType="1"/>
            </p:cNvSpPr>
            <p:nvPr/>
          </p:nvSpPr>
          <p:spPr bwMode="auto">
            <a:xfrm>
              <a:off x="5412" y="2922"/>
              <a:ext cx="136" cy="137"/>
            </a:xfrm>
            <a:prstGeom prst="line">
              <a:avLst/>
            </a:prstGeom>
            <a:noFill/>
            <a:ln w="9525">
              <a:solidFill>
                <a:schemeClr val="tx1"/>
              </a:solidFill>
              <a:round/>
              <a:headEnd/>
              <a:tailEnd/>
            </a:ln>
          </p:spPr>
          <p:txBody>
            <a:bodyPr/>
            <a:lstStyle/>
            <a:p>
              <a:endParaRPr lang="zh-TW" altLang="en-US"/>
            </a:p>
          </p:txBody>
        </p:sp>
        <p:sp>
          <p:nvSpPr>
            <p:cNvPr id="13342" name="Line 66"/>
            <p:cNvSpPr>
              <a:spLocks noChangeShapeType="1"/>
            </p:cNvSpPr>
            <p:nvPr/>
          </p:nvSpPr>
          <p:spPr bwMode="auto">
            <a:xfrm flipH="1">
              <a:off x="5412" y="3059"/>
              <a:ext cx="136" cy="136"/>
            </a:xfrm>
            <a:prstGeom prst="line">
              <a:avLst/>
            </a:prstGeom>
            <a:noFill/>
            <a:ln w="9525">
              <a:solidFill>
                <a:schemeClr val="tx1"/>
              </a:solidFill>
              <a:round/>
              <a:headEnd/>
              <a:tailEnd/>
            </a:ln>
          </p:spPr>
          <p:txBody>
            <a:bodyPr/>
            <a:lstStyle/>
            <a:p>
              <a:endParaRPr lang="zh-TW" altLang="en-US"/>
            </a:p>
          </p:txBody>
        </p:sp>
        <p:sp>
          <p:nvSpPr>
            <p:cNvPr id="13343" name="Line 67"/>
            <p:cNvSpPr>
              <a:spLocks noChangeShapeType="1"/>
            </p:cNvSpPr>
            <p:nvPr/>
          </p:nvSpPr>
          <p:spPr bwMode="auto">
            <a:xfrm>
              <a:off x="5412" y="3194"/>
              <a:ext cx="136" cy="137"/>
            </a:xfrm>
            <a:prstGeom prst="line">
              <a:avLst/>
            </a:prstGeom>
            <a:noFill/>
            <a:ln w="9525">
              <a:solidFill>
                <a:schemeClr val="tx1"/>
              </a:solidFill>
              <a:round/>
              <a:headEnd/>
              <a:tailEnd/>
            </a:ln>
          </p:spPr>
          <p:txBody>
            <a:bodyPr/>
            <a:lstStyle/>
            <a:p>
              <a:endParaRPr lang="zh-TW" altLang="en-US"/>
            </a:p>
          </p:txBody>
        </p:sp>
        <p:sp>
          <p:nvSpPr>
            <p:cNvPr id="13344" name="Line 68"/>
            <p:cNvSpPr>
              <a:spLocks noChangeShapeType="1"/>
            </p:cNvSpPr>
            <p:nvPr/>
          </p:nvSpPr>
          <p:spPr bwMode="auto">
            <a:xfrm flipH="1">
              <a:off x="5412" y="3331"/>
              <a:ext cx="136" cy="136"/>
            </a:xfrm>
            <a:prstGeom prst="line">
              <a:avLst/>
            </a:prstGeom>
            <a:noFill/>
            <a:ln w="9525">
              <a:solidFill>
                <a:schemeClr val="tx1"/>
              </a:solidFill>
              <a:round/>
              <a:headEnd/>
              <a:tailEnd/>
            </a:ln>
          </p:spPr>
          <p:txBody>
            <a:bodyPr/>
            <a:lstStyle/>
            <a:p>
              <a:endParaRPr lang="zh-TW" altLang="en-US"/>
            </a:p>
          </p:txBody>
        </p:sp>
      </p:grpSp>
      <p:pic>
        <p:nvPicPr>
          <p:cNvPr id="13326" name="Picture 70" descr="j0437791"/>
          <p:cNvPicPr>
            <a:picLocks noChangeAspect="1" noChangeArrowheads="1"/>
          </p:cNvPicPr>
          <p:nvPr/>
        </p:nvPicPr>
        <p:blipFill>
          <a:blip r:embed="rId6" cstate="print"/>
          <a:srcRect/>
          <a:stretch>
            <a:fillRect/>
          </a:stretch>
        </p:blipFill>
        <p:spPr bwMode="auto">
          <a:xfrm>
            <a:off x="7956550" y="2420938"/>
            <a:ext cx="935038" cy="765175"/>
          </a:xfrm>
          <a:prstGeom prst="rect">
            <a:avLst/>
          </a:prstGeom>
          <a:noFill/>
          <a:ln w="9525">
            <a:noFill/>
            <a:miter lim="800000"/>
            <a:headEnd/>
            <a:tailEnd/>
          </a:ln>
        </p:spPr>
      </p:pic>
      <p:pic>
        <p:nvPicPr>
          <p:cNvPr id="13327" name="圖片 34"/>
          <p:cNvPicPr>
            <a:picLocks noChangeAspect="1"/>
          </p:cNvPicPr>
          <p:nvPr/>
        </p:nvPicPr>
        <p:blipFill>
          <a:blip r:embed="rId7" cstate="print"/>
          <a:srcRect/>
          <a:stretch>
            <a:fillRect/>
          </a:stretch>
        </p:blipFill>
        <p:spPr bwMode="auto">
          <a:xfrm>
            <a:off x="4972050" y="3211513"/>
            <a:ext cx="3727450" cy="2792412"/>
          </a:xfrm>
          <a:prstGeom prst="rect">
            <a:avLst/>
          </a:prstGeom>
          <a:noFill/>
          <a:ln w="9525">
            <a:noFill/>
            <a:miter lim="800000"/>
            <a:headEnd/>
            <a:tailEnd/>
          </a:ln>
        </p:spPr>
      </p:pic>
      <p:sp>
        <p:nvSpPr>
          <p:cNvPr id="13328" name="Rectangle 10"/>
          <p:cNvSpPr>
            <a:spLocks noChangeArrowheads="1"/>
          </p:cNvSpPr>
          <p:nvPr/>
        </p:nvSpPr>
        <p:spPr bwMode="auto">
          <a:xfrm>
            <a:off x="179388" y="44450"/>
            <a:ext cx="2894012" cy="584200"/>
          </a:xfrm>
          <a:prstGeom prst="rect">
            <a:avLst/>
          </a:prstGeom>
          <a:noFill/>
          <a:ln w="9525">
            <a:noFill/>
            <a:miter lim="800000"/>
            <a:headEnd/>
            <a:tailEnd/>
          </a:ln>
        </p:spPr>
        <p:txBody>
          <a:bodyPr wrap="none">
            <a:spAutoFit/>
          </a:bodyPr>
          <a:lstStyle/>
          <a:p>
            <a:r>
              <a:rPr lang="en-US" altLang="zh-TW" sz="3200" b="1" i="1">
                <a:solidFill>
                  <a:srgbClr val="3E83C2"/>
                </a:solidFill>
              </a:rPr>
              <a:t>Selling Points</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0" y="620713"/>
            <a:ext cx="7377113" cy="773112"/>
            <a:chOff x="0" y="572"/>
            <a:chExt cx="4647" cy="487"/>
          </a:xfrm>
        </p:grpSpPr>
        <p:sp>
          <p:nvSpPr>
            <p:cNvPr id="14367" name="AutoShape 2"/>
            <p:cNvSpPr>
              <a:spLocks noChangeArrowheads="1"/>
            </p:cNvSpPr>
            <p:nvPr/>
          </p:nvSpPr>
          <p:spPr bwMode="auto">
            <a:xfrm>
              <a:off x="0" y="572"/>
              <a:ext cx="4647" cy="487"/>
            </a:xfrm>
            <a:prstGeom prst="homePlate">
              <a:avLst>
                <a:gd name="adj" fmla="val 44972"/>
              </a:avLst>
            </a:prstGeom>
            <a:solidFill>
              <a:srgbClr val="7EBBFE"/>
            </a:solidFill>
            <a:ln w="9525">
              <a:noFill/>
              <a:miter lim="800000"/>
              <a:headEnd/>
              <a:tailEnd/>
            </a:ln>
          </p:spPr>
          <p:txBody>
            <a:bodyPr wrap="none" anchor="ctr"/>
            <a:lstStyle/>
            <a:p>
              <a:endParaRPr lang="en-US" altLang="zh-TW" sz="1200"/>
            </a:p>
          </p:txBody>
        </p:sp>
        <p:sp>
          <p:nvSpPr>
            <p:cNvPr id="14368" name="Text Box 6"/>
            <p:cNvSpPr txBox="1">
              <a:spLocks noChangeArrowheads="1"/>
            </p:cNvSpPr>
            <p:nvPr/>
          </p:nvSpPr>
          <p:spPr bwMode="auto">
            <a:xfrm>
              <a:off x="249" y="657"/>
              <a:ext cx="4275" cy="308"/>
            </a:xfrm>
            <a:prstGeom prst="rect">
              <a:avLst/>
            </a:prstGeom>
            <a:noFill/>
            <a:ln w="9525">
              <a:noFill/>
              <a:miter lim="800000"/>
              <a:headEnd/>
              <a:tailEnd/>
            </a:ln>
          </p:spPr>
          <p:txBody>
            <a:bodyPr>
              <a:spAutoFit/>
            </a:bodyPr>
            <a:lstStyle/>
            <a:p>
              <a:r>
                <a:rPr lang="en-US" altLang="zh-TW" sz="2600" b="1" i="1">
                  <a:solidFill>
                    <a:schemeClr val="tx1"/>
                  </a:solidFill>
                </a:rPr>
                <a:t>1.</a:t>
              </a:r>
              <a:r>
                <a:rPr lang="en-US" altLang="zh-TW" sz="2600" b="1" i="1">
                  <a:solidFill>
                    <a:schemeClr val="tx1"/>
                  </a:solidFill>
                  <a:ea typeface="SimSun" pitchFamily="2" charset="-122"/>
                </a:rPr>
                <a:t> Robust Design for Mobile Surveillance</a:t>
              </a:r>
            </a:p>
          </p:txBody>
        </p:sp>
      </p:grpSp>
      <p:pic>
        <p:nvPicPr>
          <p:cNvPr id="14339" name="Picture 35" descr="hammer"/>
          <p:cNvPicPr>
            <a:picLocks noChangeAspect="1" noChangeArrowheads="1"/>
          </p:cNvPicPr>
          <p:nvPr/>
        </p:nvPicPr>
        <p:blipFill>
          <a:blip r:embed="rId3" cstate="print"/>
          <a:srcRect/>
          <a:stretch>
            <a:fillRect/>
          </a:stretch>
        </p:blipFill>
        <p:spPr bwMode="auto">
          <a:xfrm rot="-3004527">
            <a:off x="191294" y="3272632"/>
            <a:ext cx="1343025" cy="1366837"/>
          </a:xfrm>
          <a:prstGeom prst="rect">
            <a:avLst/>
          </a:prstGeom>
          <a:noFill/>
          <a:ln w="9525">
            <a:noFill/>
            <a:miter lim="800000"/>
            <a:headEnd/>
            <a:tailEnd/>
          </a:ln>
        </p:spPr>
      </p:pic>
      <p:pic>
        <p:nvPicPr>
          <p:cNvPr id="14340" name="Picture 37" descr="hammer"/>
          <p:cNvPicPr>
            <a:picLocks noChangeAspect="1" noChangeArrowheads="1"/>
          </p:cNvPicPr>
          <p:nvPr/>
        </p:nvPicPr>
        <p:blipFill>
          <a:blip r:embed="rId3" cstate="print"/>
          <a:srcRect/>
          <a:stretch>
            <a:fillRect/>
          </a:stretch>
        </p:blipFill>
        <p:spPr bwMode="auto">
          <a:xfrm rot="-3973573">
            <a:off x="4728369" y="3704432"/>
            <a:ext cx="1343025" cy="1366837"/>
          </a:xfrm>
          <a:prstGeom prst="rect">
            <a:avLst/>
          </a:prstGeom>
          <a:noFill/>
          <a:ln w="9525">
            <a:noFill/>
            <a:miter lim="800000"/>
            <a:headEnd/>
            <a:tailEnd/>
          </a:ln>
        </p:spPr>
      </p:pic>
      <p:pic>
        <p:nvPicPr>
          <p:cNvPr id="14341" name="Picture 38" descr="j0437791"/>
          <p:cNvPicPr>
            <a:picLocks noChangeAspect="1" noChangeArrowheads="1"/>
          </p:cNvPicPr>
          <p:nvPr/>
        </p:nvPicPr>
        <p:blipFill>
          <a:blip r:embed="rId4" cstate="print"/>
          <a:srcRect/>
          <a:stretch>
            <a:fillRect/>
          </a:stretch>
        </p:blipFill>
        <p:spPr bwMode="auto">
          <a:xfrm>
            <a:off x="3851275" y="2205038"/>
            <a:ext cx="935038" cy="765175"/>
          </a:xfrm>
          <a:prstGeom prst="rect">
            <a:avLst/>
          </a:prstGeom>
          <a:noFill/>
          <a:ln w="9525">
            <a:noFill/>
            <a:miter lim="800000"/>
            <a:headEnd/>
            <a:tailEnd/>
          </a:ln>
        </p:spPr>
      </p:pic>
      <p:sp>
        <p:nvSpPr>
          <p:cNvPr id="14342" name="Text Box 56"/>
          <p:cNvSpPr txBox="1">
            <a:spLocks noChangeArrowheads="1"/>
          </p:cNvSpPr>
          <p:nvPr/>
        </p:nvSpPr>
        <p:spPr bwMode="auto">
          <a:xfrm>
            <a:off x="1187450" y="5516563"/>
            <a:ext cx="3240088" cy="366712"/>
          </a:xfrm>
          <a:prstGeom prst="rect">
            <a:avLst/>
          </a:prstGeom>
          <a:noFill/>
          <a:ln w="9525">
            <a:noFill/>
            <a:miter lim="800000"/>
            <a:headEnd/>
            <a:tailEnd/>
          </a:ln>
        </p:spPr>
        <p:txBody>
          <a:bodyPr>
            <a:spAutoFit/>
          </a:bodyPr>
          <a:lstStyle/>
          <a:p>
            <a:pPr>
              <a:spcBef>
                <a:spcPct val="50000"/>
              </a:spcBef>
            </a:pPr>
            <a:endParaRPr lang="zh-TW" altLang="zh-TW"/>
          </a:p>
        </p:txBody>
      </p:sp>
      <p:sp>
        <p:nvSpPr>
          <p:cNvPr id="14343" name="Text Box 57"/>
          <p:cNvSpPr txBox="1">
            <a:spLocks noChangeArrowheads="1"/>
          </p:cNvSpPr>
          <p:nvPr/>
        </p:nvSpPr>
        <p:spPr bwMode="auto">
          <a:xfrm>
            <a:off x="827088" y="5300663"/>
            <a:ext cx="3529012" cy="615950"/>
          </a:xfrm>
          <a:prstGeom prst="rect">
            <a:avLst/>
          </a:prstGeom>
          <a:noFill/>
          <a:ln w="9525">
            <a:noFill/>
            <a:miter lim="800000"/>
            <a:headEnd/>
            <a:tailEnd/>
          </a:ln>
        </p:spPr>
        <p:txBody>
          <a:bodyPr>
            <a:spAutoFit/>
          </a:bodyPr>
          <a:lstStyle/>
          <a:p>
            <a:pPr algn="ctr">
              <a:spcBef>
                <a:spcPct val="50000"/>
              </a:spcBef>
            </a:pPr>
            <a:r>
              <a:rPr lang="en-US" altLang="zh-TW" sz="1600">
                <a:solidFill>
                  <a:srgbClr val="FF0000"/>
                </a:solidFill>
              </a:rPr>
              <a:t>More Protection on </a:t>
            </a:r>
            <a:r>
              <a:rPr lang="en-US" altLang="zh-TW" sz="1800">
                <a:solidFill>
                  <a:srgbClr val="FF0000"/>
                </a:solidFill>
              </a:rPr>
              <a:t>the</a:t>
            </a:r>
            <a:r>
              <a:rPr lang="en-US" altLang="zh-TW" sz="1600">
                <a:solidFill>
                  <a:srgbClr val="FF0000"/>
                </a:solidFill>
              </a:rPr>
              <a:t> bubble (weak point)</a:t>
            </a:r>
          </a:p>
        </p:txBody>
      </p:sp>
      <p:pic>
        <p:nvPicPr>
          <p:cNvPr id="14344" name="Picture 59"/>
          <p:cNvPicPr>
            <a:picLocks noChangeAspect="1" noChangeArrowheads="1"/>
          </p:cNvPicPr>
          <p:nvPr/>
        </p:nvPicPr>
        <p:blipFill>
          <a:blip r:embed="rId5" cstate="print"/>
          <a:srcRect/>
          <a:stretch>
            <a:fillRect/>
          </a:stretch>
        </p:blipFill>
        <p:spPr bwMode="auto">
          <a:xfrm>
            <a:off x="5724525" y="2924175"/>
            <a:ext cx="3048000" cy="1600200"/>
          </a:xfrm>
          <a:prstGeom prst="rect">
            <a:avLst/>
          </a:prstGeom>
          <a:noFill/>
          <a:ln w="9525">
            <a:noFill/>
            <a:miter lim="800000"/>
            <a:headEnd/>
            <a:tailEnd/>
          </a:ln>
        </p:spPr>
      </p:pic>
      <p:grpSp>
        <p:nvGrpSpPr>
          <p:cNvPr id="3" name="Group 39"/>
          <p:cNvGrpSpPr>
            <a:grpSpLocks/>
          </p:cNvGrpSpPr>
          <p:nvPr/>
        </p:nvGrpSpPr>
        <p:grpSpPr bwMode="auto">
          <a:xfrm>
            <a:off x="6227763" y="3500438"/>
            <a:ext cx="419100" cy="865187"/>
            <a:chOff x="5284" y="2341"/>
            <a:chExt cx="264" cy="1126"/>
          </a:xfrm>
        </p:grpSpPr>
        <p:sp>
          <p:nvSpPr>
            <p:cNvPr id="14351" name="Line 40"/>
            <p:cNvSpPr>
              <a:spLocks noChangeShapeType="1"/>
            </p:cNvSpPr>
            <p:nvPr/>
          </p:nvSpPr>
          <p:spPr bwMode="auto">
            <a:xfrm>
              <a:off x="5284" y="2341"/>
              <a:ext cx="136" cy="137"/>
            </a:xfrm>
            <a:prstGeom prst="line">
              <a:avLst/>
            </a:prstGeom>
            <a:noFill/>
            <a:ln w="9525">
              <a:solidFill>
                <a:srgbClr val="FFFF99"/>
              </a:solidFill>
              <a:round/>
              <a:headEnd/>
              <a:tailEnd/>
            </a:ln>
          </p:spPr>
          <p:txBody>
            <a:bodyPr/>
            <a:lstStyle/>
            <a:p>
              <a:endParaRPr lang="zh-TW" altLang="en-US"/>
            </a:p>
          </p:txBody>
        </p:sp>
        <p:sp>
          <p:nvSpPr>
            <p:cNvPr id="14352" name="Line 41"/>
            <p:cNvSpPr>
              <a:spLocks noChangeShapeType="1"/>
            </p:cNvSpPr>
            <p:nvPr/>
          </p:nvSpPr>
          <p:spPr bwMode="auto">
            <a:xfrm flipH="1">
              <a:off x="5284" y="2478"/>
              <a:ext cx="136" cy="136"/>
            </a:xfrm>
            <a:prstGeom prst="line">
              <a:avLst/>
            </a:prstGeom>
            <a:noFill/>
            <a:ln w="9525">
              <a:solidFill>
                <a:srgbClr val="FFFF99"/>
              </a:solidFill>
              <a:round/>
              <a:headEnd/>
              <a:tailEnd/>
            </a:ln>
          </p:spPr>
          <p:txBody>
            <a:bodyPr/>
            <a:lstStyle/>
            <a:p>
              <a:endParaRPr lang="zh-TW" altLang="en-US"/>
            </a:p>
          </p:txBody>
        </p:sp>
        <p:sp>
          <p:nvSpPr>
            <p:cNvPr id="14353" name="Line 42"/>
            <p:cNvSpPr>
              <a:spLocks noChangeShapeType="1"/>
            </p:cNvSpPr>
            <p:nvPr/>
          </p:nvSpPr>
          <p:spPr bwMode="auto">
            <a:xfrm>
              <a:off x="5284" y="2613"/>
              <a:ext cx="136" cy="137"/>
            </a:xfrm>
            <a:prstGeom prst="line">
              <a:avLst/>
            </a:prstGeom>
            <a:noFill/>
            <a:ln w="9525">
              <a:solidFill>
                <a:srgbClr val="FFFF99"/>
              </a:solidFill>
              <a:round/>
              <a:headEnd/>
              <a:tailEnd/>
            </a:ln>
          </p:spPr>
          <p:txBody>
            <a:bodyPr/>
            <a:lstStyle/>
            <a:p>
              <a:endParaRPr lang="zh-TW" altLang="en-US"/>
            </a:p>
          </p:txBody>
        </p:sp>
        <p:sp>
          <p:nvSpPr>
            <p:cNvPr id="14354" name="Line 43"/>
            <p:cNvSpPr>
              <a:spLocks noChangeShapeType="1"/>
            </p:cNvSpPr>
            <p:nvPr/>
          </p:nvSpPr>
          <p:spPr bwMode="auto">
            <a:xfrm flipH="1">
              <a:off x="5284" y="2750"/>
              <a:ext cx="136" cy="136"/>
            </a:xfrm>
            <a:prstGeom prst="line">
              <a:avLst/>
            </a:prstGeom>
            <a:noFill/>
            <a:ln w="9525">
              <a:solidFill>
                <a:srgbClr val="FFFF99"/>
              </a:solidFill>
              <a:round/>
              <a:headEnd/>
              <a:tailEnd/>
            </a:ln>
          </p:spPr>
          <p:txBody>
            <a:bodyPr/>
            <a:lstStyle/>
            <a:p>
              <a:endParaRPr lang="zh-TW" altLang="en-US"/>
            </a:p>
          </p:txBody>
        </p:sp>
        <p:sp>
          <p:nvSpPr>
            <p:cNvPr id="14355" name="Line 44"/>
            <p:cNvSpPr>
              <a:spLocks noChangeShapeType="1"/>
            </p:cNvSpPr>
            <p:nvPr/>
          </p:nvSpPr>
          <p:spPr bwMode="auto">
            <a:xfrm>
              <a:off x="5284" y="2885"/>
              <a:ext cx="136" cy="137"/>
            </a:xfrm>
            <a:prstGeom prst="line">
              <a:avLst/>
            </a:prstGeom>
            <a:noFill/>
            <a:ln w="9525">
              <a:solidFill>
                <a:srgbClr val="FFFF99"/>
              </a:solidFill>
              <a:round/>
              <a:headEnd/>
              <a:tailEnd/>
            </a:ln>
          </p:spPr>
          <p:txBody>
            <a:bodyPr/>
            <a:lstStyle/>
            <a:p>
              <a:endParaRPr lang="zh-TW" altLang="en-US"/>
            </a:p>
          </p:txBody>
        </p:sp>
        <p:sp>
          <p:nvSpPr>
            <p:cNvPr id="14356" name="Line 45"/>
            <p:cNvSpPr>
              <a:spLocks noChangeShapeType="1"/>
            </p:cNvSpPr>
            <p:nvPr/>
          </p:nvSpPr>
          <p:spPr bwMode="auto">
            <a:xfrm flipH="1">
              <a:off x="5284" y="3022"/>
              <a:ext cx="136" cy="136"/>
            </a:xfrm>
            <a:prstGeom prst="line">
              <a:avLst/>
            </a:prstGeom>
            <a:noFill/>
            <a:ln w="9525">
              <a:solidFill>
                <a:srgbClr val="FFFF99"/>
              </a:solidFill>
              <a:round/>
              <a:headEnd/>
              <a:tailEnd/>
            </a:ln>
          </p:spPr>
          <p:txBody>
            <a:bodyPr/>
            <a:lstStyle/>
            <a:p>
              <a:endParaRPr lang="zh-TW" altLang="en-US"/>
            </a:p>
          </p:txBody>
        </p:sp>
        <p:sp>
          <p:nvSpPr>
            <p:cNvPr id="14357" name="Line 46"/>
            <p:cNvSpPr>
              <a:spLocks noChangeShapeType="1"/>
            </p:cNvSpPr>
            <p:nvPr/>
          </p:nvSpPr>
          <p:spPr bwMode="auto">
            <a:xfrm>
              <a:off x="5284" y="3157"/>
              <a:ext cx="136" cy="137"/>
            </a:xfrm>
            <a:prstGeom prst="line">
              <a:avLst/>
            </a:prstGeom>
            <a:noFill/>
            <a:ln w="9525">
              <a:solidFill>
                <a:srgbClr val="FFFF99"/>
              </a:solidFill>
              <a:round/>
              <a:headEnd/>
              <a:tailEnd/>
            </a:ln>
          </p:spPr>
          <p:txBody>
            <a:bodyPr/>
            <a:lstStyle/>
            <a:p>
              <a:endParaRPr lang="zh-TW" altLang="en-US"/>
            </a:p>
          </p:txBody>
        </p:sp>
        <p:sp>
          <p:nvSpPr>
            <p:cNvPr id="14358" name="Line 47"/>
            <p:cNvSpPr>
              <a:spLocks noChangeShapeType="1"/>
            </p:cNvSpPr>
            <p:nvPr/>
          </p:nvSpPr>
          <p:spPr bwMode="auto">
            <a:xfrm flipH="1">
              <a:off x="5284" y="3294"/>
              <a:ext cx="136" cy="136"/>
            </a:xfrm>
            <a:prstGeom prst="line">
              <a:avLst/>
            </a:prstGeom>
            <a:noFill/>
            <a:ln w="9525">
              <a:solidFill>
                <a:srgbClr val="FFFF99"/>
              </a:solidFill>
              <a:round/>
              <a:headEnd/>
              <a:tailEnd/>
            </a:ln>
          </p:spPr>
          <p:txBody>
            <a:bodyPr/>
            <a:lstStyle/>
            <a:p>
              <a:endParaRPr lang="zh-TW" altLang="en-US"/>
            </a:p>
          </p:txBody>
        </p:sp>
        <p:sp>
          <p:nvSpPr>
            <p:cNvPr id="14359" name="Line 48"/>
            <p:cNvSpPr>
              <a:spLocks noChangeShapeType="1"/>
            </p:cNvSpPr>
            <p:nvPr/>
          </p:nvSpPr>
          <p:spPr bwMode="auto">
            <a:xfrm>
              <a:off x="5412" y="2378"/>
              <a:ext cx="136" cy="137"/>
            </a:xfrm>
            <a:prstGeom prst="line">
              <a:avLst/>
            </a:prstGeom>
            <a:noFill/>
            <a:ln w="9525">
              <a:solidFill>
                <a:srgbClr val="FFFF99"/>
              </a:solidFill>
              <a:round/>
              <a:headEnd/>
              <a:tailEnd/>
            </a:ln>
          </p:spPr>
          <p:txBody>
            <a:bodyPr/>
            <a:lstStyle/>
            <a:p>
              <a:endParaRPr lang="zh-TW" altLang="en-US"/>
            </a:p>
          </p:txBody>
        </p:sp>
        <p:sp>
          <p:nvSpPr>
            <p:cNvPr id="14360" name="Line 49"/>
            <p:cNvSpPr>
              <a:spLocks noChangeShapeType="1"/>
            </p:cNvSpPr>
            <p:nvPr/>
          </p:nvSpPr>
          <p:spPr bwMode="auto">
            <a:xfrm flipH="1">
              <a:off x="5412" y="2515"/>
              <a:ext cx="136" cy="136"/>
            </a:xfrm>
            <a:prstGeom prst="line">
              <a:avLst/>
            </a:prstGeom>
            <a:noFill/>
            <a:ln w="9525">
              <a:solidFill>
                <a:srgbClr val="FFFF99"/>
              </a:solidFill>
              <a:round/>
              <a:headEnd/>
              <a:tailEnd/>
            </a:ln>
          </p:spPr>
          <p:txBody>
            <a:bodyPr/>
            <a:lstStyle/>
            <a:p>
              <a:endParaRPr lang="zh-TW" altLang="en-US"/>
            </a:p>
          </p:txBody>
        </p:sp>
        <p:sp>
          <p:nvSpPr>
            <p:cNvPr id="14361" name="Line 50"/>
            <p:cNvSpPr>
              <a:spLocks noChangeShapeType="1"/>
            </p:cNvSpPr>
            <p:nvPr/>
          </p:nvSpPr>
          <p:spPr bwMode="auto">
            <a:xfrm>
              <a:off x="5412" y="2650"/>
              <a:ext cx="136" cy="137"/>
            </a:xfrm>
            <a:prstGeom prst="line">
              <a:avLst/>
            </a:prstGeom>
            <a:noFill/>
            <a:ln w="9525">
              <a:solidFill>
                <a:srgbClr val="FFFF99"/>
              </a:solidFill>
              <a:round/>
              <a:headEnd/>
              <a:tailEnd/>
            </a:ln>
          </p:spPr>
          <p:txBody>
            <a:bodyPr/>
            <a:lstStyle/>
            <a:p>
              <a:endParaRPr lang="zh-TW" altLang="en-US"/>
            </a:p>
          </p:txBody>
        </p:sp>
        <p:sp>
          <p:nvSpPr>
            <p:cNvPr id="14362" name="Line 51"/>
            <p:cNvSpPr>
              <a:spLocks noChangeShapeType="1"/>
            </p:cNvSpPr>
            <p:nvPr/>
          </p:nvSpPr>
          <p:spPr bwMode="auto">
            <a:xfrm flipH="1">
              <a:off x="5412" y="2787"/>
              <a:ext cx="136" cy="136"/>
            </a:xfrm>
            <a:prstGeom prst="line">
              <a:avLst/>
            </a:prstGeom>
            <a:noFill/>
            <a:ln w="9525">
              <a:solidFill>
                <a:srgbClr val="FFFF99"/>
              </a:solidFill>
              <a:round/>
              <a:headEnd/>
              <a:tailEnd/>
            </a:ln>
          </p:spPr>
          <p:txBody>
            <a:bodyPr/>
            <a:lstStyle/>
            <a:p>
              <a:endParaRPr lang="zh-TW" altLang="en-US"/>
            </a:p>
          </p:txBody>
        </p:sp>
        <p:sp>
          <p:nvSpPr>
            <p:cNvPr id="14363" name="Line 52"/>
            <p:cNvSpPr>
              <a:spLocks noChangeShapeType="1"/>
            </p:cNvSpPr>
            <p:nvPr/>
          </p:nvSpPr>
          <p:spPr bwMode="auto">
            <a:xfrm>
              <a:off x="5412" y="2922"/>
              <a:ext cx="136" cy="137"/>
            </a:xfrm>
            <a:prstGeom prst="line">
              <a:avLst/>
            </a:prstGeom>
            <a:noFill/>
            <a:ln w="9525">
              <a:solidFill>
                <a:srgbClr val="FFFF99"/>
              </a:solidFill>
              <a:round/>
              <a:headEnd/>
              <a:tailEnd/>
            </a:ln>
          </p:spPr>
          <p:txBody>
            <a:bodyPr/>
            <a:lstStyle/>
            <a:p>
              <a:endParaRPr lang="zh-TW" altLang="en-US"/>
            </a:p>
          </p:txBody>
        </p:sp>
        <p:sp>
          <p:nvSpPr>
            <p:cNvPr id="14364" name="Line 53"/>
            <p:cNvSpPr>
              <a:spLocks noChangeShapeType="1"/>
            </p:cNvSpPr>
            <p:nvPr/>
          </p:nvSpPr>
          <p:spPr bwMode="auto">
            <a:xfrm flipH="1">
              <a:off x="5412" y="3059"/>
              <a:ext cx="136" cy="136"/>
            </a:xfrm>
            <a:prstGeom prst="line">
              <a:avLst/>
            </a:prstGeom>
            <a:noFill/>
            <a:ln w="9525">
              <a:solidFill>
                <a:srgbClr val="FFFF99"/>
              </a:solidFill>
              <a:round/>
              <a:headEnd/>
              <a:tailEnd/>
            </a:ln>
          </p:spPr>
          <p:txBody>
            <a:bodyPr/>
            <a:lstStyle/>
            <a:p>
              <a:endParaRPr lang="zh-TW" altLang="en-US"/>
            </a:p>
          </p:txBody>
        </p:sp>
        <p:sp>
          <p:nvSpPr>
            <p:cNvPr id="14365" name="Line 54"/>
            <p:cNvSpPr>
              <a:spLocks noChangeShapeType="1"/>
            </p:cNvSpPr>
            <p:nvPr/>
          </p:nvSpPr>
          <p:spPr bwMode="auto">
            <a:xfrm>
              <a:off x="5412" y="3194"/>
              <a:ext cx="136" cy="137"/>
            </a:xfrm>
            <a:prstGeom prst="line">
              <a:avLst/>
            </a:prstGeom>
            <a:noFill/>
            <a:ln w="9525">
              <a:solidFill>
                <a:srgbClr val="FFFF99"/>
              </a:solidFill>
              <a:round/>
              <a:headEnd/>
              <a:tailEnd/>
            </a:ln>
          </p:spPr>
          <p:txBody>
            <a:bodyPr/>
            <a:lstStyle/>
            <a:p>
              <a:endParaRPr lang="zh-TW" altLang="en-US"/>
            </a:p>
          </p:txBody>
        </p:sp>
        <p:sp>
          <p:nvSpPr>
            <p:cNvPr id="14366" name="Line 55"/>
            <p:cNvSpPr>
              <a:spLocks noChangeShapeType="1"/>
            </p:cNvSpPr>
            <p:nvPr/>
          </p:nvSpPr>
          <p:spPr bwMode="auto">
            <a:xfrm flipH="1">
              <a:off x="5412" y="3331"/>
              <a:ext cx="136" cy="136"/>
            </a:xfrm>
            <a:prstGeom prst="line">
              <a:avLst/>
            </a:prstGeom>
            <a:noFill/>
            <a:ln w="9525">
              <a:solidFill>
                <a:srgbClr val="FFFF99"/>
              </a:solidFill>
              <a:round/>
              <a:headEnd/>
              <a:tailEnd/>
            </a:ln>
          </p:spPr>
          <p:txBody>
            <a:bodyPr/>
            <a:lstStyle/>
            <a:p>
              <a:endParaRPr lang="zh-TW" altLang="en-US"/>
            </a:p>
          </p:txBody>
        </p:sp>
      </p:grpSp>
      <p:sp>
        <p:nvSpPr>
          <p:cNvPr id="14346" name="Text Box 60"/>
          <p:cNvSpPr txBox="1">
            <a:spLocks noChangeArrowheads="1"/>
          </p:cNvSpPr>
          <p:nvPr/>
        </p:nvSpPr>
        <p:spPr bwMode="auto">
          <a:xfrm>
            <a:off x="1403350" y="1766888"/>
            <a:ext cx="2663825" cy="369887"/>
          </a:xfrm>
          <a:prstGeom prst="rect">
            <a:avLst/>
          </a:prstGeom>
          <a:noFill/>
          <a:ln w="9525">
            <a:noFill/>
            <a:miter lim="800000"/>
            <a:headEnd/>
            <a:tailEnd/>
          </a:ln>
        </p:spPr>
        <p:txBody>
          <a:bodyPr>
            <a:spAutoFit/>
          </a:bodyPr>
          <a:lstStyle/>
          <a:p>
            <a:pPr>
              <a:spcBef>
                <a:spcPct val="50000"/>
              </a:spcBef>
            </a:pPr>
            <a:r>
              <a:rPr lang="en-US" altLang="zh-TW" sz="1800">
                <a:solidFill>
                  <a:srgbClr val="0000FF"/>
                </a:solidFill>
              </a:rPr>
              <a:t>VIVOTEK Mobile Dome</a:t>
            </a:r>
          </a:p>
        </p:txBody>
      </p:sp>
      <p:sp>
        <p:nvSpPr>
          <p:cNvPr id="14347" name="Text Box 61"/>
          <p:cNvSpPr txBox="1">
            <a:spLocks noChangeArrowheads="1"/>
          </p:cNvSpPr>
          <p:nvPr/>
        </p:nvSpPr>
        <p:spPr bwMode="auto">
          <a:xfrm>
            <a:off x="5651500" y="1773238"/>
            <a:ext cx="2663825" cy="366712"/>
          </a:xfrm>
          <a:prstGeom prst="rect">
            <a:avLst/>
          </a:prstGeom>
          <a:noFill/>
          <a:ln w="9525">
            <a:noFill/>
            <a:miter lim="800000"/>
            <a:headEnd/>
            <a:tailEnd/>
          </a:ln>
        </p:spPr>
        <p:txBody>
          <a:bodyPr>
            <a:spAutoFit/>
          </a:bodyPr>
          <a:lstStyle/>
          <a:p>
            <a:pPr>
              <a:spcBef>
                <a:spcPct val="50000"/>
              </a:spcBef>
            </a:pPr>
            <a:r>
              <a:rPr lang="en-US" altLang="zh-TW" sz="1800">
                <a:solidFill>
                  <a:schemeClr val="tx1"/>
                </a:solidFill>
              </a:rPr>
              <a:t>Normal Mobile Dome</a:t>
            </a:r>
          </a:p>
        </p:txBody>
      </p:sp>
      <p:sp>
        <p:nvSpPr>
          <p:cNvPr id="14348" name="Text Box 62"/>
          <p:cNvSpPr txBox="1">
            <a:spLocks noChangeArrowheads="1"/>
          </p:cNvSpPr>
          <p:nvPr/>
        </p:nvSpPr>
        <p:spPr bwMode="auto">
          <a:xfrm>
            <a:off x="5148263" y="5373688"/>
            <a:ext cx="3529012" cy="615950"/>
          </a:xfrm>
          <a:prstGeom prst="rect">
            <a:avLst/>
          </a:prstGeom>
          <a:noFill/>
          <a:ln w="9525">
            <a:noFill/>
            <a:miter lim="800000"/>
            <a:headEnd/>
            <a:tailEnd/>
          </a:ln>
        </p:spPr>
        <p:txBody>
          <a:bodyPr>
            <a:spAutoFit/>
          </a:bodyPr>
          <a:lstStyle/>
          <a:p>
            <a:pPr algn="ctr">
              <a:spcBef>
                <a:spcPct val="50000"/>
              </a:spcBef>
            </a:pPr>
            <a:r>
              <a:rPr lang="en-US" altLang="zh-TW" sz="1600">
                <a:solidFill>
                  <a:srgbClr val="FF0000"/>
                </a:solidFill>
              </a:rPr>
              <a:t>No vandal </a:t>
            </a:r>
            <a:r>
              <a:rPr lang="en-US" altLang="zh-TW" sz="1800">
                <a:solidFill>
                  <a:srgbClr val="FF0000"/>
                </a:solidFill>
              </a:rPr>
              <a:t>protection</a:t>
            </a:r>
            <a:r>
              <a:rPr lang="en-US" altLang="zh-TW" sz="1600">
                <a:solidFill>
                  <a:srgbClr val="FF0000"/>
                </a:solidFill>
              </a:rPr>
              <a:t> on the bubble (weak point)</a:t>
            </a:r>
          </a:p>
        </p:txBody>
      </p:sp>
      <p:pic>
        <p:nvPicPr>
          <p:cNvPr id="14349" name="圖片 32"/>
          <p:cNvPicPr>
            <a:picLocks noChangeAspect="1"/>
          </p:cNvPicPr>
          <p:nvPr/>
        </p:nvPicPr>
        <p:blipFill>
          <a:blip r:embed="rId6" cstate="print"/>
          <a:srcRect/>
          <a:stretch>
            <a:fillRect/>
          </a:stretch>
        </p:blipFill>
        <p:spPr bwMode="auto">
          <a:xfrm>
            <a:off x="942975" y="2508250"/>
            <a:ext cx="3729038" cy="2792413"/>
          </a:xfrm>
          <a:prstGeom prst="rect">
            <a:avLst/>
          </a:prstGeom>
          <a:noFill/>
          <a:ln w="9525">
            <a:noFill/>
            <a:miter lim="800000"/>
            <a:headEnd/>
            <a:tailEnd/>
          </a:ln>
        </p:spPr>
      </p:pic>
      <p:sp>
        <p:nvSpPr>
          <p:cNvPr id="14350" name="Rectangle 10"/>
          <p:cNvSpPr>
            <a:spLocks noChangeArrowheads="1"/>
          </p:cNvSpPr>
          <p:nvPr/>
        </p:nvSpPr>
        <p:spPr bwMode="auto">
          <a:xfrm>
            <a:off x="179388" y="44450"/>
            <a:ext cx="2894012" cy="584200"/>
          </a:xfrm>
          <a:prstGeom prst="rect">
            <a:avLst/>
          </a:prstGeom>
          <a:noFill/>
          <a:ln w="9525">
            <a:noFill/>
            <a:miter lim="800000"/>
            <a:headEnd/>
            <a:tailEnd/>
          </a:ln>
        </p:spPr>
        <p:txBody>
          <a:bodyPr wrap="none">
            <a:spAutoFit/>
          </a:bodyPr>
          <a:lstStyle/>
          <a:p>
            <a:r>
              <a:rPr lang="en-US" altLang="zh-TW" sz="3200" b="1" i="1">
                <a:solidFill>
                  <a:srgbClr val="3E83C2"/>
                </a:solidFill>
              </a:rPr>
              <a:t>Selling Points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25"/>
          <p:cNvSpPr txBox="1">
            <a:spLocks noChangeArrowheads="1"/>
          </p:cNvSpPr>
          <p:nvPr/>
        </p:nvSpPr>
        <p:spPr bwMode="auto">
          <a:xfrm>
            <a:off x="203200" y="257175"/>
            <a:ext cx="3311525" cy="519113"/>
          </a:xfrm>
          <a:prstGeom prst="rect">
            <a:avLst/>
          </a:prstGeom>
          <a:noFill/>
          <a:ln w="9525">
            <a:noFill/>
            <a:miter lim="800000"/>
            <a:headEnd/>
            <a:tailEnd/>
          </a:ln>
        </p:spPr>
        <p:txBody>
          <a:bodyPr wrap="none">
            <a:spAutoFit/>
          </a:bodyPr>
          <a:lstStyle/>
          <a:p>
            <a:r>
              <a:rPr lang="en-US" altLang="zh-TW" sz="2800" b="1" i="1">
                <a:solidFill>
                  <a:schemeClr val="tx1"/>
                </a:solidFill>
                <a:ea typeface="SimHei" pitchFamily="2" charset="-122"/>
              </a:rPr>
              <a:t>Quality Assurance</a:t>
            </a:r>
          </a:p>
        </p:txBody>
      </p:sp>
      <p:grpSp>
        <p:nvGrpSpPr>
          <p:cNvPr id="41986" name="Group 39"/>
          <p:cNvGrpSpPr>
            <a:grpSpLocks/>
          </p:cNvGrpSpPr>
          <p:nvPr/>
        </p:nvGrpSpPr>
        <p:grpSpPr bwMode="auto">
          <a:xfrm>
            <a:off x="252413" y="1123950"/>
            <a:ext cx="8351837" cy="4865688"/>
            <a:chOff x="68" y="708"/>
            <a:chExt cx="5261" cy="3065"/>
          </a:xfrm>
        </p:grpSpPr>
        <p:sp>
          <p:nvSpPr>
            <p:cNvPr id="41987" name="AutoShape 1101"/>
            <p:cNvSpPr>
              <a:spLocks noChangeArrowheads="1"/>
            </p:cNvSpPr>
            <p:nvPr/>
          </p:nvSpPr>
          <p:spPr bwMode="auto">
            <a:xfrm>
              <a:off x="295" y="708"/>
              <a:ext cx="1796" cy="270"/>
            </a:xfrm>
            <a:prstGeom prst="homePlate">
              <a:avLst>
                <a:gd name="adj" fmla="val 44808"/>
              </a:avLst>
            </a:prstGeom>
            <a:noFill/>
            <a:ln w="9525">
              <a:noFill/>
              <a:miter lim="800000"/>
              <a:headEnd/>
              <a:tailEnd/>
            </a:ln>
          </p:spPr>
          <p:txBody>
            <a:bodyPr wrap="none" anchor="ctr"/>
            <a:lstStyle/>
            <a:p>
              <a:endParaRPr lang="en-US" altLang="zh-TW" sz="4000">
                <a:ea typeface="SimHei" pitchFamily="2" charset="-122"/>
              </a:endParaRPr>
            </a:p>
          </p:txBody>
        </p:sp>
        <p:sp>
          <p:nvSpPr>
            <p:cNvPr id="41988" name="Rectangle 1091"/>
            <p:cNvSpPr>
              <a:spLocks noChangeArrowheads="1"/>
            </p:cNvSpPr>
            <p:nvPr/>
          </p:nvSpPr>
          <p:spPr bwMode="auto">
            <a:xfrm>
              <a:off x="3347" y="2575"/>
              <a:ext cx="910" cy="628"/>
            </a:xfrm>
            <a:prstGeom prst="rect">
              <a:avLst/>
            </a:prstGeom>
            <a:solidFill>
              <a:srgbClr val="D2EE92"/>
            </a:solidFill>
            <a:ln w="9525">
              <a:noFill/>
              <a:miter lim="800000"/>
              <a:headEnd/>
              <a:tailEnd/>
            </a:ln>
          </p:spPr>
          <p:txBody>
            <a:bodyPr wrap="none" anchor="ctr"/>
            <a:lstStyle/>
            <a:p>
              <a:endParaRPr lang="en-US" altLang="zh-TW" sz="4000">
                <a:ea typeface="SimHei" pitchFamily="2" charset="-122"/>
              </a:endParaRPr>
            </a:p>
          </p:txBody>
        </p:sp>
        <p:sp>
          <p:nvSpPr>
            <p:cNvPr id="41989" name="Rectangle 1090"/>
            <p:cNvSpPr>
              <a:spLocks noChangeArrowheads="1"/>
            </p:cNvSpPr>
            <p:nvPr/>
          </p:nvSpPr>
          <p:spPr bwMode="auto">
            <a:xfrm>
              <a:off x="2350" y="2575"/>
              <a:ext cx="910" cy="628"/>
            </a:xfrm>
            <a:prstGeom prst="rect">
              <a:avLst/>
            </a:prstGeom>
            <a:solidFill>
              <a:srgbClr val="D2EE92"/>
            </a:solidFill>
            <a:ln w="9525">
              <a:noFill/>
              <a:miter lim="800000"/>
              <a:headEnd/>
              <a:tailEnd/>
            </a:ln>
          </p:spPr>
          <p:txBody>
            <a:bodyPr wrap="none" anchor="ctr"/>
            <a:lstStyle/>
            <a:p>
              <a:endParaRPr lang="en-US" altLang="zh-TW" sz="4000">
                <a:ea typeface="SimHei" pitchFamily="2" charset="-122"/>
              </a:endParaRPr>
            </a:p>
          </p:txBody>
        </p:sp>
        <p:sp>
          <p:nvSpPr>
            <p:cNvPr id="41990" name="Rectangle 1088"/>
            <p:cNvSpPr>
              <a:spLocks noChangeArrowheads="1"/>
            </p:cNvSpPr>
            <p:nvPr/>
          </p:nvSpPr>
          <p:spPr bwMode="auto">
            <a:xfrm>
              <a:off x="1352" y="2575"/>
              <a:ext cx="910" cy="628"/>
            </a:xfrm>
            <a:prstGeom prst="rect">
              <a:avLst/>
            </a:prstGeom>
            <a:solidFill>
              <a:srgbClr val="D2EE92"/>
            </a:solidFill>
            <a:ln w="9525">
              <a:noFill/>
              <a:miter lim="800000"/>
              <a:headEnd/>
              <a:tailEnd/>
            </a:ln>
          </p:spPr>
          <p:txBody>
            <a:bodyPr wrap="none" anchor="ctr"/>
            <a:lstStyle/>
            <a:p>
              <a:endParaRPr lang="en-US" altLang="zh-TW" sz="4000">
                <a:ea typeface="SimHei" pitchFamily="2" charset="-122"/>
              </a:endParaRPr>
            </a:p>
          </p:txBody>
        </p:sp>
        <p:sp>
          <p:nvSpPr>
            <p:cNvPr id="41991" name="Rectangle 1086"/>
            <p:cNvSpPr>
              <a:spLocks noChangeArrowheads="1"/>
            </p:cNvSpPr>
            <p:nvPr/>
          </p:nvSpPr>
          <p:spPr bwMode="auto">
            <a:xfrm>
              <a:off x="354" y="2575"/>
              <a:ext cx="910" cy="628"/>
            </a:xfrm>
            <a:prstGeom prst="rect">
              <a:avLst/>
            </a:prstGeom>
            <a:solidFill>
              <a:srgbClr val="D2EE92"/>
            </a:solidFill>
            <a:ln w="9525">
              <a:noFill/>
              <a:miter lim="800000"/>
              <a:headEnd/>
              <a:tailEnd/>
            </a:ln>
          </p:spPr>
          <p:txBody>
            <a:bodyPr wrap="none" anchor="ctr"/>
            <a:lstStyle/>
            <a:p>
              <a:endParaRPr lang="en-US" altLang="zh-TW" sz="4000">
                <a:ea typeface="SimHei" pitchFamily="2" charset="-122"/>
              </a:endParaRPr>
            </a:p>
          </p:txBody>
        </p:sp>
        <p:sp>
          <p:nvSpPr>
            <p:cNvPr id="41992" name="Rectangle 23"/>
            <p:cNvSpPr>
              <a:spLocks noChangeArrowheads="1"/>
            </p:cNvSpPr>
            <p:nvPr/>
          </p:nvSpPr>
          <p:spPr bwMode="auto">
            <a:xfrm>
              <a:off x="159" y="2675"/>
              <a:ext cx="1296" cy="474"/>
            </a:xfrm>
            <a:prstGeom prst="rect">
              <a:avLst/>
            </a:prstGeom>
            <a:noFill/>
            <a:ln w="9525">
              <a:noFill/>
              <a:miter lim="800000"/>
              <a:headEnd/>
              <a:tailEnd/>
            </a:ln>
          </p:spPr>
          <p:txBody>
            <a:bodyPr>
              <a:spAutoFit/>
            </a:bodyPr>
            <a:lstStyle/>
            <a:p>
              <a:pPr algn="ctr">
                <a:lnSpc>
                  <a:spcPct val="70000"/>
                </a:lnSpc>
                <a:spcBef>
                  <a:spcPct val="50000"/>
                </a:spcBef>
              </a:pPr>
              <a:r>
                <a:rPr lang="en-US" altLang="zh-TW" sz="1400" b="1">
                  <a:solidFill>
                    <a:schemeClr val="tx1"/>
                  </a:solidFill>
                  <a:ea typeface="SimHei" pitchFamily="2" charset="-122"/>
                </a:rPr>
                <a:t>ISO 14001</a:t>
              </a:r>
              <a:r>
                <a:rPr lang="en-US" altLang="zh-TW" sz="1200" b="1">
                  <a:solidFill>
                    <a:srgbClr val="F04F0E"/>
                  </a:solidFill>
                  <a:ea typeface="SimHei" pitchFamily="2" charset="-122"/>
                </a:rPr>
                <a:t> </a:t>
              </a:r>
            </a:p>
            <a:p>
              <a:pPr algn="ctr">
                <a:lnSpc>
                  <a:spcPct val="70000"/>
                </a:lnSpc>
                <a:spcBef>
                  <a:spcPct val="50000"/>
                </a:spcBef>
              </a:pPr>
              <a:r>
                <a:rPr lang="en-US" altLang="zh-TW" sz="1400">
                  <a:solidFill>
                    <a:schemeClr val="tx1"/>
                  </a:solidFill>
                  <a:ea typeface="SimHei" pitchFamily="2" charset="-122"/>
                </a:rPr>
                <a:t>Certification</a:t>
              </a:r>
            </a:p>
            <a:p>
              <a:pPr algn="ctr">
                <a:lnSpc>
                  <a:spcPct val="70000"/>
                </a:lnSpc>
                <a:spcBef>
                  <a:spcPct val="50000"/>
                </a:spcBef>
              </a:pPr>
              <a:r>
                <a:rPr lang="en-US" altLang="zh-TW" sz="1400">
                  <a:solidFill>
                    <a:schemeClr val="tx1"/>
                  </a:solidFill>
                  <a:ea typeface="SimHei" pitchFamily="2" charset="-122"/>
                </a:rPr>
                <a:t>Since 2005</a:t>
              </a:r>
            </a:p>
          </p:txBody>
        </p:sp>
        <p:sp>
          <p:nvSpPr>
            <p:cNvPr id="41993" name="Text Box 29"/>
            <p:cNvSpPr txBox="1">
              <a:spLocks noChangeArrowheads="1"/>
            </p:cNvSpPr>
            <p:nvPr/>
          </p:nvSpPr>
          <p:spPr bwMode="auto">
            <a:xfrm>
              <a:off x="204" y="2228"/>
              <a:ext cx="1399" cy="250"/>
            </a:xfrm>
            <a:prstGeom prst="rect">
              <a:avLst/>
            </a:prstGeom>
            <a:noFill/>
            <a:ln w="9525">
              <a:noFill/>
              <a:miter lim="800000"/>
              <a:headEnd/>
              <a:tailEnd/>
            </a:ln>
          </p:spPr>
          <p:txBody>
            <a:bodyPr wrap="none">
              <a:spAutoFit/>
            </a:bodyPr>
            <a:lstStyle/>
            <a:p>
              <a:r>
                <a:rPr lang="en-US" altLang="zh-TW" sz="1800" b="1">
                  <a:ea typeface="SimHei" pitchFamily="2" charset="-122"/>
                </a:rPr>
                <a:t> </a:t>
              </a:r>
              <a:r>
                <a:rPr lang="en-US" altLang="zh-TW" sz="2000" b="1">
                  <a:solidFill>
                    <a:schemeClr val="tx1"/>
                  </a:solidFill>
                  <a:ea typeface="SimHei" pitchFamily="2" charset="-122"/>
                </a:rPr>
                <a:t>Quality Systems</a:t>
              </a:r>
            </a:p>
          </p:txBody>
        </p:sp>
        <p:sp>
          <p:nvSpPr>
            <p:cNvPr id="41994" name="Rectangle 33"/>
            <p:cNvSpPr>
              <a:spLocks noChangeArrowheads="1"/>
            </p:cNvSpPr>
            <p:nvPr/>
          </p:nvSpPr>
          <p:spPr bwMode="auto">
            <a:xfrm>
              <a:off x="2407" y="2668"/>
              <a:ext cx="768" cy="393"/>
            </a:xfrm>
            <a:prstGeom prst="rect">
              <a:avLst/>
            </a:prstGeom>
            <a:noFill/>
            <a:ln w="9525">
              <a:noFill/>
              <a:miter lim="800000"/>
              <a:headEnd/>
              <a:tailEnd/>
            </a:ln>
          </p:spPr>
          <p:txBody>
            <a:bodyPr>
              <a:spAutoFit/>
            </a:bodyPr>
            <a:lstStyle/>
            <a:p>
              <a:pPr algn="ctr">
                <a:spcBef>
                  <a:spcPct val="50000"/>
                </a:spcBef>
              </a:pPr>
              <a:r>
                <a:rPr lang="en-US" altLang="zh-TW" sz="1400" b="1">
                  <a:solidFill>
                    <a:schemeClr val="tx1"/>
                  </a:solidFill>
                  <a:ea typeface="SimHei" pitchFamily="2" charset="-122"/>
                </a:rPr>
                <a:t>WEEE</a:t>
              </a:r>
              <a:r>
                <a:rPr lang="en-US" altLang="zh-TW" sz="1400" b="1">
                  <a:solidFill>
                    <a:srgbClr val="F04F0E"/>
                  </a:solidFill>
                  <a:ea typeface="SimHei" pitchFamily="2" charset="-122"/>
                </a:rPr>
                <a:t> </a:t>
              </a:r>
            </a:p>
            <a:p>
              <a:pPr algn="ctr">
                <a:spcBef>
                  <a:spcPct val="50000"/>
                </a:spcBef>
              </a:pPr>
              <a:r>
                <a:rPr lang="en-US" altLang="zh-TW" sz="1400">
                  <a:solidFill>
                    <a:schemeClr val="tx1"/>
                  </a:solidFill>
                  <a:ea typeface="SimHei" pitchFamily="2" charset="-122"/>
                </a:rPr>
                <a:t>Since 2006</a:t>
              </a:r>
            </a:p>
          </p:txBody>
        </p:sp>
        <p:sp>
          <p:nvSpPr>
            <p:cNvPr id="41995" name="Rectangle 39"/>
            <p:cNvSpPr>
              <a:spLocks noChangeArrowheads="1"/>
            </p:cNvSpPr>
            <p:nvPr/>
          </p:nvSpPr>
          <p:spPr bwMode="auto">
            <a:xfrm>
              <a:off x="1408" y="2675"/>
              <a:ext cx="816" cy="474"/>
            </a:xfrm>
            <a:prstGeom prst="rect">
              <a:avLst/>
            </a:prstGeom>
            <a:noFill/>
            <a:ln w="9525">
              <a:noFill/>
              <a:miter lim="800000"/>
              <a:headEnd/>
              <a:tailEnd/>
            </a:ln>
          </p:spPr>
          <p:txBody>
            <a:bodyPr>
              <a:spAutoFit/>
            </a:bodyPr>
            <a:lstStyle/>
            <a:p>
              <a:pPr algn="ctr">
                <a:lnSpc>
                  <a:spcPct val="70000"/>
                </a:lnSpc>
                <a:spcBef>
                  <a:spcPct val="50000"/>
                </a:spcBef>
              </a:pPr>
              <a:r>
                <a:rPr lang="en-US" altLang="zh-TW" sz="1400" b="1">
                  <a:solidFill>
                    <a:schemeClr val="tx1"/>
                  </a:solidFill>
                  <a:ea typeface="SimHei" pitchFamily="2" charset="-122"/>
                </a:rPr>
                <a:t>TL 9000</a:t>
              </a:r>
              <a:r>
                <a:rPr lang="en-US" altLang="zh-TW" sz="1400" b="1">
                  <a:solidFill>
                    <a:schemeClr val="folHlink"/>
                  </a:solidFill>
                  <a:ea typeface="SimHei" pitchFamily="2" charset="-122"/>
                </a:rPr>
                <a:t> </a:t>
              </a:r>
            </a:p>
            <a:p>
              <a:pPr algn="ctr">
                <a:lnSpc>
                  <a:spcPct val="70000"/>
                </a:lnSpc>
                <a:spcBef>
                  <a:spcPct val="50000"/>
                </a:spcBef>
              </a:pPr>
              <a:r>
                <a:rPr lang="en-US" altLang="zh-TW" sz="1400">
                  <a:solidFill>
                    <a:schemeClr val="tx1"/>
                  </a:solidFill>
                  <a:ea typeface="SimHei" pitchFamily="2" charset="-122"/>
                </a:rPr>
                <a:t>Certification </a:t>
              </a:r>
            </a:p>
            <a:p>
              <a:pPr algn="ctr">
                <a:lnSpc>
                  <a:spcPct val="70000"/>
                </a:lnSpc>
                <a:spcBef>
                  <a:spcPct val="50000"/>
                </a:spcBef>
              </a:pPr>
              <a:r>
                <a:rPr lang="en-US" altLang="zh-TW" sz="1400">
                  <a:solidFill>
                    <a:schemeClr val="tx1"/>
                  </a:solidFill>
                  <a:ea typeface="新細明體" charset="-120"/>
                </a:rPr>
                <a:t>Since 2005</a:t>
              </a:r>
            </a:p>
          </p:txBody>
        </p:sp>
        <p:pic>
          <p:nvPicPr>
            <p:cNvPr id="41996" name="Picture 53" descr="TL90001"/>
            <p:cNvPicPr>
              <a:picLocks noChangeAspect="1" noChangeArrowheads="1"/>
            </p:cNvPicPr>
            <p:nvPr/>
          </p:nvPicPr>
          <p:blipFill>
            <a:blip r:embed="rId3" cstate="screen"/>
            <a:srcRect/>
            <a:stretch>
              <a:fillRect/>
            </a:stretch>
          </p:blipFill>
          <p:spPr bwMode="auto">
            <a:xfrm>
              <a:off x="1535" y="3385"/>
              <a:ext cx="512" cy="290"/>
            </a:xfrm>
            <a:prstGeom prst="rect">
              <a:avLst/>
            </a:prstGeom>
            <a:noFill/>
            <a:ln w="9525">
              <a:noFill/>
              <a:miter lim="800000"/>
              <a:headEnd/>
              <a:tailEnd/>
            </a:ln>
          </p:spPr>
        </p:pic>
        <p:pic>
          <p:nvPicPr>
            <p:cNvPr id="41997" name="Picture 54" descr="RoHS logo_R1"/>
            <p:cNvPicPr>
              <a:picLocks noChangeAspect="1" noChangeArrowheads="1"/>
            </p:cNvPicPr>
            <p:nvPr/>
          </p:nvPicPr>
          <p:blipFill>
            <a:blip r:embed="rId4" cstate="screen"/>
            <a:srcRect/>
            <a:stretch>
              <a:fillRect/>
            </a:stretch>
          </p:blipFill>
          <p:spPr bwMode="auto">
            <a:xfrm>
              <a:off x="3576" y="3339"/>
              <a:ext cx="408" cy="408"/>
            </a:xfrm>
            <a:prstGeom prst="rect">
              <a:avLst/>
            </a:prstGeom>
            <a:noFill/>
            <a:ln w="9525">
              <a:noFill/>
              <a:miter lim="800000"/>
              <a:headEnd/>
              <a:tailEnd/>
            </a:ln>
          </p:spPr>
        </p:pic>
        <p:sp>
          <p:nvSpPr>
            <p:cNvPr id="41998" name="Rectangle 55"/>
            <p:cNvSpPr>
              <a:spLocks noChangeArrowheads="1"/>
            </p:cNvSpPr>
            <p:nvPr/>
          </p:nvSpPr>
          <p:spPr bwMode="auto">
            <a:xfrm>
              <a:off x="3395" y="2666"/>
              <a:ext cx="768" cy="393"/>
            </a:xfrm>
            <a:prstGeom prst="rect">
              <a:avLst/>
            </a:prstGeom>
            <a:noFill/>
            <a:ln w="9525">
              <a:noFill/>
              <a:miter lim="800000"/>
              <a:headEnd/>
              <a:tailEnd/>
            </a:ln>
          </p:spPr>
          <p:txBody>
            <a:bodyPr>
              <a:spAutoFit/>
            </a:bodyPr>
            <a:lstStyle/>
            <a:p>
              <a:pPr algn="ctr">
                <a:spcBef>
                  <a:spcPct val="50000"/>
                </a:spcBef>
              </a:pPr>
              <a:r>
                <a:rPr lang="en-US" altLang="zh-TW" sz="1400" b="1">
                  <a:solidFill>
                    <a:schemeClr val="tx1"/>
                  </a:solidFill>
                  <a:ea typeface="SimHei" pitchFamily="2" charset="-122"/>
                </a:rPr>
                <a:t>RoHS</a:t>
              </a:r>
              <a:r>
                <a:rPr lang="en-US" altLang="zh-TW" sz="1400" b="1">
                  <a:solidFill>
                    <a:srgbClr val="F04F0E"/>
                  </a:solidFill>
                  <a:ea typeface="SimHei" pitchFamily="2" charset="-122"/>
                </a:rPr>
                <a:t> </a:t>
              </a:r>
            </a:p>
            <a:p>
              <a:pPr algn="ctr">
                <a:spcBef>
                  <a:spcPct val="50000"/>
                </a:spcBef>
              </a:pPr>
              <a:r>
                <a:rPr lang="en-US" altLang="zh-TW" sz="1400">
                  <a:solidFill>
                    <a:schemeClr val="tx1"/>
                  </a:solidFill>
                  <a:ea typeface="SimHei" pitchFamily="2" charset="-122"/>
                </a:rPr>
                <a:t>Since 2006</a:t>
              </a:r>
            </a:p>
          </p:txBody>
        </p:sp>
        <p:pic>
          <p:nvPicPr>
            <p:cNvPr id="41999" name="Picture 58" descr="WEEE"/>
            <p:cNvPicPr>
              <a:picLocks noChangeAspect="1" noChangeArrowheads="1"/>
            </p:cNvPicPr>
            <p:nvPr/>
          </p:nvPicPr>
          <p:blipFill>
            <a:blip r:embed="rId5" cstate="screen"/>
            <a:srcRect/>
            <a:stretch>
              <a:fillRect/>
            </a:stretch>
          </p:blipFill>
          <p:spPr bwMode="auto">
            <a:xfrm>
              <a:off x="2624" y="3249"/>
              <a:ext cx="340" cy="524"/>
            </a:xfrm>
            <a:prstGeom prst="rect">
              <a:avLst/>
            </a:prstGeom>
            <a:noFill/>
            <a:ln w="9525">
              <a:noFill/>
              <a:miter lim="800000"/>
              <a:headEnd/>
              <a:tailEnd/>
            </a:ln>
          </p:spPr>
        </p:pic>
        <p:sp>
          <p:nvSpPr>
            <p:cNvPr id="42000" name="Rectangle 1103"/>
            <p:cNvSpPr>
              <a:spLocks noChangeArrowheads="1"/>
            </p:cNvSpPr>
            <p:nvPr/>
          </p:nvSpPr>
          <p:spPr bwMode="auto">
            <a:xfrm>
              <a:off x="4329" y="2568"/>
              <a:ext cx="910" cy="628"/>
            </a:xfrm>
            <a:prstGeom prst="rect">
              <a:avLst/>
            </a:prstGeom>
            <a:solidFill>
              <a:srgbClr val="D2EE92"/>
            </a:solidFill>
            <a:ln w="9525">
              <a:noFill/>
              <a:miter lim="800000"/>
              <a:headEnd/>
              <a:tailEnd/>
            </a:ln>
          </p:spPr>
          <p:txBody>
            <a:bodyPr wrap="none" anchor="ctr"/>
            <a:lstStyle/>
            <a:p>
              <a:endParaRPr lang="en-US" altLang="zh-TW" sz="4000">
                <a:ea typeface="SimHei" pitchFamily="2" charset="-122"/>
              </a:endParaRPr>
            </a:p>
          </p:txBody>
        </p:sp>
        <p:sp>
          <p:nvSpPr>
            <p:cNvPr id="42001" name="Rectangle 1104"/>
            <p:cNvSpPr>
              <a:spLocks noChangeArrowheads="1"/>
            </p:cNvSpPr>
            <p:nvPr/>
          </p:nvSpPr>
          <p:spPr bwMode="auto">
            <a:xfrm>
              <a:off x="4377" y="2659"/>
              <a:ext cx="768" cy="460"/>
            </a:xfrm>
            <a:prstGeom prst="rect">
              <a:avLst/>
            </a:prstGeom>
            <a:noFill/>
            <a:ln w="9525">
              <a:noFill/>
              <a:miter lim="800000"/>
              <a:headEnd/>
              <a:tailEnd/>
            </a:ln>
          </p:spPr>
          <p:txBody>
            <a:bodyPr>
              <a:spAutoFit/>
            </a:bodyPr>
            <a:lstStyle/>
            <a:p>
              <a:pPr algn="ctr">
                <a:spcBef>
                  <a:spcPct val="50000"/>
                </a:spcBef>
              </a:pPr>
              <a:r>
                <a:rPr lang="en-US" altLang="zh-TW" sz="1400" b="1">
                  <a:solidFill>
                    <a:schemeClr val="tx1"/>
                  </a:solidFill>
                  <a:ea typeface="SimHei" pitchFamily="2" charset="-122"/>
                </a:rPr>
                <a:t>IECQ HSPM QC 080000</a:t>
              </a:r>
              <a:r>
                <a:rPr lang="en-US" altLang="zh-TW" sz="1400" b="1">
                  <a:solidFill>
                    <a:srgbClr val="F04F0E"/>
                  </a:solidFill>
                  <a:ea typeface="SimHei" pitchFamily="2" charset="-122"/>
                </a:rPr>
                <a:t> </a:t>
              </a:r>
              <a:r>
                <a:rPr lang="en-US" altLang="zh-TW" sz="1400">
                  <a:solidFill>
                    <a:schemeClr val="tx1"/>
                  </a:solidFill>
                  <a:ea typeface="SimHei" pitchFamily="2" charset="-122"/>
                </a:rPr>
                <a:t>Since 2008</a:t>
              </a:r>
            </a:p>
          </p:txBody>
        </p:sp>
        <p:pic>
          <p:nvPicPr>
            <p:cNvPr id="42002" name="Picture 52" descr="ISO140011"/>
            <p:cNvPicPr>
              <a:picLocks noChangeAspect="1" noChangeArrowheads="1"/>
            </p:cNvPicPr>
            <p:nvPr/>
          </p:nvPicPr>
          <p:blipFill>
            <a:blip r:embed="rId6" cstate="screen"/>
            <a:srcRect/>
            <a:stretch>
              <a:fillRect/>
            </a:stretch>
          </p:blipFill>
          <p:spPr bwMode="auto">
            <a:xfrm>
              <a:off x="583" y="3339"/>
              <a:ext cx="408" cy="408"/>
            </a:xfrm>
            <a:prstGeom prst="rect">
              <a:avLst/>
            </a:prstGeom>
            <a:noFill/>
            <a:ln w="9525">
              <a:noFill/>
              <a:miter lim="800000"/>
              <a:headEnd/>
              <a:tailEnd/>
            </a:ln>
          </p:spPr>
        </p:pic>
        <p:pic>
          <p:nvPicPr>
            <p:cNvPr id="42003" name="Picture 1105" descr="QC080000"/>
            <p:cNvPicPr>
              <a:picLocks noChangeAspect="1" noChangeArrowheads="1"/>
            </p:cNvPicPr>
            <p:nvPr/>
          </p:nvPicPr>
          <p:blipFill>
            <a:blip r:embed="rId7" cstate="screen"/>
            <a:srcRect/>
            <a:stretch>
              <a:fillRect/>
            </a:stretch>
          </p:blipFill>
          <p:spPr bwMode="auto">
            <a:xfrm>
              <a:off x="4423" y="3339"/>
              <a:ext cx="746" cy="365"/>
            </a:xfrm>
            <a:prstGeom prst="rect">
              <a:avLst/>
            </a:prstGeom>
            <a:noFill/>
            <a:ln w="9525">
              <a:noFill/>
              <a:miter lim="800000"/>
              <a:headEnd/>
              <a:tailEnd/>
            </a:ln>
          </p:spPr>
        </p:pic>
        <p:sp>
          <p:nvSpPr>
            <p:cNvPr id="42004" name="Rectangle 16"/>
            <p:cNvSpPr>
              <a:spLocks noChangeArrowheads="1"/>
            </p:cNvSpPr>
            <p:nvPr/>
          </p:nvSpPr>
          <p:spPr bwMode="auto">
            <a:xfrm>
              <a:off x="612" y="1071"/>
              <a:ext cx="1996" cy="998"/>
            </a:xfrm>
            <a:prstGeom prst="rect">
              <a:avLst/>
            </a:prstGeom>
            <a:noFill/>
            <a:ln w="9525">
              <a:noFill/>
              <a:miter lim="800000"/>
              <a:headEnd/>
              <a:tailEnd/>
            </a:ln>
          </p:spPr>
          <p:txBody>
            <a:bodyPr/>
            <a:lstStyle/>
            <a:p>
              <a:pPr>
                <a:spcBef>
                  <a:spcPct val="20000"/>
                </a:spcBef>
                <a:buFontTx/>
                <a:buChar char="•"/>
              </a:pPr>
              <a:r>
                <a:rPr lang="en-US" altLang="zh-TW" sz="1600">
                  <a:solidFill>
                    <a:srgbClr val="3E7AC2"/>
                  </a:solidFill>
                </a:rPr>
                <a:t> Cold Test</a:t>
              </a:r>
            </a:p>
            <a:p>
              <a:pPr>
                <a:spcBef>
                  <a:spcPct val="20000"/>
                </a:spcBef>
                <a:buFontTx/>
                <a:buChar char="•"/>
              </a:pPr>
              <a:r>
                <a:rPr lang="en-US" altLang="zh-TW" sz="1600">
                  <a:solidFill>
                    <a:srgbClr val="3E7AC2"/>
                  </a:solidFill>
                </a:rPr>
                <a:t> Dry Heat Test</a:t>
              </a:r>
            </a:p>
            <a:p>
              <a:pPr>
                <a:spcBef>
                  <a:spcPct val="20000"/>
                </a:spcBef>
                <a:buFontTx/>
                <a:buChar char="•"/>
              </a:pPr>
              <a:r>
                <a:rPr lang="en-US" altLang="zh-TW" sz="1600">
                  <a:solidFill>
                    <a:srgbClr val="3E7AC2"/>
                  </a:solidFill>
                </a:rPr>
                <a:t> Damp Heat Test</a:t>
              </a:r>
            </a:p>
            <a:p>
              <a:pPr>
                <a:spcBef>
                  <a:spcPct val="20000"/>
                </a:spcBef>
                <a:buFontTx/>
                <a:buChar char="•"/>
              </a:pPr>
              <a:r>
                <a:rPr lang="en-US" altLang="zh-TW" sz="1600">
                  <a:solidFill>
                    <a:srgbClr val="3E7AC2"/>
                  </a:solidFill>
                </a:rPr>
                <a:t> Temperature Cycling Test</a:t>
              </a:r>
            </a:p>
            <a:p>
              <a:pPr>
                <a:spcBef>
                  <a:spcPct val="20000"/>
                </a:spcBef>
                <a:buFontTx/>
                <a:buChar char="•"/>
              </a:pPr>
              <a:r>
                <a:rPr lang="en-US" altLang="zh-TW" sz="1600">
                  <a:solidFill>
                    <a:srgbClr val="3E7AC2"/>
                  </a:solidFill>
                </a:rPr>
                <a:t> Thermal Shock Test</a:t>
              </a:r>
            </a:p>
            <a:p>
              <a:pPr>
                <a:spcBef>
                  <a:spcPct val="20000"/>
                </a:spcBef>
              </a:pPr>
              <a:endParaRPr lang="en-US" altLang="zh-TW" sz="1600">
                <a:solidFill>
                  <a:srgbClr val="204066"/>
                </a:solidFill>
              </a:endParaRPr>
            </a:p>
          </p:txBody>
        </p:sp>
        <p:sp>
          <p:nvSpPr>
            <p:cNvPr id="72716" name="Text Box 12"/>
            <p:cNvSpPr txBox="1">
              <a:spLocks noChangeArrowheads="1"/>
            </p:cNvSpPr>
            <p:nvPr/>
          </p:nvSpPr>
          <p:spPr bwMode="auto">
            <a:xfrm>
              <a:off x="68" y="821"/>
              <a:ext cx="3127" cy="250"/>
            </a:xfrm>
            <a:prstGeom prst="rect">
              <a:avLst/>
            </a:prstGeom>
            <a:noFill/>
            <a:ln w="9525">
              <a:noFill/>
              <a:miter lim="800000"/>
              <a:headEnd/>
              <a:tailEnd/>
            </a:ln>
            <a:effectLst/>
          </p:spPr>
          <p:txBody>
            <a:bodyPr wrap="none">
              <a:spAutoFit/>
            </a:bodyPr>
            <a:lstStyle/>
            <a:p>
              <a:pPr>
                <a:defRPr/>
              </a:pPr>
              <a:r>
                <a:rPr lang="en-US" altLang="zh-TW" sz="1800" b="1">
                  <a:effectLst>
                    <a:outerShdw blurRad="38100" dist="38100" dir="2700000" algn="tl">
                      <a:srgbClr val="C0C0C0"/>
                    </a:outerShdw>
                  </a:effectLst>
                  <a:ea typeface="新細明體" charset="-120"/>
                </a:rPr>
                <a:t>    </a:t>
              </a:r>
              <a:r>
                <a:rPr lang="en-US" altLang="zh-TW" sz="2000" b="1">
                  <a:solidFill>
                    <a:schemeClr val="tx1"/>
                  </a:solidFill>
                  <a:ea typeface="SimHei" pitchFamily="2" charset="-122"/>
                </a:rPr>
                <a:t>Reliability and Environmental Testing</a:t>
              </a:r>
            </a:p>
          </p:txBody>
        </p:sp>
        <p:sp>
          <p:nvSpPr>
            <p:cNvPr id="42006" name="Rectangle 16"/>
            <p:cNvSpPr>
              <a:spLocks noChangeArrowheads="1"/>
            </p:cNvSpPr>
            <p:nvPr/>
          </p:nvSpPr>
          <p:spPr bwMode="auto">
            <a:xfrm>
              <a:off x="2699" y="1071"/>
              <a:ext cx="2630" cy="998"/>
            </a:xfrm>
            <a:prstGeom prst="rect">
              <a:avLst/>
            </a:prstGeom>
            <a:noFill/>
            <a:ln w="9525">
              <a:noFill/>
              <a:miter lim="800000"/>
              <a:headEnd/>
              <a:tailEnd/>
            </a:ln>
          </p:spPr>
          <p:txBody>
            <a:bodyPr/>
            <a:lstStyle/>
            <a:p>
              <a:pPr>
                <a:spcBef>
                  <a:spcPct val="20000"/>
                </a:spcBef>
                <a:buFontTx/>
                <a:buChar char="•"/>
              </a:pPr>
              <a:r>
                <a:rPr lang="en-US" altLang="zh-TW" sz="1600">
                  <a:solidFill>
                    <a:srgbClr val="3E7AC2"/>
                  </a:solidFill>
                </a:rPr>
                <a:t> Package Vibration Test</a:t>
              </a:r>
            </a:p>
            <a:p>
              <a:pPr>
                <a:spcBef>
                  <a:spcPct val="20000"/>
                </a:spcBef>
                <a:buFontTx/>
                <a:buChar char="•"/>
              </a:pPr>
              <a:r>
                <a:rPr lang="en-US" altLang="zh-TW" sz="1600">
                  <a:solidFill>
                    <a:srgbClr val="3E7AC2"/>
                  </a:solidFill>
                </a:rPr>
                <a:t> Package Drop Test</a:t>
              </a:r>
            </a:p>
            <a:p>
              <a:pPr>
                <a:spcBef>
                  <a:spcPct val="20000"/>
                </a:spcBef>
                <a:buFontTx/>
                <a:buChar char="•"/>
              </a:pPr>
              <a:r>
                <a:rPr lang="en-US" altLang="zh-TW" sz="1600">
                  <a:solidFill>
                    <a:srgbClr val="3E7AC2"/>
                  </a:solidFill>
                </a:rPr>
                <a:t> Package Storage Test</a:t>
              </a:r>
            </a:p>
            <a:p>
              <a:pPr>
                <a:spcBef>
                  <a:spcPct val="20000"/>
                </a:spcBef>
                <a:buFontTx/>
                <a:buChar char="•"/>
              </a:pPr>
              <a:r>
                <a:rPr lang="en-US" altLang="zh-TW" sz="1600">
                  <a:solidFill>
                    <a:srgbClr val="3E7AC2"/>
                  </a:solidFill>
                </a:rPr>
                <a:t> Endurance Test</a:t>
              </a:r>
            </a:p>
            <a:p>
              <a:pPr>
                <a:spcBef>
                  <a:spcPct val="20000"/>
                </a:spcBef>
                <a:buFontTx/>
                <a:buChar char="•"/>
              </a:pPr>
              <a:r>
                <a:rPr lang="en-US" altLang="zh-TW" sz="1600">
                  <a:solidFill>
                    <a:srgbClr val="3E7AC2"/>
                  </a:solidFill>
                </a:rPr>
                <a:t> MTBF (Mean Time Between Failures)</a:t>
              </a:r>
              <a:r>
                <a:rPr lang="en-US" altLang="zh-TW" sz="1600">
                  <a:solidFill>
                    <a:schemeClr val="tx1"/>
                  </a:solidFill>
                </a:rPr>
                <a:t> </a:t>
              </a:r>
              <a:endParaRPr lang="en-US" altLang="zh-TW" sz="1600" b="1">
                <a:solidFill>
                  <a:schemeClr val="tx1"/>
                </a:solidFill>
              </a:endParaRPr>
            </a:p>
          </p:txBody>
        </p:sp>
      </p:gr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9" descr="7_public_single_bus"/>
          <p:cNvPicPr>
            <a:picLocks noChangeAspect="1" noChangeArrowheads="1"/>
          </p:cNvPicPr>
          <p:nvPr/>
        </p:nvPicPr>
        <p:blipFill>
          <a:blip r:embed="rId3" cstate="print"/>
          <a:srcRect/>
          <a:stretch>
            <a:fillRect/>
          </a:stretch>
        </p:blipFill>
        <p:spPr bwMode="auto">
          <a:xfrm>
            <a:off x="4356100" y="2133600"/>
            <a:ext cx="3895725" cy="2043113"/>
          </a:xfrm>
          <a:prstGeom prst="rect">
            <a:avLst/>
          </a:prstGeom>
          <a:noFill/>
          <a:ln w="9525">
            <a:noFill/>
            <a:miter lim="800000"/>
            <a:headEnd/>
            <a:tailEnd/>
          </a:ln>
        </p:spPr>
      </p:pic>
      <p:sp>
        <p:nvSpPr>
          <p:cNvPr id="15363" name="Rectangle 2"/>
          <p:cNvSpPr>
            <a:spLocks noChangeArrowheads="1"/>
          </p:cNvSpPr>
          <p:nvPr/>
        </p:nvSpPr>
        <p:spPr bwMode="auto">
          <a:xfrm>
            <a:off x="0" y="2214563"/>
            <a:ext cx="9144000" cy="0"/>
          </a:xfrm>
          <a:prstGeom prst="rect">
            <a:avLst/>
          </a:prstGeom>
          <a:solidFill>
            <a:srgbClr val="FFFFFF"/>
          </a:solidFill>
          <a:ln w="9525">
            <a:noFill/>
            <a:miter lim="800000"/>
            <a:headEnd/>
            <a:tailEnd/>
          </a:ln>
        </p:spPr>
        <p:txBody>
          <a:bodyPr wrap="none" anchor="ctr">
            <a:spAutoFit/>
          </a:bodyPr>
          <a:lstStyle/>
          <a:p>
            <a:endParaRPr lang="zh-TW" altLang="en-US"/>
          </a:p>
        </p:txBody>
      </p:sp>
      <p:sp>
        <p:nvSpPr>
          <p:cNvPr id="15364" name="AutoShape 2"/>
          <p:cNvSpPr>
            <a:spLocks noChangeArrowheads="1"/>
          </p:cNvSpPr>
          <p:nvPr/>
        </p:nvSpPr>
        <p:spPr bwMode="auto">
          <a:xfrm>
            <a:off x="0" y="765175"/>
            <a:ext cx="8316913" cy="773113"/>
          </a:xfrm>
          <a:prstGeom prst="homePlate">
            <a:avLst>
              <a:gd name="adj" fmla="val 50701"/>
            </a:avLst>
          </a:prstGeom>
          <a:solidFill>
            <a:srgbClr val="7EBBFE"/>
          </a:solidFill>
          <a:ln w="9525">
            <a:noFill/>
            <a:miter lim="800000"/>
            <a:headEnd/>
            <a:tailEnd/>
          </a:ln>
        </p:spPr>
        <p:txBody>
          <a:bodyPr wrap="none" anchor="ctr"/>
          <a:lstStyle/>
          <a:p>
            <a:endParaRPr lang="en-US" altLang="zh-TW" sz="1200"/>
          </a:p>
        </p:txBody>
      </p:sp>
      <p:sp>
        <p:nvSpPr>
          <p:cNvPr id="15365" name="Text Box 6"/>
          <p:cNvSpPr txBox="1">
            <a:spLocks noChangeArrowheads="1"/>
          </p:cNvSpPr>
          <p:nvPr/>
        </p:nvSpPr>
        <p:spPr bwMode="auto">
          <a:xfrm>
            <a:off x="395288" y="908050"/>
            <a:ext cx="7848600" cy="488950"/>
          </a:xfrm>
          <a:prstGeom prst="rect">
            <a:avLst/>
          </a:prstGeom>
          <a:noFill/>
          <a:ln w="9525">
            <a:noFill/>
            <a:miter lim="800000"/>
            <a:headEnd/>
            <a:tailEnd/>
          </a:ln>
        </p:spPr>
        <p:txBody>
          <a:bodyPr>
            <a:spAutoFit/>
          </a:bodyPr>
          <a:lstStyle/>
          <a:p>
            <a:r>
              <a:rPr lang="en-US" altLang="zh-TW" sz="2600" b="1" i="1">
                <a:solidFill>
                  <a:schemeClr val="tx1"/>
                </a:solidFill>
              </a:rPr>
              <a:t>2. Easy to use – Flexible Power Adaptability </a:t>
            </a:r>
            <a:endParaRPr lang="en-US" altLang="zh-TW" sz="2600" b="1" i="1">
              <a:solidFill>
                <a:schemeClr val="tx1"/>
              </a:solidFill>
              <a:ea typeface="SimSun" pitchFamily="2" charset="-122"/>
            </a:endParaRPr>
          </a:p>
        </p:txBody>
      </p:sp>
      <p:sp>
        <p:nvSpPr>
          <p:cNvPr id="15366" name="Text Box 7"/>
          <p:cNvSpPr txBox="1">
            <a:spLocks noChangeArrowheads="1"/>
          </p:cNvSpPr>
          <p:nvPr/>
        </p:nvSpPr>
        <p:spPr bwMode="auto">
          <a:xfrm>
            <a:off x="654050" y="1773238"/>
            <a:ext cx="7777163" cy="427037"/>
          </a:xfrm>
          <a:prstGeom prst="rect">
            <a:avLst/>
          </a:prstGeom>
          <a:noFill/>
          <a:ln w="9525">
            <a:noFill/>
            <a:miter lim="800000"/>
            <a:headEnd/>
            <a:tailEnd/>
          </a:ln>
        </p:spPr>
        <p:txBody>
          <a:bodyPr>
            <a:spAutoFit/>
          </a:bodyPr>
          <a:lstStyle/>
          <a:p>
            <a:pPr>
              <a:lnSpc>
                <a:spcPct val="120000"/>
              </a:lnSpc>
              <a:buFont typeface="Wingdings" pitchFamily="2" charset="2"/>
              <a:buChar char="Ø"/>
            </a:pPr>
            <a:r>
              <a:rPr lang="en-US" altLang="zh-TW" sz="2000">
                <a:solidFill>
                  <a:srgbClr val="0099FF"/>
                </a:solidFill>
                <a:ea typeface="新細明體" pitchFamily="18" charset="-120"/>
              </a:rPr>
              <a:t>PoE (Power-over-Ethernet) Supported (MD8562)</a:t>
            </a:r>
            <a:endParaRPr lang="en-US" altLang="zh-TW" sz="2000">
              <a:solidFill>
                <a:schemeClr val="tx1"/>
              </a:solidFill>
              <a:ea typeface="新細明體" pitchFamily="18" charset="-120"/>
            </a:endParaRPr>
          </a:p>
        </p:txBody>
      </p:sp>
      <p:sp>
        <p:nvSpPr>
          <p:cNvPr id="15367" name="Text Box 7"/>
          <p:cNvSpPr txBox="1">
            <a:spLocks noChangeArrowheads="1"/>
          </p:cNvSpPr>
          <p:nvPr/>
        </p:nvSpPr>
        <p:spPr bwMode="auto">
          <a:xfrm>
            <a:off x="611188" y="4152900"/>
            <a:ext cx="7777162" cy="461963"/>
          </a:xfrm>
          <a:prstGeom prst="rect">
            <a:avLst/>
          </a:prstGeom>
          <a:noFill/>
          <a:ln w="9525">
            <a:noFill/>
            <a:miter lim="800000"/>
            <a:headEnd/>
            <a:tailEnd/>
          </a:ln>
        </p:spPr>
        <p:txBody>
          <a:bodyPr>
            <a:spAutoFit/>
          </a:bodyPr>
          <a:lstStyle/>
          <a:p>
            <a:pPr>
              <a:lnSpc>
                <a:spcPct val="120000"/>
              </a:lnSpc>
              <a:buFont typeface="Wingdings" pitchFamily="2" charset="2"/>
              <a:buChar char="Ø"/>
            </a:pPr>
            <a:r>
              <a:rPr lang="en-US" altLang="zh-TW" sz="2000">
                <a:solidFill>
                  <a:srgbClr val="0099FF"/>
                </a:solidFill>
                <a:ea typeface="新細明體" pitchFamily="18" charset="-120"/>
              </a:rPr>
              <a:t>DC 12V Supported (MD8562D)</a:t>
            </a:r>
          </a:p>
        </p:txBody>
      </p:sp>
      <p:pic>
        <p:nvPicPr>
          <p:cNvPr id="15368" name="Picture 37"/>
          <p:cNvPicPr>
            <a:picLocks noChangeAspect="1" noChangeArrowheads="1"/>
          </p:cNvPicPr>
          <p:nvPr/>
        </p:nvPicPr>
        <p:blipFill>
          <a:blip r:embed="rId4" cstate="print"/>
          <a:srcRect l="12254" t="5968" r="12344" b="4462"/>
          <a:stretch>
            <a:fillRect/>
          </a:stretch>
        </p:blipFill>
        <p:spPr bwMode="auto">
          <a:xfrm>
            <a:off x="5940425" y="2349500"/>
            <a:ext cx="358775" cy="327025"/>
          </a:xfrm>
          <a:prstGeom prst="rect">
            <a:avLst/>
          </a:prstGeom>
          <a:noFill/>
          <a:ln w="9525">
            <a:noFill/>
            <a:miter lim="800000"/>
            <a:headEnd/>
            <a:tailEnd/>
          </a:ln>
        </p:spPr>
      </p:pic>
      <p:pic>
        <p:nvPicPr>
          <p:cNvPr id="15369" name="Picture 40"/>
          <p:cNvPicPr>
            <a:picLocks noChangeAspect="1" noChangeArrowheads="1"/>
          </p:cNvPicPr>
          <p:nvPr/>
        </p:nvPicPr>
        <p:blipFill>
          <a:blip r:embed="rId4" cstate="print"/>
          <a:srcRect l="12254" t="5968" r="12344" b="4462"/>
          <a:stretch>
            <a:fillRect/>
          </a:stretch>
        </p:blipFill>
        <p:spPr bwMode="auto">
          <a:xfrm>
            <a:off x="7667625" y="2349500"/>
            <a:ext cx="358775" cy="327025"/>
          </a:xfrm>
          <a:prstGeom prst="rect">
            <a:avLst/>
          </a:prstGeom>
          <a:noFill/>
          <a:ln w="9525">
            <a:noFill/>
            <a:miter lim="800000"/>
            <a:headEnd/>
            <a:tailEnd/>
          </a:ln>
        </p:spPr>
      </p:pic>
      <p:sp>
        <p:nvSpPr>
          <p:cNvPr id="15370" name="Line 42"/>
          <p:cNvSpPr>
            <a:spLocks noChangeShapeType="1"/>
          </p:cNvSpPr>
          <p:nvPr/>
        </p:nvSpPr>
        <p:spPr bwMode="auto">
          <a:xfrm>
            <a:off x="4572000" y="2492375"/>
            <a:ext cx="1368425" cy="0"/>
          </a:xfrm>
          <a:prstGeom prst="line">
            <a:avLst/>
          </a:prstGeom>
          <a:noFill/>
          <a:ln w="19050">
            <a:solidFill>
              <a:srgbClr val="0000FF"/>
            </a:solidFill>
            <a:round/>
            <a:headEnd/>
            <a:tailEnd/>
          </a:ln>
        </p:spPr>
        <p:txBody>
          <a:bodyPr/>
          <a:lstStyle/>
          <a:p>
            <a:endParaRPr lang="zh-TW" altLang="en-US"/>
          </a:p>
        </p:txBody>
      </p:sp>
      <p:sp>
        <p:nvSpPr>
          <p:cNvPr id="15371" name="Line 43"/>
          <p:cNvSpPr>
            <a:spLocks noChangeShapeType="1"/>
          </p:cNvSpPr>
          <p:nvPr/>
        </p:nvSpPr>
        <p:spPr bwMode="auto">
          <a:xfrm>
            <a:off x="6299200" y="2492375"/>
            <a:ext cx="1368425" cy="0"/>
          </a:xfrm>
          <a:prstGeom prst="line">
            <a:avLst/>
          </a:prstGeom>
          <a:noFill/>
          <a:ln w="19050">
            <a:solidFill>
              <a:srgbClr val="0000FF"/>
            </a:solidFill>
            <a:round/>
            <a:headEnd/>
            <a:tailEnd/>
          </a:ln>
        </p:spPr>
        <p:txBody>
          <a:bodyPr/>
          <a:lstStyle/>
          <a:p>
            <a:endParaRPr lang="zh-TW" altLang="en-US"/>
          </a:p>
        </p:txBody>
      </p:sp>
      <p:sp>
        <p:nvSpPr>
          <p:cNvPr id="15372" name="Line 44"/>
          <p:cNvSpPr>
            <a:spLocks noChangeShapeType="1"/>
          </p:cNvSpPr>
          <p:nvPr/>
        </p:nvSpPr>
        <p:spPr bwMode="auto">
          <a:xfrm flipH="1">
            <a:off x="4572000" y="2492375"/>
            <a:ext cx="287338" cy="936625"/>
          </a:xfrm>
          <a:prstGeom prst="line">
            <a:avLst/>
          </a:prstGeom>
          <a:noFill/>
          <a:ln w="19050">
            <a:solidFill>
              <a:srgbClr val="0000FF"/>
            </a:solidFill>
            <a:round/>
            <a:headEnd/>
            <a:tailEnd/>
          </a:ln>
        </p:spPr>
        <p:txBody>
          <a:bodyPr/>
          <a:lstStyle/>
          <a:p>
            <a:endParaRPr lang="zh-TW" altLang="en-US"/>
          </a:p>
        </p:txBody>
      </p:sp>
      <p:sp>
        <p:nvSpPr>
          <p:cNvPr id="15373" name="Line 46"/>
          <p:cNvSpPr>
            <a:spLocks noChangeShapeType="1"/>
          </p:cNvSpPr>
          <p:nvPr/>
        </p:nvSpPr>
        <p:spPr bwMode="auto">
          <a:xfrm>
            <a:off x="3362325" y="3543300"/>
            <a:ext cx="1079500" cy="0"/>
          </a:xfrm>
          <a:prstGeom prst="line">
            <a:avLst/>
          </a:prstGeom>
          <a:noFill/>
          <a:ln w="9525">
            <a:solidFill>
              <a:schemeClr val="bg2"/>
            </a:solidFill>
            <a:round/>
            <a:headEnd/>
            <a:tailEnd type="triangle" w="med" len="med"/>
          </a:ln>
        </p:spPr>
        <p:txBody>
          <a:bodyPr/>
          <a:lstStyle/>
          <a:p>
            <a:endParaRPr lang="zh-TW" altLang="en-US"/>
          </a:p>
        </p:txBody>
      </p:sp>
      <p:sp>
        <p:nvSpPr>
          <p:cNvPr id="15374" name="Text Box 47"/>
          <p:cNvSpPr txBox="1">
            <a:spLocks noChangeArrowheads="1"/>
          </p:cNvSpPr>
          <p:nvPr/>
        </p:nvSpPr>
        <p:spPr bwMode="auto">
          <a:xfrm>
            <a:off x="2814638" y="3068638"/>
            <a:ext cx="1511300" cy="368300"/>
          </a:xfrm>
          <a:prstGeom prst="rect">
            <a:avLst/>
          </a:prstGeom>
          <a:noFill/>
          <a:ln w="9525">
            <a:solidFill>
              <a:schemeClr val="tx1"/>
            </a:solidFill>
            <a:miter lim="800000"/>
            <a:headEnd/>
            <a:tailEnd/>
          </a:ln>
        </p:spPr>
        <p:txBody>
          <a:bodyPr>
            <a:spAutoFit/>
          </a:bodyPr>
          <a:lstStyle/>
          <a:p>
            <a:pPr>
              <a:spcBef>
                <a:spcPct val="50000"/>
              </a:spcBef>
            </a:pPr>
            <a:r>
              <a:rPr lang="en-US" altLang="zh-TW" sz="1600">
                <a:solidFill>
                  <a:schemeClr val="tx1"/>
                </a:solidFill>
              </a:rPr>
              <a:t>PoE </a:t>
            </a:r>
            <a:r>
              <a:rPr lang="en-US" altLang="zh-TW" sz="1800">
                <a:solidFill>
                  <a:schemeClr val="tx1"/>
                </a:solidFill>
              </a:rPr>
              <a:t>Switch</a:t>
            </a:r>
            <a:endParaRPr lang="en-US" altLang="zh-TW" sz="1600">
              <a:solidFill>
                <a:schemeClr val="tx1"/>
              </a:solidFill>
            </a:endParaRPr>
          </a:p>
        </p:txBody>
      </p:sp>
      <p:pic>
        <p:nvPicPr>
          <p:cNvPr id="15375" name="Picture 48" descr="7_public_single_bus"/>
          <p:cNvPicPr>
            <a:picLocks noChangeAspect="1" noChangeArrowheads="1"/>
          </p:cNvPicPr>
          <p:nvPr/>
        </p:nvPicPr>
        <p:blipFill>
          <a:blip r:embed="rId5" cstate="print"/>
          <a:srcRect/>
          <a:stretch>
            <a:fillRect/>
          </a:stretch>
        </p:blipFill>
        <p:spPr bwMode="auto">
          <a:xfrm>
            <a:off x="1835150" y="4365625"/>
            <a:ext cx="3529013" cy="2043113"/>
          </a:xfrm>
          <a:prstGeom prst="rect">
            <a:avLst/>
          </a:prstGeom>
          <a:noFill/>
          <a:ln w="9525">
            <a:noFill/>
            <a:miter lim="800000"/>
            <a:headEnd/>
            <a:tailEnd/>
          </a:ln>
        </p:spPr>
      </p:pic>
      <p:pic>
        <p:nvPicPr>
          <p:cNvPr id="15376" name="Picture 50"/>
          <p:cNvPicPr>
            <a:picLocks noChangeAspect="1" noChangeArrowheads="1"/>
          </p:cNvPicPr>
          <p:nvPr/>
        </p:nvPicPr>
        <p:blipFill>
          <a:blip r:embed="rId4" cstate="print"/>
          <a:srcRect l="12254" t="5968" r="12344" b="4462"/>
          <a:stretch>
            <a:fillRect/>
          </a:stretch>
        </p:blipFill>
        <p:spPr bwMode="auto">
          <a:xfrm>
            <a:off x="3290888" y="4614863"/>
            <a:ext cx="358775" cy="327025"/>
          </a:xfrm>
          <a:prstGeom prst="rect">
            <a:avLst/>
          </a:prstGeom>
          <a:noFill/>
          <a:ln w="9525">
            <a:noFill/>
            <a:miter lim="800000"/>
            <a:headEnd/>
            <a:tailEnd/>
          </a:ln>
        </p:spPr>
      </p:pic>
      <p:pic>
        <p:nvPicPr>
          <p:cNvPr id="15377" name="Picture 51"/>
          <p:cNvPicPr>
            <a:picLocks noChangeAspect="1" noChangeArrowheads="1"/>
          </p:cNvPicPr>
          <p:nvPr/>
        </p:nvPicPr>
        <p:blipFill>
          <a:blip r:embed="rId4" cstate="print"/>
          <a:srcRect l="12254" t="5968" r="12344" b="4462"/>
          <a:stretch>
            <a:fillRect/>
          </a:stretch>
        </p:blipFill>
        <p:spPr bwMode="auto">
          <a:xfrm>
            <a:off x="4732338" y="4614863"/>
            <a:ext cx="358775" cy="327025"/>
          </a:xfrm>
          <a:prstGeom prst="rect">
            <a:avLst/>
          </a:prstGeom>
          <a:noFill/>
          <a:ln w="9525">
            <a:noFill/>
            <a:miter lim="800000"/>
            <a:headEnd/>
            <a:tailEnd/>
          </a:ln>
        </p:spPr>
      </p:pic>
      <p:sp>
        <p:nvSpPr>
          <p:cNvPr id="15378" name="Line 52"/>
          <p:cNvSpPr>
            <a:spLocks noChangeShapeType="1"/>
          </p:cNvSpPr>
          <p:nvPr/>
        </p:nvSpPr>
        <p:spPr bwMode="auto">
          <a:xfrm flipV="1">
            <a:off x="2195513" y="4781550"/>
            <a:ext cx="1135062" cy="1588"/>
          </a:xfrm>
          <a:prstGeom prst="line">
            <a:avLst/>
          </a:prstGeom>
          <a:noFill/>
          <a:ln w="19050">
            <a:solidFill>
              <a:srgbClr val="0000FF"/>
            </a:solidFill>
            <a:round/>
            <a:headEnd/>
            <a:tailEnd/>
          </a:ln>
        </p:spPr>
        <p:txBody>
          <a:bodyPr/>
          <a:lstStyle/>
          <a:p>
            <a:endParaRPr lang="zh-TW" altLang="en-US"/>
          </a:p>
        </p:txBody>
      </p:sp>
      <p:sp>
        <p:nvSpPr>
          <p:cNvPr id="15379" name="Line 53"/>
          <p:cNvSpPr>
            <a:spLocks noChangeShapeType="1"/>
          </p:cNvSpPr>
          <p:nvPr/>
        </p:nvSpPr>
        <p:spPr bwMode="auto">
          <a:xfrm flipV="1">
            <a:off x="3635375" y="4783138"/>
            <a:ext cx="1135063" cy="1587"/>
          </a:xfrm>
          <a:prstGeom prst="line">
            <a:avLst/>
          </a:prstGeom>
          <a:noFill/>
          <a:ln w="19050">
            <a:solidFill>
              <a:srgbClr val="0000FF"/>
            </a:solidFill>
            <a:round/>
            <a:headEnd/>
            <a:tailEnd/>
          </a:ln>
        </p:spPr>
        <p:txBody>
          <a:bodyPr/>
          <a:lstStyle/>
          <a:p>
            <a:endParaRPr lang="zh-TW" altLang="en-US"/>
          </a:p>
        </p:txBody>
      </p:sp>
      <p:sp>
        <p:nvSpPr>
          <p:cNvPr id="15380" name="Line 54"/>
          <p:cNvSpPr>
            <a:spLocks noChangeShapeType="1"/>
          </p:cNvSpPr>
          <p:nvPr/>
        </p:nvSpPr>
        <p:spPr bwMode="auto">
          <a:xfrm>
            <a:off x="4500563" y="4797425"/>
            <a:ext cx="576262" cy="866775"/>
          </a:xfrm>
          <a:prstGeom prst="line">
            <a:avLst/>
          </a:prstGeom>
          <a:noFill/>
          <a:ln w="19050">
            <a:solidFill>
              <a:srgbClr val="0000FF"/>
            </a:solidFill>
            <a:round/>
            <a:headEnd/>
            <a:tailEnd/>
          </a:ln>
        </p:spPr>
        <p:txBody>
          <a:bodyPr/>
          <a:lstStyle/>
          <a:p>
            <a:endParaRPr lang="zh-TW" altLang="en-US"/>
          </a:p>
        </p:txBody>
      </p:sp>
      <p:sp>
        <p:nvSpPr>
          <p:cNvPr id="15381" name="Text Box 55"/>
          <p:cNvSpPr txBox="1">
            <a:spLocks noChangeArrowheads="1"/>
          </p:cNvSpPr>
          <p:nvPr/>
        </p:nvSpPr>
        <p:spPr bwMode="auto">
          <a:xfrm>
            <a:off x="5292725" y="5157788"/>
            <a:ext cx="2374900" cy="646112"/>
          </a:xfrm>
          <a:prstGeom prst="rect">
            <a:avLst/>
          </a:prstGeom>
          <a:noFill/>
          <a:ln w="9525">
            <a:solidFill>
              <a:schemeClr val="tx1"/>
            </a:solidFill>
            <a:miter lim="800000"/>
            <a:headEnd/>
            <a:tailEnd/>
          </a:ln>
        </p:spPr>
        <p:txBody>
          <a:bodyPr>
            <a:spAutoFit/>
          </a:bodyPr>
          <a:lstStyle/>
          <a:p>
            <a:pPr>
              <a:spcBef>
                <a:spcPct val="50000"/>
              </a:spcBef>
            </a:pPr>
            <a:r>
              <a:rPr lang="en-US" altLang="zh-TW" sz="1800">
                <a:solidFill>
                  <a:schemeClr val="tx1"/>
                </a:solidFill>
              </a:rPr>
              <a:t>Direct Power Output from Mobile</a:t>
            </a:r>
          </a:p>
        </p:txBody>
      </p:sp>
      <p:sp>
        <p:nvSpPr>
          <p:cNvPr id="15382" name="Line 56"/>
          <p:cNvSpPr>
            <a:spLocks noChangeShapeType="1"/>
          </p:cNvSpPr>
          <p:nvPr/>
        </p:nvSpPr>
        <p:spPr bwMode="auto">
          <a:xfrm flipH="1">
            <a:off x="5276850" y="5895975"/>
            <a:ext cx="1041400" cy="0"/>
          </a:xfrm>
          <a:prstGeom prst="line">
            <a:avLst/>
          </a:prstGeom>
          <a:noFill/>
          <a:ln w="9525">
            <a:solidFill>
              <a:schemeClr val="bg2"/>
            </a:solidFill>
            <a:round/>
            <a:headEnd/>
            <a:tailEnd type="triangle" w="med" len="med"/>
          </a:ln>
        </p:spPr>
        <p:txBody>
          <a:bodyPr/>
          <a:lstStyle/>
          <a:p>
            <a:endParaRPr lang="zh-TW" altLang="en-US"/>
          </a:p>
        </p:txBody>
      </p:sp>
      <p:pic>
        <p:nvPicPr>
          <p:cNvPr id="15383" name="Picture 41"/>
          <p:cNvPicPr>
            <a:picLocks noChangeAspect="1" noChangeArrowheads="1"/>
          </p:cNvPicPr>
          <p:nvPr/>
        </p:nvPicPr>
        <p:blipFill>
          <a:blip r:embed="rId4" cstate="print"/>
          <a:srcRect l="12254" t="5968" r="12344" b="4462"/>
          <a:stretch>
            <a:fillRect/>
          </a:stretch>
        </p:blipFill>
        <p:spPr bwMode="auto">
          <a:xfrm>
            <a:off x="4284663" y="2381250"/>
            <a:ext cx="358775" cy="327025"/>
          </a:xfrm>
          <a:prstGeom prst="rect">
            <a:avLst/>
          </a:prstGeom>
          <a:noFill/>
          <a:ln w="9525">
            <a:noFill/>
            <a:miter lim="800000"/>
            <a:headEnd/>
            <a:tailEnd/>
          </a:ln>
        </p:spPr>
      </p:pic>
      <p:pic>
        <p:nvPicPr>
          <p:cNvPr id="15384" name="Picture 49"/>
          <p:cNvPicPr>
            <a:picLocks noChangeAspect="1" noChangeArrowheads="1"/>
          </p:cNvPicPr>
          <p:nvPr/>
        </p:nvPicPr>
        <p:blipFill>
          <a:blip r:embed="rId4" cstate="print"/>
          <a:srcRect l="12254" t="5968" r="12344" b="4462"/>
          <a:stretch>
            <a:fillRect/>
          </a:stretch>
        </p:blipFill>
        <p:spPr bwMode="auto">
          <a:xfrm>
            <a:off x="1908175" y="4614863"/>
            <a:ext cx="358775" cy="327025"/>
          </a:xfrm>
          <a:prstGeom prst="rect">
            <a:avLst/>
          </a:prstGeom>
          <a:noFill/>
          <a:ln w="9525">
            <a:noFill/>
            <a:miter lim="800000"/>
            <a:headEnd/>
            <a:tailEnd/>
          </a:ln>
        </p:spPr>
      </p:pic>
      <p:sp>
        <p:nvSpPr>
          <p:cNvPr id="15385" name="Rectangle 10"/>
          <p:cNvSpPr>
            <a:spLocks noChangeArrowheads="1"/>
          </p:cNvSpPr>
          <p:nvPr/>
        </p:nvSpPr>
        <p:spPr bwMode="auto">
          <a:xfrm>
            <a:off x="179388" y="44450"/>
            <a:ext cx="2894012" cy="584200"/>
          </a:xfrm>
          <a:prstGeom prst="rect">
            <a:avLst/>
          </a:prstGeom>
          <a:noFill/>
          <a:ln w="9525">
            <a:noFill/>
            <a:miter lim="800000"/>
            <a:headEnd/>
            <a:tailEnd/>
          </a:ln>
        </p:spPr>
        <p:txBody>
          <a:bodyPr wrap="none">
            <a:spAutoFit/>
          </a:bodyPr>
          <a:lstStyle/>
          <a:p>
            <a:r>
              <a:rPr lang="en-US" altLang="zh-TW" sz="3200" b="1" i="1">
                <a:solidFill>
                  <a:srgbClr val="3E83C2"/>
                </a:solidFill>
              </a:rPr>
              <a:t>Selling Points</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2214563"/>
            <a:ext cx="9144000" cy="0"/>
          </a:xfrm>
          <a:prstGeom prst="rect">
            <a:avLst/>
          </a:prstGeom>
          <a:solidFill>
            <a:srgbClr val="FFFFFF"/>
          </a:solidFill>
          <a:ln w="9525">
            <a:noFill/>
            <a:miter lim="800000"/>
            <a:headEnd/>
            <a:tailEnd/>
          </a:ln>
        </p:spPr>
        <p:txBody>
          <a:bodyPr wrap="none" anchor="ctr">
            <a:spAutoFit/>
          </a:bodyPr>
          <a:lstStyle/>
          <a:p>
            <a:endParaRPr lang="zh-TW" altLang="en-US"/>
          </a:p>
        </p:txBody>
      </p:sp>
      <p:sp>
        <p:nvSpPr>
          <p:cNvPr id="16387" name="AutoShape 2"/>
          <p:cNvSpPr>
            <a:spLocks noChangeArrowheads="1"/>
          </p:cNvSpPr>
          <p:nvPr/>
        </p:nvSpPr>
        <p:spPr bwMode="auto">
          <a:xfrm>
            <a:off x="0" y="765175"/>
            <a:ext cx="7377113" cy="773113"/>
          </a:xfrm>
          <a:prstGeom prst="homePlate">
            <a:avLst>
              <a:gd name="adj" fmla="val 44972"/>
            </a:avLst>
          </a:prstGeom>
          <a:solidFill>
            <a:srgbClr val="7EBBFE"/>
          </a:solidFill>
          <a:ln w="9525">
            <a:noFill/>
            <a:miter lim="800000"/>
            <a:headEnd/>
            <a:tailEnd/>
          </a:ln>
        </p:spPr>
        <p:txBody>
          <a:bodyPr wrap="none" anchor="ctr"/>
          <a:lstStyle/>
          <a:p>
            <a:endParaRPr lang="en-US" altLang="zh-TW" sz="1200"/>
          </a:p>
        </p:txBody>
      </p:sp>
      <p:sp>
        <p:nvSpPr>
          <p:cNvPr id="16388" name="Text Box 6"/>
          <p:cNvSpPr txBox="1">
            <a:spLocks noChangeArrowheads="1"/>
          </p:cNvSpPr>
          <p:nvPr/>
        </p:nvSpPr>
        <p:spPr bwMode="auto">
          <a:xfrm>
            <a:off x="395288" y="908050"/>
            <a:ext cx="6786562" cy="488950"/>
          </a:xfrm>
          <a:prstGeom prst="rect">
            <a:avLst/>
          </a:prstGeom>
          <a:noFill/>
          <a:ln w="9525">
            <a:noFill/>
            <a:miter lim="800000"/>
            <a:headEnd/>
            <a:tailEnd/>
          </a:ln>
        </p:spPr>
        <p:txBody>
          <a:bodyPr>
            <a:spAutoFit/>
          </a:bodyPr>
          <a:lstStyle/>
          <a:p>
            <a:r>
              <a:rPr lang="en-US" altLang="zh-TW" sz="2600" b="1" i="1">
                <a:solidFill>
                  <a:schemeClr val="tx1"/>
                </a:solidFill>
              </a:rPr>
              <a:t>3.</a:t>
            </a:r>
            <a:r>
              <a:rPr lang="en-US" altLang="zh-TW" sz="2600" b="1" i="1">
                <a:solidFill>
                  <a:schemeClr val="tx1"/>
                </a:solidFill>
                <a:ea typeface="SimSun" pitchFamily="2" charset="-122"/>
              </a:rPr>
              <a:t> Enhanced Security</a:t>
            </a:r>
          </a:p>
        </p:txBody>
      </p:sp>
      <p:sp>
        <p:nvSpPr>
          <p:cNvPr id="16389" name="Text Box 7"/>
          <p:cNvSpPr txBox="1">
            <a:spLocks noChangeArrowheads="1"/>
          </p:cNvSpPr>
          <p:nvPr/>
        </p:nvSpPr>
        <p:spPr bwMode="auto">
          <a:xfrm>
            <a:off x="755650" y="1916113"/>
            <a:ext cx="7993063" cy="923925"/>
          </a:xfrm>
          <a:prstGeom prst="rect">
            <a:avLst/>
          </a:prstGeom>
          <a:noFill/>
          <a:ln w="9525">
            <a:noFill/>
            <a:miter lim="800000"/>
            <a:headEnd/>
            <a:tailEnd/>
          </a:ln>
        </p:spPr>
        <p:txBody>
          <a:bodyPr>
            <a:spAutoFit/>
          </a:bodyPr>
          <a:lstStyle/>
          <a:p>
            <a:pPr>
              <a:buFont typeface="Wingdings" pitchFamily="2" charset="2"/>
              <a:buChar char="Ø"/>
            </a:pPr>
            <a:r>
              <a:rPr lang="en-US" altLang="zh-TW" sz="1800">
                <a:solidFill>
                  <a:srgbClr val="0099FF"/>
                </a:solidFill>
                <a:ea typeface="新細明體" pitchFamily="18" charset="-120"/>
              </a:rPr>
              <a:t> Additional Audio input &amp; Alarm input</a:t>
            </a:r>
          </a:p>
          <a:p>
            <a:pPr marL="742950" lvl="1" indent="-285750">
              <a:buFont typeface="Wingdings" pitchFamily="2" charset="2"/>
              <a:buChar char="Ø"/>
            </a:pPr>
            <a:r>
              <a:rPr lang="en-US" altLang="zh-TW" sz="1800">
                <a:solidFill>
                  <a:schemeClr val="tx1"/>
                </a:solidFill>
                <a:ea typeface="新細明體" pitchFamily="18" charset="-120"/>
              </a:rPr>
              <a:t>Audio input</a:t>
            </a:r>
          </a:p>
          <a:p>
            <a:pPr marL="742950" lvl="1" indent="-285750">
              <a:buFont typeface="Wingdings" pitchFamily="2" charset="2"/>
              <a:buChar char="Ø"/>
            </a:pPr>
            <a:r>
              <a:rPr lang="en-US" altLang="zh-TW" sz="1800">
                <a:solidFill>
                  <a:schemeClr val="tx1"/>
                </a:solidFill>
                <a:ea typeface="新細明體" pitchFamily="18" charset="-120"/>
              </a:rPr>
              <a:t>1 channel Alarm input</a:t>
            </a:r>
          </a:p>
        </p:txBody>
      </p:sp>
      <p:sp>
        <p:nvSpPr>
          <p:cNvPr id="16390" name="Text Box 7"/>
          <p:cNvSpPr txBox="1">
            <a:spLocks noChangeArrowheads="1"/>
          </p:cNvSpPr>
          <p:nvPr/>
        </p:nvSpPr>
        <p:spPr bwMode="auto">
          <a:xfrm>
            <a:off x="755650" y="3841750"/>
            <a:ext cx="7993063" cy="923925"/>
          </a:xfrm>
          <a:prstGeom prst="rect">
            <a:avLst/>
          </a:prstGeom>
          <a:noFill/>
          <a:ln w="9525">
            <a:noFill/>
            <a:miter lim="800000"/>
            <a:headEnd/>
            <a:tailEnd/>
          </a:ln>
        </p:spPr>
        <p:txBody>
          <a:bodyPr>
            <a:spAutoFit/>
          </a:bodyPr>
          <a:lstStyle/>
          <a:p>
            <a:pPr>
              <a:buFont typeface="Wingdings" pitchFamily="2" charset="2"/>
              <a:buChar char="Ø"/>
            </a:pPr>
            <a:r>
              <a:rPr lang="en-US" altLang="zh-TW" sz="1800">
                <a:solidFill>
                  <a:srgbClr val="0099FF"/>
                </a:solidFill>
                <a:ea typeface="新細明體" pitchFamily="18" charset="-120"/>
              </a:rPr>
              <a:t> Local Storage</a:t>
            </a:r>
          </a:p>
          <a:p>
            <a:pPr marL="742950" lvl="1" indent="-285750">
              <a:buFont typeface="Wingdings" pitchFamily="2" charset="2"/>
              <a:buChar char="Ø"/>
            </a:pPr>
            <a:r>
              <a:rPr lang="en-US" altLang="zh-TW" sz="1800">
                <a:solidFill>
                  <a:schemeClr val="tx1"/>
                </a:solidFill>
                <a:ea typeface="新細明體" pitchFamily="18" charset="-120"/>
              </a:rPr>
              <a:t>Camera images are continuously recorded on the SD/SDHC card, the chance of data loss due to network disconnection is greatly reduced</a:t>
            </a:r>
          </a:p>
        </p:txBody>
      </p:sp>
      <p:sp>
        <p:nvSpPr>
          <p:cNvPr id="16391" name="Text Box 7"/>
          <p:cNvSpPr txBox="1">
            <a:spLocks noChangeArrowheads="1"/>
          </p:cNvSpPr>
          <p:nvPr/>
        </p:nvSpPr>
        <p:spPr bwMode="auto">
          <a:xfrm>
            <a:off x="755650" y="2852738"/>
            <a:ext cx="7993063" cy="923925"/>
          </a:xfrm>
          <a:prstGeom prst="rect">
            <a:avLst/>
          </a:prstGeom>
          <a:noFill/>
          <a:ln w="9525">
            <a:noFill/>
            <a:miter lim="800000"/>
            <a:headEnd/>
            <a:tailEnd/>
          </a:ln>
        </p:spPr>
        <p:txBody>
          <a:bodyPr>
            <a:spAutoFit/>
          </a:bodyPr>
          <a:lstStyle/>
          <a:p>
            <a:pPr>
              <a:buFont typeface="Wingdings" pitchFamily="2" charset="2"/>
              <a:buChar char="Ø"/>
            </a:pPr>
            <a:r>
              <a:rPr lang="en-US" altLang="zh-TW" sz="1800">
                <a:solidFill>
                  <a:srgbClr val="0099FF"/>
                </a:solidFill>
                <a:ea typeface="新細明體" pitchFamily="18" charset="-120"/>
              </a:rPr>
              <a:t>Tamper Detection</a:t>
            </a:r>
          </a:p>
          <a:p>
            <a:pPr marL="742950" lvl="1" indent="-285750">
              <a:buFont typeface="Wingdings" pitchFamily="2" charset="2"/>
              <a:buChar char="Ø"/>
            </a:pPr>
            <a:r>
              <a:rPr lang="en-US" altLang="zh-TW" sz="1800">
                <a:solidFill>
                  <a:schemeClr val="tx1"/>
                </a:solidFill>
                <a:ea typeface="新細明體" pitchFamily="18" charset="-120"/>
              </a:rPr>
              <a:t>Detects and notifies users upon video loss from blockage or spray-painting</a:t>
            </a:r>
          </a:p>
        </p:txBody>
      </p:sp>
      <p:sp>
        <p:nvSpPr>
          <p:cNvPr id="16392" name="Rectangle 10"/>
          <p:cNvSpPr>
            <a:spLocks noChangeArrowheads="1"/>
          </p:cNvSpPr>
          <p:nvPr/>
        </p:nvSpPr>
        <p:spPr bwMode="auto">
          <a:xfrm>
            <a:off x="179388" y="44450"/>
            <a:ext cx="1892300" cy="584200"/>
          </a:xfrm>
          <a:prstGeom prst="rect">
            <a:avLst/>
          </a:prstGeom>
          <a:noFill/>
          <a:ln w="9525">
            <a:noFill/>
            <a:miter lim="800000"/>
            <a:headEnd/>
            <a:tailEnd/>
          </a:ln>
        </p:spPr>
        <p:txBody>
          <a:bodyPr wrap="none">
            <a:spAutoFit/>
          </a:bodyPr>
          <a:lstStyle/>
          <a:p>
            <a:r>
              <a:rPr lang="en-US" altLang="zh-TW" sz="3200" b="1" i="1">
                <a:solidFill>
                  <a:srgbClr val="3E83C2"/>
                </a:solidFill>
              </a:rPr>
              <a:t>Features</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
          <p:cNvSpPr>
            <a:spLocks noChangeArrowheads="1"/>
          </p:cNvSpPr>
          <p:nvPr/>
        </p:nvSpPr>
        <p:spPr bwMode="auto">
          <a:xfrm>
            <a:off x="179388" y="311150"/>
            <a:ext cx="6769100" cy="519113"/>
          </a:xfrm>
          <a:prstGeom prst="rect">
            <a:avLst/>
          </a:prstGeom>
          <a:noFill/>
          <a:ln w="9525">
            <a:noFill/>
            <a:miter lim="800000"/>
            <a:headEnd/>
            <a:tailEnd/>
          </a:ln>
        </p:spPr>
        <p:txBody>
          <a:bodyPr>
            <a:spAutoFit/>
          </a:bodyPr>
          <a:lstStyle/>
          <a:p>
            <a:r>
              <a:rPr lang="en-US" altLang="zh-TW" sz="2800" b="1" i="1">
                <a:solidFill>
                  <a:srgbClr val="3E83C2"/>
                </a:solidFill>
              </a:rPr>
              <a:t>Product Benefit – 2MP with Full HD</a:t>
            </a:r>
          </a:p>
        </p:txBody>
      </p:sp>
      <p:pic>
        <p:nvPicPr>
          <p:cNvPr id="17411" name="Picture 3"/>
          <p:cNvPicPr>
            <a:picLocks noChangeAspect="1" noChangeArrowheads="1"/>
          </p:cNvPicPr>
          <p:nvPr/>
        </p:nvPicPr>
        <p:blipFill>
          <a:blip r:embed="rId3" cstate="print"/>
          <a:srcRect/>
          <a:stretch>
            <a:fillRect/>
          </a:stretch>
        </p:blipFill>
        <p:spPr bwMode="auto">
          <a:xfrm>
            <a:off x="192088" y="1341438"/>
            <a:ext cx="8843962" cy="4967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
          <p:cNvSpPr>
            <a:spLocks noChangeArrowheads="1"/>
          </p:cNvSpPr>
          <p:nvPr/>
        </p:nvSpPr>
        <p:spPr bwMode="auto">
          <a:xfrm>
            <a:off x="179388" y="311150"/>
            <a:ext cx="6769100" cy="519113"/>
          </a:xfrm>
          <a:prstGeom prst="rect">
            <a:avLst/>
          </a:prstGeom>
          <a:noFill/>
          <a:ln w="9525">
            <a:noFill/>
            <a:miter lim="800000"/>
            <a:headEnd/>
            <a:tailEnd/>
          </a:ln>
        </p:spPr>
        <p:txBody>
          <a:bodyPr>
            <a:spAutoFit/>
          </a:bodyPr>
          <a:lstStyle/>
          <a:p>
            <a:r>
              <a:rPr lang="en-US" altLang="zh-TW" sz="2800" b="1" i="1">
                <a:solidFill>
                  <a:srgbClr val="3E83C2"/>
                </a:solidFill>
              </a:rPr>
              <a:t>Product Benefit – Wide View Angle</a:t>
            </a:r>
          </a:p>
        </p:txBody>
      </p:sp>
      <p:pic>
        <p:nvPicPr>
          <p:cNvPr id="18435" name="圖片 1"/>
          <p:cNvPicPr>
            <a:picLocks noChangeAspect="1"/>
          </p:cNvPicPr>
          <p:nvPr/>
        </p:nvPicPr>
        <p:blipFill>
          <a:blip r:embed="rId3" cstate="print"/>
          <a:srcRect/>
          <a:stretch>
            <a:fillRect/>
          </a:stretch>
        </p:blipFill>
        <p:spPr bwMode="auto">
          <a:xfrm>
            <a:off x="179388" y="908050"/>
            <a:ext cx="5724525" cy="3221038"/>
          </a:xfrm>
          <a:prstGeom prst="rect">
            <a:avLst/>
          </a:prstGeom>
          <a:noFill/>
          <a:ln w="9525">
            <a:noFill/>
            <a:miter lim="800000"/>
            <a:headEnd/>
            <a:tailEnd/>
          </a:ln>
        </p:spPr>
      </p:pic>
      <p:pic>
        <p:nvPicPr>
          <p:cNvPr id="18436" name="圖片 4"/>
          <p:cNvPicPr>
            <a:picLocks noChangeAspect="1"/>
          </p:cNvPicPr>
          <p:nvPr/>
        </p:nvPicPr>
        <p:blipFill>
          <a:blip r:embed="rId4" cstate="print"/>
          <a:srcRect/>
          <a:stretch>
            <a:fillRect/>
          </a:stretch>
        </p:blipFill>
        <p:spPr bwMode="auto">
          <a:xfrm>
            <a:off x="6300788" y="4735513"/>
            <a:ext cx="2808287" cy="2103437"/>
          </a:xfrm>
          <a:prstGeom prst="rect">
            <a:avLst/>
          </a:prstGeom>
          <a:noFill/>
          <a:ln w="9525">
            <a:noFill/>
            <a:miter lim="800000"/>
            <a:headEnd/>
            <a:tailEnd/>
          </a:ln>
        </p:spPr>
      </p:pic>
      <p:grpSp>
        <p:nvGrpSpPr>
          <p:cNvPr id="2" name="群組 18"/>
          <p:cNvGrpSpPr>
            <a:grpSpLocks/>
          </p:cNvGrpSpPr>
          <p:nvPr/>
        </p:nvGrpSpPr>
        <p:grpSpPr bwMode="auto">
          <a:xfrm>
            <a:off x="180975" y="2441575"/>
            <a:ext cx="7186613" cy="2492375"/>
            <a:chOff x="180870" y="2441749"/>
            <a:chExt cx="7187398" cy="2491992"/>
          </a:xfrm>
        </p:grpSpPr>
        <p:sp>
          <p:nvSpPr>
            <p:cNvPr id="10" name="手繪多邊形 9"/>
            <p:cNvSpPr/>
            <p:nvPr/>
          </p:nvSpPr>
          <p:spPr bwMode="auto">
            <a:xfrm>
              <a:off x="180870" y="2441749"/>
              <a:ext cx="6842872" cy="2491992"/>
            </a:xfrm>
            <a:custGeom>
              <a:avLst/>
              <a:gdLst>
                <a:gd name="connsiteX0" fmla="*/ 0 w 6842928"/>
                <a:gd name="connsiteY0" fmla="*/ 0 h 2491992"/>
                <a:gd name="connsiteX1" fmla="*/ 5727561 w 6842928"/>
                <a:gd name="connsiteY1" fmla="*/ 20097 h 2491992"/>
                <a:gd name="connsiteX2" fmla="*/ 6842928 w 6842928"/>
                <a:gd name="connsiteY2" fmla="*/ 2491992 h 2491992"/>
                <a:gd name="connsiteX3" fmla="*/ 0 w 6842928"/>
                <a:gd name="connsiteY3" fmla="*/ 0 h 2491992"/>
              </a:gdLst>
              <a:ahLst/>
              <a:cxnLst>
                <a:cxn ang="0">
                  <a:pos x="connsiteX0" y="connsiteY0"/>
                </a:cxn>
                <a:cxn ang="0">
                  <a:pos x="connsiteX1" y="connsiteY1"/>
                </a:cxn>
                <a:cxn ang="0">
                  <a:pos x="connsiteX2" y="connsiteY2"/>
                </a:cxn>
                <a:cxn ang="0">
                  <a:pos x="connsiteX3" y="connsiteY3"/>
                </a:cxn>
              </a:cxnLst>
              <a:rect l="l" t="t" r="r" b="b"/>
              <a:pathLst>
                <a:path w="6842928" h="2491992">
                  <a:moveTo>
                    <a:pt x="0" y="0"/>
                  </a:moveTo>
                  <a:lnTo>
                    <a:pt x="5727561" y="20097"/>
                  </a:lnTo>
                  <a:lnTo>
                    <a:pt x="6842928" y="2491992"/>
                  </a:lnTo>
                  <a:lnTo>
                    <a:pt x="0" y="0"/>
                  </a:lnTo>
                  <a:close/>
                </a:path>
              </a:pathLst>
            </a:custGeom>
            <a:solidFill>
              <a:schemeClr val="accent6">
                <a:lumMod val="40000"/>
                <a:lumOff val="60000"/>
                <a:alpha val="32000"/>
              </a:schemeClr>
            </a:solidFill>
            <a:ln w="9525" cap="flat" cmpd="sng" algn="ctr">
              <a:solidFill>
                <a:schemeClr val="tx1"/>
              </a:solidFill>
              <a:prstDash val="solid"/>
              <a:round/>
              <a:headEnd type="none" w="med" len="med"/>
              <a:tailEnd type="none" w="med" len="med"/>
            </a:ln>
            <a:effectLst/>
          </p:spPr>
          <p:txBody>
            <a:bodyPr/>
            <a:lstStyle/>
            <a:p>
              <a:pPr>
                <a:defRPr/>
              </a:pPr>
              <a:endParaRPr lang="zh-TW" altLang="en-US">
                <a:latin typeface="Arial" charset="0"/>
              </a:endParaRPr>
            </a:p>
          </p:txBody>
        </p:sp>
        <p:sp>
          <p:nvSpPr>
            <p:cNvPr id="18443" name="矩形 15"/>
            <p:cNvSpPr>
              <a:spLocks noChangeArrowheads="1"/>
            </p:cNvSpPr>
            <p:nvPr/>
          </p:nvSpPr>
          <p:spPr bwMode="auto">
            <a:xfrm>
              <a:off x="5796436" y="3831320"/>
              <a:ext cx="984180" cy="461665"/>
            </a:xfrm>
            <a:prstGeom prst="rect">
              <a:avLst/>
            </a:prstGeom>
            <a:noFill/>
            <a:ln w="9525">
              <a:noFill/>
              <a:miter lim="800000"/>
              <a:headEnd/>
              <a:tailEnd/>
            </a:ln>
          </p:spPr>
          <p:txBody>
            <a:bodyPr wrap="none">
              <a:spAutoFit/>
            </a:bodyPr>
            <a:lstStyle/>
            <a:p>
              <a:r>
                <a:rPr lang="pt-BR" altLang="zh-TW" sz="2400">
                  <a:solidFill>
                    <a:srgbClr val="FF0000"/>
                  </a:solidFill>
                </a:rPr>
                <a:t>110°</a:t>
              </a:r>
              <a:endParaRPr lang="zh-TW" altLang="en-US" sz="2400"/>
            </a:p>
          </p:txBody>
        </p:sp>
        <p:sp>
          <p:nvSpPr>
            <p:cNvPr id="15" name="弧形 14"/>
            <p:cNvSpPr/>
            <p:nvPr/>
          </p:nvSpPr>
          <p:spPr bwMode="auto">
            <a:xfrm rot="15457361">
              <a:off x="6408578" y="3693108"/>
              <a:ext cx="450781" cy="1468598"/>
            </a:xfrm>
            <a:prstGeom prst="arc">
              <a:avLst>
                <a:gd name="adj1" fmla="val 16252300"/>
                <a:gd name="adj2" fmla="val 1636454"/>
              </a:avLst>
            </a:prstGeom>
            <a:solidFill>
              <a:srgbClr val="FFFFFF">
                <a:alpha val="0"/>
              </a:srgbClr>
            </a:solidFill>
            <a:ln w="38100" cap="flat" cmpd="sng" algn="ctr">
              <a:solidFill>
                <a:srgbClr val="FF0000"/>
              </a:solidFill>
              <a:prstDash val="solid"/>
              <a:round/>
              <a:headEnd type="triangle" w="med" len="med"/>
              <a:tailEnd type="triangle" w="med" len="med"/>
            </a:ln>
            <a:effectLst>
              <a:outerShdw blurRad="50800" dist="50800" dir="5400000" algn="ctr" rotWithShape="0">
                <a:srgbClr val="000000">
                  <a:alpha val="0"/>
                </a:srgbClr>
              </a:outerShdw>
            </a:effectLst>
          </p:spPr>
          <p:txBody>
            <a:bodyPr/>
            <a:lstStyle/>
            <a:p>
              <a:pPr>
                <a:defRPr/>
              </a:pPr>
              <a:endParaRPr lang="zh-TW" altLang="en-US">
                <a:latin typeface="Arial" charset="0"/>
              </a:endParaRPr>
            </a:p>
          </p:txBody>
        </p:sp>
      </p:grpSp>
      <p:grpSp>
        <p:nvGrpSpPr>
          <p:cNvPr id="3" name="群組 19"/>
          <p:cNvGrpSpPr>
            <a:grpSpLocks/>
          </p:cNvGrpSpPr>
          <p:nvPr/>
        </p:nvGrpSpPr>
        <p:grpSpPr bwMode="auto">
          <a:xfrm>
            <a:off x="2843213" y="914400"/>
            <a:ext cx="4191000" cy="4352925"/>
            <a:chOff x="2843808" y="914400"/>
            <a:chExt cx="4190038" cy="4353656"/>
          </a:xfrm>
        </p:grpSpPr>
        <p:sp>
          <p:nvSpPr>
            <p:cNvPr id="18439" name="手繪多邊形 8"/>
            <p:cNvSpPr>
              <a:spLocks/>
            </p:cNvSpPr>
            <p:nvPr/>
          </p:nvSpPr>
          <p:spPr bwMode="auto">
            <a:xfrm>
              <a:off x="2843808" y="914400"/>
              <a:ext cx="4190038" cy="4009292"/>
            </a:xfrm>
            <a:custGeom>
              <a:avLst/>
              <a:gdLst>
                <a:gd name="T0" fmla="*/ 4641646 w 4049486"/>
                <a:gd name="T1" fmla="*/ 4009292 h 4009292"/>
                <a:gd name="T2" fmla="*/ 0 w 4049486"/>
                <a:gd name="T3" fmla="*/ 3215472 h 4009292"/>
                <a:gd name="T4" fmla="*/ 34553 w 4049486"/>
                <a:gd name="T5" fmla="*/ 0 h 4009292"/>
                <a:gd name="T6" fmla="*/ 4641646 w 4049486"/>
                <a:gd name="T7" fmla="*/ 4009292 h 4009292"/>
                <a:gd name="T8" fmla="*/ 0 60000 65536"/>
                <a:gd name="T9" fmla="*/ 0 60000 65536"/>
                <a:gd name="T10" fmla="*/ 0 60000 65536"/>
                <a:gd name="T11" fmla="*/ 0 60000 65536"/>
                <a:gd name="T12" fmla="*/ 0 w 4049486"/>
                <a:gd name="T13" fmla="*/ 0 h 4009292"/>
                <a:gd name="T14" fmla="*/ 4049486 w 4049486"/>
                <a:gd name="T15" fmla="*/ 4009292 h 4009292"/>
              </a:gdLst>
              <a:ahLst/>
              <a:cxnLst>
                <a:cxn ang="T8">
                  <a:pos x="T0" y="T1"/>
                </a:cxn>
                <a:cxn ang="T9">
                  <a:pos x="T2" y="T3"/>
                </a:cxn>
                <a:cxn ang="T10">
                  <a:pos x="T4" y="T5"/>
                </a:cxn>
                <a:cxn ang="T11">
                  <a:pos x="T6" y="T7"/>
                </a:cxn>
              </a:cxnLst>
              <a:rect l="T12" t="T13" r="T14" b="T15"/>
              <a:pathLst>
                <a:path w="4049486" h="4009292">
                  <a:moveTo>
                    <a:pt x="4049486" y="4009292"/>
                  </a:moveTo>
                  <a:lnTo>
                    <a:pt x="0" y="3215473"/>
                  </a:lnTo>
                  <a:lnTo>
                    <a:pt x="30145" y="0"/>
                  </a:lnTo>
                  <a:lnTo>
                    <a:pt x="4049486" y="4009292"/>
                  </a:lnTo>
                  <a:close/>
                </a:path>
              </a:pathLst>
            </a:custGeom>
            <a:solidFill>
              <a:schemeClr val="accent1">
                <a:alpha val="36078"/>
              </a:schemeClr>
            </a:solidFill>
            <a:ln w="9525" cap="flat" cmpd="sng" algn="ctr">
              <a:solidFill>
                <a:schemeClr val="tx1"/>
              </a:solidFill>
              <a:prstDash val="solid"/>
              <a:round/>
              <a:headEnd type="none" w="med" len="med"/>
              <a:tailEnd type="none" w="med" len="med"/>
            </a:ln>
          </p:spPr>
          <p:txBody>
            <a:bodyPr/>
            <a:lstStyle/>
            <a:p>
              <a:endParaRPr lang="zh-TW" altLang="en-US"/>
            </a:p>
          </p:txBody>
        </p:sp>
        <p:sp>
          <p:nvSpPr>
            <p:cNvPr id="18440" name="矩形 16"/>
            <p:cNvSpPr>
              <a:spLocks noChangeArrowheads="1"/>
            </p:cNvSpPr>
            <p:nvPr/>
          </p:nvSpPr>
          <p:spPr bwMode="auto">
            <a:xfrm>
              <a:off x="4848186" y="3933056"/>
              <a:ext cx="1091966" cy="461665"/>
            </a:xfrm>
            <a:prstGeom prst="rect">
              <a:avLst/>
            </a:prstGeom>
            <a:noFill/>
            <a:ln w="9525">
              <a:noFill/>
              <a:miter lim="800000"/>
              <a:headEnd/>
              <a:tailEnd/>
            </a:ln>
          </p:spPr>
          <p:txBody>
            <a:bodyPr wrap="none">
              <a:spAutoFit/>
            </a:bodyPr>
            <a:lstStyle/>
            <a:p>
              <a:r>
                <a:rPr lang="pt-BR" altLang="zh-TW" sz="2400">
                  <a:solidFill>
                    <a:srgbClr val="0070C0"/>
                  </a:solidFill>
                </a:rPr>
                <a:t>81.5°</a:t>
              </a:r>
              <a:endParaRPr lang="zh-TW" altLang="en-US" sz="2400">
                <a:solidFill>
                  <a:srgbClr val="0070C0"/>
                </a:solidFill>
              </a:endParaRPr>
            </a:p>
          </p:txBody>
        </p:sp>
        <p:sp>
          <p:nvSpPr>
            <p:cNvPr id="18" name="弧形 17"/>
            <p:cNvSpPr/>
            <p:nvPr/>
          </p:nvSpPr>
          <p:spPr bwMode="auto">
            <a:xfrm rot="15457361">
              <a:off x="5479762" y="3999655"/>
              <a:ext cx="1403586" cy="1133215"/>
            </a:xfrm>
            <a:prstGeom prst="arc">
              <a:avLst>
                <a:gd name="adj1" fmla="val 16252300"/>
                <a:gd name="adj2" fmla="val 21000610"/>
              </a:avLst>
            </a:prstGeom>
            <a:solidFill>
              <a:srgbClr val="C00000">
                <a:alpha val="0"/>
              </a:srgbClr>
            </a:solidFill>
            <a:ln w="38100" cap="flat" cmpd="sng" algn="ctr">
              <a:solidFill>
                <a:srgbClr val="0070C0"/>
              </a:solidFill>
              <a:prstDash val="solid"/>
              <a:round/>
              <a:headEnd type="triangle" w="med" len="med"/>
              <a:tailEnd type="triangle" w="med" len="med"/>
            </a:ln>
            <a:effectLst>
              <a:outerShdw blurRad="50800" dist="50800" dir="5400000" algn="ctr" rotWithShape="0">
                <a:srgbClr val="000000">
                  <a:alpha val="0"/>
                </a:srgbClr>
              </a:outerShdw>
            </a:effectLst>
          </p:spPr>
          <p:txBody>
            <a:bodyPr/>
            <a:lstStyle/>
            <a:p>
              <a:pPr>
                <a:defRPr/>
              </a:pPr>
              <a:endParaRPr lang="zh-TW" altLang="en-US">
                <a:latin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4" fill="hold" nodeType="clickEffect">
                                  <p:stCondLst>
                                    <p:cond delay="0"/>
                                  </p:stCondLst>
                                  <p:childTnLst>
                                    <p:animEffect transition="out" filter="wipe(down)">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圓角矩形 27"/>
          <p:cNvGrpSpPr>
            <a:grpSpLocks/>
          </p:cNvGrpSpPr>
          <p:nvPr/>
        </p:nvGrpSpPr>
        <p:grpSpPr bwMode="auto">
          <a:xfrm>
            <a:off x="611188" y="981075"/>
            <a:ext cx="7777162" cy="792163"/>
            <a:chOff x="419" y="733"/>
            <a:chExt cx="2353" cy="377"/>
          </a:xfrm>
        </p:grpSpPr>
        <p:pic>
          <p:nvPicPr>
            <p:cNvPr id="20491" name="圓角矩形 27"/>
            <p:cNvPicPr>
              <a:picLocks noChangeArrowheads="1"/>
            </p:cNvPicPr>
            <p:nvPr/>
          </p:nvPicPr>
          <p:blipFill>
            <a:blip r:embed="rId3" cstate="print"/>
            <a:srcRect/>
            <a:stretch>
              <a:fillRect/>
            </a:stretch>
          </p:blipFill>
          <p:spPr bwMode="auto">
            <a:xfrm>
              <a:off x="419" y="733"/>
              <a:ext cx="2353" cy="377"/>
            </a:xfrm>
            <a:prstGeom prst="rect">
              <a:avLst/>
            </a:prstGeom>
            <a:noFill/>
            <a:ln w="9525">
              <a:noFill/>
              <a:miter lim="800000"/>
              <a:headEnd/>
              <a:tailEnd/>
            </a:ln>
          </p:spPr>
        </p:pic>
        <p:sp>
          <p:nvSpPr>
            <p:cNvPr id="20492" name="Text Box 5"/>
            <p:cNvSpPr txBox="1">
              <a:spLocks noChangeArrowheads="1"/>
            </p:cNvSpPr>
            <p:nvPr/>
          </p:nvSpPr>
          <p:spPr bwMode="auto">
            <a:xfrm>
              <a:off x="506" y="821"/>
              <a:ext cx="2183" cy="203"/>
            </a:xfrm>
            <a:prstGeom prst="rect">
              <a:avLst/>
            </a:prstGeom>
            <a:noFill/>
            <a:ln w="9525">
              <a:noFill/>
              <a:miter lim="800000"/>
              <a:headEnd/>
              <a:tailEnd/>
            </a:ln>
          </p:spPr>
          <p:txBody>
            <a:bodyPr anchor="ctr"/>
            <a:lstStyle/>
            <a:p>
              <a:pPr algn="ctr"/>
              <a:r>
                <a:rPr lang="en-US" altLang="zh-TW" sz="2800" b="1">
                  <a:latin typeface="Verdana" pitchFamily="34" charset="0"/>
                  <a:ea typeface="新細明體" pitchFamily="18" charset="-120"/>
                </a:rPr>
                <a:t>Mobile Video Surveillance</a:t>
              </a:r>
            </a:p>
          </p:txBody>
        </p:sp>
      </p:grpSp>
      <p:sp>
        <p:nvSpPr>
          <p:cNvPr id="20483" name="AutoShape 90"/>
          <p:cNvSpPr>
            <a:spLocks noChangeArrowheads="1"/>
          </p:cNvSpPr>
          <p:nvPr/>
        </p:nvSpPr>
        <p:spPr bwMode="auto">
          <a:xfrm>
            <a:off x="3251200" y="1960563"/>
            <a:ext cx="2328863" cy="339725"/>
          </a:xfrm>
          <a:prstGeom prst="roundRect">
            <a:avLst>
              <a:gd name="adj" fmla="val 16667"/>
            </a:avLst>
          </a:prstGeom>
          <a:noFill/>
          <a:ln w="38100" algn="ctr">
            <a:solidFill>
              <a:srgbClr val="C0C0C0"/>
            </a:solidFill>
            <a:prstDash val="sysDot"/>
            <a:round/>
            <a:headEnd/>
            <a:tailEnd/>
          </a:ln>
        </p:spPr>
        <p:txBody>
          <a:bodyPr anchor="ctr">
            <a:spAutoFit/>
          </a:bodyPr>
          <a:lstStyle/>
          <a:p>
            <a:pPr algn="ctr"/>
            <a:r>
              <a:rPr lang="en-US" altLang="zh-TW" sz="1400" b="1">
                <a:solidFill>
                  <a:schemeClr val="tx1"/>
                </a:solidFill>
              </a:rPr>
              <a:t>Train</a:t>
            </a:r>
          </a:p>
        </p:txBody>
      </p:sp>
      <p:sp>
        <p:nvSpPr>
          <p:cNvPr id="20484" name="AutoShape 90"/>
          <p:cNvSpPr>
            <a:spLocks noChangeArrowheads="1"/>
          </p:cNvSpPr>
          <p:nvPr/>
        </p:nvSpPr>
        <p:spPr bwMode="auto">
          <a:xfrm>
            <a:off x="5651500" y="1960563"/>
            <a:ext cx="2514600" cy="339725"/>
          </a:xfrm>
          <a:prstGeom prst="roundRect">
            <a:avLst>
              <a:gd name="adj" fmla="val 16667"/>
            </a:avLst>
          </a:prstGeom>
          <a:noFill/>
          <a:ln w="38100" algn="ctr">
            <a:solidFill>
              <a:srgbClr val="C0C0C0"/>
            </a:solidFill>
            <a:prstDash val="sysDot"/>
            <a:round/>
            <a:headEnd/>
            <a:tailEnd/>
          </a:ln>
        </p:spPr>
        <p:txBody>
          <a:bodyPr anchor="ctr">
            <a:spAutoFit/>
          </a:bodyPr>
          <a:lstStyle/>
          <a:p>
            <a:pPr algn="ctr"/>
            <a:r>
              <a:rPr lang="en-US" altLang="zh-TW" sz="1400" b="1">
                <a:solidFill>
                  <a:schemeClr val="tx1"/>
                </a:solidFill>
              </a:rPr>
              <a:t>High Speed Rail</a:t>
            </a:r>
          </a:p>
        </p:txBody>
      </p:sp>
      <p:sp>
        <p:nvSpPr>
          <p:cNvPr id="20485" name="AutoShape 90"/>
          <p:cNvSpPr>
            <a:spLocks noChangeArrowheads="1"/>
          </p:cNvSpPr>
          <p:nvPr/>
        </p:nvSpPr>
        <p:spPr bwMode="auto">
          <a:xfrm>
            <a:off x="827088" y="1990725"/>
            <a:ext cx="2328862" cy="339725"/>
          </a:xfrm>
          <a:prstGeom prst="roundRect">
            <a:avLst>
              <a:gd name="adj" fmla="val 16667"/>
            </a:avLst>
          </a:prstGeom>
          <a:noFill/>
          <a:ln w="38100" algn="ctr">
            <a:solidFill>
              <a:srgbClr val="C0C0C0"/>
            </a:solidFill>
            <a:prstDash val="sysDot"/>
            <a:round/>
            <a:headEnd/>
            <a:tailEnd/>
          </a:ln>
        </p:spPr>
        <p:txBody>
          <a:bodyPr anchor="ctr">
            <a:spAutoFit/>
          </a:bodyPr>
          <a:lstStyle/>
          <a:p>
            <a:pPr algn="ctr"/>
            <a:r>
              <a:rPr lang="en-US" altLang="zh-TW" sz="1400" b="1">
                <a:solidFill>
                  <a:schemeClr val="tx1"/>
                </a:solidFill>
              </a:rPr>
              <a:t>Bus</a:t>
            </a:r>
          </a:p>
        </p:txBody>
      </p:sp>
      <p:sp>
        <p:nvSpPr>
          <p:cNvPr id="20486" name="AutoShape 90"/>
          <p:cNvSpPr>
            <a:spLocks noChangeArrowheads="1"/>
          </p:cNvSpPr>
          <p:nvPr/>
        </p:nvSpPr>
        <p:spPr bwMode="auto">
          <a:xfrm>
            <a:off x="2051050" y="4656138"/>
            <a:ext cx="4752975" cy="942975"/>
          </a:xfrm>
          <a:prstGeom prst="roundRect">
            <a:avLst>
              <a:gd name="adj" fmla="val 16667"/>
            </a:avLst>
          </a:prstGeom>
          <a:noFill/>
          <a:ln w="38100" algn="ctr">
            <a:solidFill>
              <a:srgbClr val="C0C0C0"/>
            </a:solidFill>
            <a:prstDash val="sysDot"/>
            <a:round/>
            <a:headEnd/>
            <a:tailEnd/>
          </a:ln>
        </p:spPr>
        <p:txBody>
          <a:bodyPr anchor="ctr">
            <a:spAutoFit/>
          </a:bodyPr>
          <a:lstStyle/>
          <a:p>
            <a:pPr>
              <a:buFontTx/>
              <a:buChar char="•"/>
            </a:pPr>
            <a:r>
              <a:rPr lang="en-US" altLang="zh-TW" sz="1600">
                <a:solidFill>
                  <a:schemeClr val="tx1"/>
                </a:solidFill>
              </a:rPr>
              <a:t> Robust Design for Mobile Surveillance</a:t>
            </a:r>
          </a:p>
          <a:p>
            <a:pPr>
              <a:buFontTx/>
              <a:buChar char="•"/>
            </a:pPr>
            <a:r>
              <a:rPr lang="en-US" altLang="zh-TW" sz="1600">
                <a:solidFill>
                  <a:schemeClr val="tx1"/>
                </a:solidFill>
              </a:rPr>
              <a:t> Vandal &amp; Weather-Proof Housing</a:t>
            </a:r>
          </a:p>
          <a:p>
            <a:pPr>
              <a:buFontTx/>
              <a:buChar char="•"/>
            </a:pPr>
            <a:r>
              <a:rPr lang="en-US" altLang="zh-TW" sz="1600">
                <a:solidFill>
                  <a:schemeClr val="tx1"/>
                </a:solidFill>
              </a:rPr>
              <a:t> PoE &amp; DC Power Supported</a:t>
            </a:r>
          </a:p>
        </p:txBody>
      </p:sp>
      <p:pic>
        <p:nvPicPr>
          <p:cNvPr id="20487" name="Picture 27" descr="HF_Bus_camera_p"/>
          <p:cNvPicPr>
            <a:picLocks noChangeAspect="1" noChangeArrowheads="1"/>
          </p:cNvPicPr>
          <p:nvPr/>
        </p:nvPicPr>
        <p:blipFill>
          <a:blip r:embed="rId4" cstate="print"/>
          <a:srcRect/>
          <a:stretch>
            <a:fillRect/>
          </a:stretch>
        </p:blipFill>
        <p:spPr bwMode="auto">
          <a:xfrm>
            <a:off x="882650" y="2832100"/>
            <a:ext cx="2235200" cy="1676400"/>
          </a:xfrm>
          <a:prstGeom prst="rect">
            <a:avLst/>
          </a:prstGeom>
          <a:noFill/>
          <a:ln w="9525">
            <a:noFill/>
            <a:miter lim="800000"/>
            <a:headEnd/>
            <a:tailEnd/>
          </a:ln>
        </p:spPr>
      </p:pic>
      <p:pic>
        <p:nvPicPr>
          <p:cNvPr id="20488" name="Picture 29" descr="traincam2"/>
          <p:cNvPicPr>
            <a:picLocks noChangeAspect="1" noChangeArrowheads="1"/>
          </p:cNvPicPr>
          <p:nvPr/>
        </p:nvPicPr>
        <p:blipFill>
          <a:blip r:embed="rId5" cstate="print"/>
          <a:srcRect l="-204" t="20175" r="958" b="16682"/>
          <a:stretch>
            <a:fillRect/>
          </a:stretch>
        </p:blipFill>
        <p:spPr bwMode="auto">
          <a:xfrm>
            <a:off x="3421063" y="2532063"/>
            <a:ext cx="2087562" cy="1976437"/>
          </a:xfrm>
          <a:prstGeom prst="rect">
            <a:avLst/>
          </a:prstGeom>
          <a:noFill/>
          <a:ln w="9525">
            <a:noFill/>
            <a:miter lim="800000"/>
            <a:headEnd/>
            <a:tailEnd/>
          </a:ln>
        </p:spPr>
      </p:pic>
      <p:pic>
        <p:nvPicPr>
          <p:cNvPr id="20489" name="Picture 31" descr="Rail_l"/>
          <p:cNvPicPr>
            <a:picLocks noChangeAspect="1" noChangeArrowheads="1"/>
          </p:cNvPicPr>
          <p:nvPr/>
        </p:nvPicPr>
        <p:blipFill>
          <a:blip r:embed="rId6" cstate="print"/>
          <a:srcRect/>
          <a:stretch>
            <a:fillRect/>
          </a:stretch>
        </p:blipFill>
        <p:spPr bwMode="auto">
          <a:xfrm>
            <a:off x="5867400" y="2435225"/>
            <a:ext cx="2089150" cy="2089150"/>
          </a:xfrm>
          <a:prstGeom prst="rect">
            <a:avLst/>
          </a:prstGeom>
          <a:noFill/>
          <a:ln w="9525">
            <a:noFill/>
            <a:miter lim="800000"/>
            <a:headEnd/>
            <a:tailEnd/>
          </a:ln>
        </p:spPr>
      </p:pic>
      <p:sp>
        <p:nvSpPr>
          <p:cNvPr id="20490" name="Rectangle 10"/>
          <p:cNvSpPr>
            <a:spLocks noChangeArrowheads="1"/>
          </p:cNvSpPr>
          <p:nvPr/>
        </p:nvSpPr>
        <p:spPr bwMode="auto">
          <a:xfrm>
            <a:off x="179388" y="44450"/>
            <a:ext cx="2641600" cy="584200"/>
          </a:xfrm>
          <a:prstGeom prst="rect">
            <a:avLst/>
          </a:prstGeom>
          <a:noFill/>
          <a:ln w="9525">
            <a:noFill/>
            <a:miter lim="800000"/>
            <a:headEnd/>
            <a:tailEnd/>
          </a:ln>
        </p:spPr>
        <p:txBody>
          <a:bodyPr wrap="none">
            <a:spAutoFit/>
          </a:bodyPr>
          <a:lstStyle/>
          <a:p>
            <a:r>
              <a:rPr lang="en-US" altLang="zh-TW" sz="3200" b="1" i="1">
                <a:solidFill>
                  <a:srgbClr val="3E83C2"/>
                </a:solidFill>
              </a:rPr>
              <a:t>Applications</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1052513"/>
            <a:ext cx="9144000" cy="4032250"/>
          </a:xfrm>
          <a:prstGeom prst="rect">
            <a:avLst/>
          </a:prstGeom>
          <a:solidFill>
            <a:srgbClr val="D7E5F1"/>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22531" name="Rectangle 3"/>
          <p:cNvSpPr>
            <a:spLocks noChangeArrowheads="1"/>
          </p:cNvSpPr>
          <p:nvPr/>
        </p:nvSpPr>
        <p:spPr bwMode="auto">
          <a:xfrm>
            <a:off x="0" y="2565400"/>
            <a:ext cx="9144000" cy="576263"/>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22532" name="Rectangle 4"/>
          <p:cNvSpPr>
            <a:spLocks noGrp="1" noChangeArrowheads="1"/>
          </p:cNvSpPr>
          <p:nvPr>
            <p:ph type="body" idx="4294967295"/>
          </p:nvPr>
        </p:nvSpPr>
        <p:spPr>
          <a:xfrm>
            <a:off x="1908175" y="1341438"/>
            <a:ext cx="7235825" cy="4525962"/>
          </a:xfrm>
        </p:spPr>
        <p:txBody>
          <a:bodyPr/>
          <a:lstStyle/>
          <a:p>
            <a:pPr eaLnBrk="1" hangingPunct="1">
              <a:spcBef>
                <a:spcPct val="50000"/>
              </a:spcBef>
              <a:buFont typeface="Wingdings" pitchFamily="2" charset="2"/>
              <a:buChar char="n"/>
            </a:pPr>
            <a:endParaRPr lang="en-US" altLang="zh-TW" sz="1800" smtClean="0">
              <a:solidFill>
                <a:srgbClr val="5484B0"/>
              </a:solidFill>
              <a:latin typeface="Arial" pitchFamily="34" charset="0"/>
            </a:endParaRPr>
          </a:p>
          <a:p>
            <a:pPr eaLnBrk="1" hangingPunct="1">
              <a:spcBef>
                <a:spcPct val="50000"/>
              </a:spcBef>
              <a:buFont typeface="Wingdings" pitchFamily="2" charset="2"/>
              <a:buChar char="n"/>
            </a:pPr>
            <a:endParaRPr lang="en-US" altLang="zh-TW" sz="1800" smtClean="0">
              <a:solidFill>
                <a:srgbClr val="5484B0"/>
              </a:solidFill>
              <a:latin typeface="Arial" pitchFamily="34" charset="0"/>
            </a:endParaRPr>
          </a:p>
          <a:p>
            <a:pPr eaLnBrk="1" hangingPunct="1">
              <a:spcBef>
                <a:spcPct val="50000"/>
              </a:spcBef>
              <a:buFont typeface="Wingdings" pitchFamily="2" charset="2"/>
              <a:buChar char="n"/>
            </a:pPr>
            <a:r>
              <a:rPr lang="en-US" altLang="zh-TW" sz="1800" smtClean="0">
                <a:solidFill>
                  <a:srgbClr val="5484B0"/>
                </a:solidFill>
                <a:latin typeface="Arial" pitchFamily="34" charset="0"/>
              </a:rPr>
              <a:t>Product Feature, Advantage, Benefit</a:t>
            </a:r>
          </a:p>
          <a:p>
            <a:pPr eaLnBrk="1" hangingPunct="1">
              <a:spcBef>
                <a:spcPct val="50000"/>
              </a:spcBef>
              <a:buFontTx/>
              <a:buNone/>
            </a:pPr>
            <a:r>
              <a:rPr lang="en-US" altLang="zh-TW" sz="2400" b="1" i="1" smtClean="0">
                <a:solidFill>
                  <a:schemeClr val="bg1"/>
                </a:solidFill>
                <a:latin typeface="Arial" pitchFamily="34" charset="0"/>
              </a:rPr>
              <a:t>Product Comparison</a:t>
            </a:r>
            <a:endParaRPr lang="en-US" altLang="zh-TW" sz="2400" b="1" smtClean="0">
              <a:solidFill>
                <a:schemeClr val="bg1"/>
              </a:solidFill>
              <a:latin typeface="Arial" pitchFamily="34" charset="0"/>
            </a:endParaRP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Product Information</a:t>
            </a:r>
          </a:p>
        </p:txBody>
      </p:sp>
      <p:pic>
        <p:nvPicPr>
          <p:cNvPr id="22533" name="Picture 5" descr="C1"/>
          <p:cNvPicPr>
            <a:picLocks noChangeAspect="1" noChangeArrowheads="1"/>
          </p:cNvPicPr>
          <p:nvPr/>
        </p:nvPicPr>
        <p:blipFill>
          <a:blip r:embed="rId3" cstate="print"/>
          <a:srcRect/>
          <a:stretch>
            <a:fillRect/>
          </a:stretch>
        </p:blipFill>
        <p:spPr bwMode="auto">
          <a:xfrm>
            <a:off x="755650" y="2205038"/>
            <a:ext cx="1082675" cy="116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
          <p:cNvSpPr>
            <a:spLocks noChangeArrowheads="1"/>
          </p:cNvSpPr>
          <p:nvPr/>
        </p:nvSpPr>
        <p:spPr bwMode="auto">
          <a:xfrm>
            <a:off x="179388" y="311150"/>
            <a:ext cx="6769100" cy="523875"/>
          </a:xfrm>
          <a:prstGeom prst="rect">
            <a:avLst/>
          </a:prstGeom>
          <a:noFill/>
          <a:ln w="9525">
            <a:noFill/>
            <a:miter lim="800000"/>
            <a:headEnd/>
            <a:tailEnd/>
          </a:ln>
        </p:spPr>
        <p:txBody>
          <a:bodyPr>
            <a:spAutoFit/>
          </a:bodyPr>
          <a:lstStyle/>
          <a:p>
            <a:pPr algn="ctr"/>
            <a:r>
              <a:rPr lang="en-US" altLang="zh-TW" sz="2800" b="1" i="1">
                <a:solidFill>
                  <a:srgbClr val="3E83C2"/>
                </a:solidFill>
              </a:rPr>
              <a:t>Appendix – Package Contents</a:t>
            </a:r>
          </a:p>
        </p:txBody>
      </p:sp>
      <p:pic>
        <p:nvPicPr>
          <p:cNvPr id="27651" name="Picture 4"/>
          <p:cNvPicPr>
            <a:picLocks noChangeAspect="1" noChangeArrowheads="1"/>
          </p:cNvPicPr>
          <p:nvPr/>
        </p:nvPicPr>
        <p:blipFill>
          <a:blip r:embed="rId3" cstate="print"/>
          <a:srcRect/>
          <a:stretch>
            <a:fillRect/>
          </a:stretch>
        </p:blipFill>
        <p:spPr bwMode="auto">
          <a:xfrm>
            <a:off x="1835150" y="1052513"/>
            <a:ext cx="4902200" cy="5710237"/>
          </a:xfrm>
          <a:prstGeom prst="rect">
            <a:avLst/>
          </a:prstGeom>
          <a:noFill/>
          <a:ln w="9525">
            <a:noFill/>
            <a:miter lim="800000"/>
            <a:headEnd/>
            <a:tailEnd/>
          </a:ln>
        </p:spPr>
      </p:pic>
      <p:sp>
        <p:nvSpPr>
          <p:cNvPr id="27653" name="Text Box 5"/>
          <p:cNvSpPr txBox="1">
            <a:spLocks noChangeArrowheads="1"/>
          </p:cNvSpPr>
          <p:nvPr/>
        </p:nvSpPr>
        <p:spPr bwMode="auto">
          <a:xfrm>
            <a:off x="6948488" y="5589588"/>
            <a:ext cx="1933575" cy="836612"/>
          </a:xfrm>
          <a:prstGeom prst="rect">
            <a:avLst/>
          </a:prstGeom>
          <a:noFill/>
          <a:ln w="9525">
            <a:noFill/>
            <a:miter lim="800000"/>
            <a:headEnd/>
            <a:tailEnd/>
          </a:ln>
          <a:effectLst/>
        </p:spPr>
        <p:txBody>
          <a:bodyPr>
            <a:spAutoFit/>
          </a:bodyPr>
          <a:lstStyle/>
          <a:p>
            <a:pPr>
              <a:spcBef>
                <a:spcPct val="50000"/>
              </a:spcBef>
            </a:pPr>
            <a:r>
              <a:rPr lang="en-US" altLang="zh-TW" sz="1400" b="1">
                <a:solidFill>
                  <a:srgbClr val="0000FF"/>
                </a:solidFill>
                <a:latin typeface="Verdana" pitchFamily="34" charset="0"/>
              </a:rPr>
              <a:t>Note: </a:t>
            </a:r>
          </a:p>
          <a:p>
            <a:pPr>
              <a:spcBef>
                <a:spcPct val="50000"/>
              </a:spcBef>
            </a:pPr>
            <a:r>
              <a:rPr lang="en-US" altLang="zh-TW" sz="1400" b="1">
                <a:solidFill>
                  <a:srgbClr val="0000FF"/>
                </a:solidFill>
                <a:latin typeface="Verdana" pitchFamily="34" charset="0"/>
              </a:rPr>
              <a:t>Power Adaptor is not included</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
          <p:cNvSpPr>
            <a:spLocks noChangeArrowheads="1"/>
          </p:cNvSpPr>
          <p:nvPr/>
        </p:nvSpPr>
        <p:spPr bwMode="auto">
          <a:xfrm>
            <a:off x="179388" y="311150"/>
            <a:ext cx="6769100" cy="523875"/>
          </a:xfrm>
          <a:prstGeom prst="rect">
            <a:avLst/>
          </a:prstGeom>
          <a:noFill/>
          <a:ln w="9525">
            <a:noFill/>
            <a:miter lim="800000"/>
            <a:headEnd/>
            <a:tailEnd/>
          </a:ln>
        </p:spPr>
        <p:txBody>
          <a:bodyPr>
            <a:spAutoFit/>
          </a:bodyPr>
          <a:lstStyle/>
          <a:p>
            <a:pPr algn="ctr"/>
            <a:r>
              <a:rPr lang="en-US" altLang="zh-TW" sz="2800" b="1" i="1">
                <a:solidFill>
                  <a:srgbClr val="3E83C2"/>
                </a:solidFill>
              </a:rPr>
              <a:t>Appendix – Physical Description</a:t>
            </a:r>
          </a:p>
        </p:txBody>
      </p:sp>
      <p:pic>
        <p:nvPicPr>
          <p:cNvPr id="28675" name="Picture 4"/>
          <p:cNvPicPr>
            <a:picLocks noChangeAspect="1" noChangeArrowheads="1"/>
          </p:cNvPicPr>
          <p:nvPr/>
        </p:nvPicPr>
        <p:blipFill>
          <a:blip r:embed="rId3" cstate="print"/>
          <a:srcRect/>
          <a:stretch>
            <a:fillRect/>
          </a:stretch>
        </p:blipFill>
        <p:spPr bwMode="auto">
          <a:xfrm>
            <a:off x="468313" y="1196975"/>
            <a:ext cx="8166100" cy="5400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420813" y="877888"/>
            <a:ext cx="6319837" cy="5214937"/>
          </a:xfrm>
          <a:prstGeom prst="rect">
            <a:avLst/>
          </a:prstGeom>
          <a:noFill/>
          <a:ln w="9525">
            <a:noFill/>
            <a:miter lim="800000"/>
            <a:headEnd/>
            <a:tailEnd/>
          </a:ln>
        </p:spPr>
      </p:pic>
      <p:sp>
        <p:nvSpPr>
          <p:cNvPr id="29699" name="矩形 1"/>
          <p:cNvSpPr>
            <a:spLocks noChangeArrowheads="1"/>
          </p:cNvSpPr>
          <p:nvPr/>
        </p:nvSpPr>
        <p:spPr bwMode="auto">
          <a:xfrm>
            <a:off x="250825" y="6237288"/>
            <a:ext cx="8497888" cy="369887"/>
          </a:xfrm>
          <a:prstGeom prst="rect">
            <a:avLst/>
          </a:prstGeom>
          <a:noFill/>
          <a:ln w="9525">
            <a:noFill/>
            <a:miter lim="800000"/>
            <a:headEnd/>
            <a:tailEnd/>
          </a:ln>
        </p:spPr>
        <p:txBody>
          <a:bodyPr>
            <a:spAutoFit/>
          </a:bodyPr>
          <a:lstStyle/>
          <a:p>
            <a:r>
              <a:rPr lang="en-US" altLang="zh-TW" sz="1800">
                <a:hlinkClick r:id="rId4"/>
              </a:rPr>
              <a:t>http://www.vivotek.com/products/model.php?network_camera=md8562&amp;tab=over</a:t>
            </a:r>
            <a:endParaRPr lang="zh-TW" altLang="en-US" sz="1800"/>
          </a:p>
        </p:txBody>
      </p:sp>
      <p:sp>
        <p:nvSpPr>
          <p:cNvPr id="29700" name="Rectangle 10"/>
          <p:cNvSpPr>
            <a:spLocks noChangeArrowheads="1"/>
          </p:cNvSpPr>
          <p:nvPr/>
        </p:nvSpPr>
        <p:spPr bwMode="auto">
          <a:xfrm>
            <a:off x="2195513" y="188913"/>
            <a:ext cx="4608512" cy="522287"/>
          </a:xfrm>
          <a:prstGeom prst="rect">
            <a:avLst/>
          </a:prstGeom>
          <a:noFill/>
          <a:ln w="9525">
            <a:noFill/>
            <a:miter lim="800000"/>
            <a:headEnd/>
            <a:tailEnd/>
          </a:ln>
        </p:spPr>
        <p:txBody>
          <a:bodyPr>
            <a:spAutoFit/>
          </a:bodyPr>
          <a:lstStyle/>
          <a:p>
            <a:pPr algn="ctr"/>
            <a:r>
              <a:rPr lang="en-US" altLang="zh-TW" sz="2800" b="1" i="1">
                <a:solidFill>
                  <a:srgbClr val="3E83C2"/>
                </a:solidFill>
              </a:rPr>
              <a:t>Web Page</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1052513"/>
            <a:ext cx="9144000" cy="4032250"/>
          </a:xfrm>
          <a:prstGeom prst="rect">
            <a:avLst/>
          </a:prstGeom>
          <a:solidFill>
            <a:srgbClr val="D7E5F1"/>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6147" name="Rectangle 3"/>
          <p:cNvSpPr>
            <a:spLocks noChangeArrowheads="1"/>
          </p:cNvSpPr>
          <p:nvPr/>
        </p:nvSpPr>
        <p:spPr bwMode="auto">
          <a:xfrm>
            <a:off x="0" y="1700213"/>
            <a:ext cx="9144000" cy="576262"/>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6148" name="Rectangle 4"/>
          <p:cNvSpPr>
            <a:spLocks noGrp="1" noChangeArrowheads="1"/>
          </p:cNvSpPr>
          <p:nvPr>
            <p:ph type="body" idx="4294967295"/>
          </p:nvPr>
        </p:nvSpPr>
        <p:spPr>
          <a:xfrm>
            <a:off x="1908175" y="1341438"/>
            <a:ext cx="7235825" cy="4525962"/>
          </a:xfrm>
        </p:spPr>
        <p:txBody>
          <a:bodyPr/>
          <a:lstStyle/>
          <a:p>
            <a:pPr eaLnBrk="1" hangingPunct="1">
              <a:spcBef>
                <a:spcPct val="50000"/>
              </a:spcBef>
              <a:buFont typeface="Wingdings" pitchFamily="2" charset="2"/>
              <a:buChar char="n"/>
            </a:pPr>
            <a:r>
              <a:rPr lang="en-US" altLang="zh-TW" sz="1800" smtClean="0">
                <a:solidFill>
                  <a:srgbClr val="5484B0"/>
                </a:solidFill>
                <a:latin typeface="Arial" pitchFamily="34" charset="0"/>
              </a:rPr>
              <a:t>Market Status Report</a:t>
            </a:r>
            <a:endParaRPr lang="en-US" altLang="zh-TW" sz="1800" i="1" smtClean="0">
              <a:solidFill>
                <a:schemeClr val="bg1"/>
              </a:solidFill>
              <a:latin typeface="Arial" pitchFamily="34" charset="0"/>
            </a:endParaRPr>
          </a:p>
          <a:p>
            <a:pPr eaLnBrk="1" hangingPunct="1">
              <a:spcBef>
                <a:spcPct val="50000"/>
              </a:spcBef>
              <a:buFontTx/>
              <a:buNone/>
            </a:pPr>
            <a:r>
              <a:rPr lang="en-US" altLang="zh-TW" sz="2400" b="1" i="1" smtClean="0">
                <a:solidFill>
                  <a:schemeClr val="bg1"/>
                </a:solidFill>
                <a:latin typeface="Arial" pitchFamily="34" charset="0"/>
              </a:rPr>
              <a:t>Product Feature, Advantage, Benefit</a:t>
            </a:r>
            <a:endParaRPr lang="en-US" altLang="zh-TW" sz="4400" b="1" smtClean="0">
              <a:solidFill>
                <a:schemeClr val="bg1"/>
              </a:solidFill>
              <a:latin typeface="Arial" pitchFamily="34" charset="0"/>
            </a:endParaRP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Product Position</a:t>
            </a: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Application Highlight</a:t>
            </a: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Product Comparison</a:t>
            </a: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Product Information</a:t>
            </a: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Marketing Plan</a:t>
            </a: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FAQ </a:t>
            </a:r>
          </a:p>
        </p:txBody>
      </p:sp>
      <p:pic>
        <p:nvPicPr>
          <p:cNvPr id="6149" name="Picture 5" descr="C1"/>
          <p:cNvPicPr>
            <a:picLocks noChangeAspect="1" noChangeArrowheads="1"/>
          </p:cNvPicPr>
          <p:nvPr/>
        </p:nvPicPr>
        <p:blipFill>
          <a:blip r:embed="rId3" cstate="print"/>
          <a:srcRect/>
          <a:stretch>
            <a:fillRect/>
          </a:stretch>
        </p:blipFill>
        <p:spPr bwMode="auto">
          <a:xfrm>
            <a:off x="827088" y="1341438"/>
            <a:ext cx="1082675" cy="116205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5821363" y="2420938"/>
            <a:ext cx="2927350" cy="3389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2" name="AutoShape 1122"/>
          <p:cNvSpPr>
            <a:spLocks noChangeArrowheads="1"/>
          </p:cNvSpPr>
          <p:nvPr/>
        </p:nvSpPr>
        <p:spPr bwMode="auto">
          <a:xfrm>
            <a:off x="611188" y="1184275"/>
            <a:ext cx="7848600" cy="374650"/>
          </a:xfrm>
          <a:prstGeom prst="homePlate">
            <a:avLst>
              <a:gd name="adj" fmla="val 40250"/>
            </a:avLst>
          </a:prstGeom>
          <a:solidFill>
            <a:srgbClr val="3E7AC2"/>
          </a:solidFill>
          <a:ln w="9525">
            <a:noFill/>
            <a:miter lim="800000"/>
            <a:headEnd/>
            <a:tailEnd/>
          </a:ln>
        </p:spPr>
        <p:txBody>
          <a:bodyPr wrap="none" anchor="ctr"/>
          <a:lstStyle/>
          <a:p>
            <a:pPr algn="ctr"/>
            <a:endParaRPr lang="zh-TW" altLang="zh-TW"/>
          </a:p>
        </p:txBody>
      </p:sp>
      <p:sp>
        <p:nvSpPr>
          <p:cNvPr id="46082" name="Text Box 14"/>
          <p:cNvSpPr txBox="1">
            <a:spLocks noChangeArrowheads="1"/>
          </p:cNvSpPr>
          <p:nvPr/>
        </p:nvSpPr>
        <p:spPr bwMode="auto">
          <a:xfrm>
            <a:off x="250825" y="260350"/>
            <a:ext cx="1470025" cy="519113"/>
          </a:xfrm>
          <a:prstGeom prst="rect">
            <a:avLst/>
          </a:prstGeom>
          <a:noFill/>
          <a:ln w="9525">
            <a:noFill/>
            <a:miter lim="800000"/>
            <a:headEnd/>
            <a:tailEnd/>
          </a:ln>
        </p:spPr>
        <p:txBody>
          <a:bodyPr wrap="none">
            <a:spAutoFit/>
          </a:bodyPr>
          <a:lstStyle/>
          <a:p>
            <a:r>
              <a:rPr lang="en-US" altLang="zh-TW" sz="2800" b="1" i="1">
                <a:solidFill>
                  <a:schemeClr val="tx1"/>
                </a:solidFill>
                <a:ea typeface="SimHei" pitchFamily="2" charset="-122"/>
              </a:rPr>
              <a:t>Awards</a:t>
            </a:r>
          </a:p>
        </p:txBody>
      </p:sp>
      <p:sp>
        <p:nvSpPr>
          <p:cNvPr id="46083" name="Text Box 20"/>
          <p:cNvSpPr txBox="1">
            <a:spLocks noChangeArrowheads="1"/>
          </p:cNvSpPr>
          <p:nvPr/>
        </p:nvSpPr>
        <p:spPr bwMode="auto">
          <a:xfrm>
            <a:off x="611188" y="1196975"/>
            <a:ext cx="1441450" cy="366713"/>
          </a:xfrm>
          <a:prstGeom prst="rect">
            <a:avLst/>
          </a:prstGeom>
          <a:noFill/>
          <a:ln w="9525">
            <a:noFill/>
            <a:miter lim="800000"/>
            <a:headEnd/>
            <a:tailEnd/>
          </a:ln>
        </p:spPr>
        <p:txBody>
          <a:bodyPr>
            <a:spAutoFit/>
          </a:bodyPr>
          <a:lstStyle/>
          <a:p>
            <a:r>
              <a:rPr lang="en-US" altLang="zh-TW" sz="1800" b="1">
                <a:ea typeface="新細明體" charset="-120"/>
              </a:rPr>
              <a:t>Company</a:t>
            </a:r>
          </a:p>
        </p:txBody>
      </p:sp>
      <p:pic>
        <p:nvPicPr>
          <p:cNvPr id="46084" name="Picture 34" descr="200703_deloitte"/>
          <p:cNvPicPr>
            <a:picLocks noChangeAspect="1" noChangeArrowheads="1"/>
          </p:cNvPicPr>
          <p:nvPr/>
        </p:nvPicPr>
        <p:blipFill>
          <a:blip r:embed="rId3" cstate="screen"/>
          <a:srcRect/>
          <a:stretch>
            <a:fillRect/>
          </a:stretch>
        </p:blipFill>
        <p:spPr bwMode="auto">
          <a:xfrm>
            <a:off x="5076825" y="4149725"/>
            <a:ext cx="663575" cy="936625"/>
          </a:xfrm>
          <a:prstGeom prst="rect">
            <a:avLst/>
          </a:prstGeom>
          <a:noFill/>
          <a:ln w="9525">
            <a:noFill/>
            <a:miter lim="800000"/>
            <a:headEnd/>
            <a:tailEnd/>
          </a:ln>
        </p:spPr>
      </p:pic>
      <p:pic>
        <p:nvPicPr>
          <p:cNvPr id="46085" name="Picture 35" descr="SUC50007"/>
          <p:cNvPicPr>
            <a:picLocks noChangeAspect="1" noChangeArrowheads="1"/>
          </p:cNvPicPr>
          <p:nvPr/>
        </p:nvPicPr>
        <p:blipFill>
          <a:blip r:embed="rId4" cstate="screen"/>
          <a:srcRect/>
          <a:stretch>
            <a:fillRect/>
          </a:stretch>
        </p:blipFill>
        <p:spPr bwMode="auto">
          <a:xfrm>
            <a:off x="6529388" y="4149725"/>
            <a:ext cx="744537" cy="920750"/>
          </a:xfrm>
          <a:prstGeom prst="rect">
            <a:avLst/>
          </a:prstGeom>
          <a:noFill/>
          <a:ln w="9525">
            <a:noFill/>
            <a:miter lim="800000"/>
            <a:headEnd/>
            <a:tailEnd/>
          </a:ln>
        </p:spPr>
      </p:pic>
      <p:sp>
        <p:nvSpPr>
          <p:cNvPr id="46086" name="Text Box 36"/>
          <p:cNvSpPr txBox="1">
            <a:spLocks noChangeArrowheads="1"/>
          </p:cNvSpPr>
          <p:nvPr/>
        </p:nvSpPr>
        <p:spPr bwMode="auto">
          <a:xfrm>
            <a:off x="4716463" y="5157788"/>
            <a:ext cx="1439862" cy="596900"/>
          </a:xfrm>
          <a:prstGeom prst="rect">
            <a:avLst/>
          </a:prstGeom>
          <a:noFill/>
          <a:ln w="9525">
            <a:noFill/>
            <a:miter lim="800000"/>
            <a:headEnd/>
            <a:tailEnd/>
          </a:ln>
        </p:spPr>
        <p:txBody>
          <a:bodyPr>
            <a:spAutoFit/>
          </a:bodyPr>
          <a:lstStyle/>
          <a:p>
            <a:pPr algn="ctr">
              <a:lnSpc>
                <a:spcPct val="110000"/>
              </a:lnSpc>
            </a:pPr>
            <a:r>
              <a:rPr lang="en-US" altLang="zh-TW" sz="1000" b="1">
                <a:solidFill>
                  <a:schemeClr val="tx1"/>
                </a:solidFill>
              </a:rPr>
              <a:t>Technology Fast 500 Asia 2006 by Deloitte &amp; Touche</a:t>
            </a:r>
            <a:endParaRPr lang="en-US" altLang="zh-TW" sz="1000" b="1">
              <a:solidFill>
                <a:schemeClr val="tx1"/>
              </a:solidFill>
              <a:ea typeface="SimHei" pitchFamily="2" charset="-122"/>
            </a:endParaRPr>
          </a:p>
        </p:txBody>
      </p:sp>
      <p:sp>
        <p:nvSpPr>
          <p:cNvPr id="46087" name="Text Box 37"/>
          <p:cNvSpPr txBox="1">
            <a:spLocks noChangeArrowheads="1"/>
          </p:cNvSpPr>
          <p:nvPr/>
        </p:nvSpPr>
        <p:spPr bwMode="auto">
          <a:xfrm>
            <a:off x="6300788" y="5157788"/>
            <a:ext cx="1295400" cy="596900"/>
          </a:xfrm>
          <a:prstGeom prst="rect">
            <a:avLst/>
          </a:prstGeom>
          <a:noFill/>
          <a:ln w="9525">
            <a:noFill/>
            <a:miter lim="800000"/>
            <a:headEnd/>
            <a:tailEnd/>
          </a:ln>
        </p:spPr>
        <p:txBody>
          <a:bodyPr>
            <a:spAutoFit/>
          </a:bodyPr>
          <a:lstStyle/>
          <a:p>
            <a:pPr algn="ctr">
              <a:lnSpc>
                <a:spcPct val="110000"/>
              </a:lnSpc>
            </a:pPr>
            <a:r>
              <a:rPr lang="en-US" altLang="zh-TW" sz="1000" b="1">
                <a:solidFill>
                  <a:schemeClr val="tx1"/>
                </a:solidFill>
              </a:rPr>
              <a:t>Technology Fast 50 Taiwan 2006 by Deloitte &amp; Touche</a:t>
            </a:r>
            <a:endParaRPr lang="en-US" altLang="zh-TW" sz="1000" b="1">
              <a:solidFill>
                <a:schemeClr val="tx1"/>
              </a:solidFill>
              <a:ea typeface="SimHei" pitchFamily="2" charset="-122"/>
            </a:endParaRPr>
          </a:p>
        </p:txBody>
      </p:sp>
      <p:pic>
        <p:nvPicPr>
          <p:cNvPr id="46088" name="Picture 40" descr="200708_rising_star_award"/>
          <p:cNvPicPr>
            <a:picLocks noChangeAspect="1" noChangeArrowheads="1"/>
          </p:cNvPicPr>
          <p:nvPr/>
        </p:nvPicPr>
        <p:blipFill>
          <a:blip r:embed="rId5" cstate="screen"/>
          <a:srcRect/>
          <a:stretch>
            <a:fillRect/>
          </a:stretch>
        </p:blipFill>
        <p:spPr bwMode="auto">
          <a:xfrm>
            <a:off x="4140200" y="2062163"/>
            <a:ext cx="746125" cy="933450"/>
          </a:xfrm>
          <a:prstGeom prst="rect">
            <a:avLst/>
          </a:prstGeom>
          <a:noFill/>
          <a:ln w="9525">
            <a:noFill/>
            <a:miter lim="800000"/>
            <a:headEnd/>
            <a:tailEnd/>
          </a:ln>
        </p:spPr>
      </p:pic>
      <p:sp>
        <p:nvSpPr>
          <p:cNvPr id="46089" name="Text Box 41"/>
          <p:cNvSpPr txBox="1">
            <a:spLocks noChangeArrowheads="1"/>
          </p:cNvSpPr>
          <p:nvPr/>
        </p:nvSpPr>
        <p:spPr bwMode="auto">
          <a:xfrm>
            <a:off x="3924300" y="2998788"/>
            <a:ext cx="1223963" cy="596900"/>
          </a:xfrm>
          <a:prstGeom prst="rect">
            <a:avLst/>
          </a:prstGeom>
          <a:noFill/>
          <a:ln w="9525">
            <a:noFill/>
            <a:miter lim="800000"/>
            <a:headEnd/>
            <a:tailEnd/>
          </a:ln>
        </p:spPr>
        <p:txBody>
          <a:bodyPr>
            <a:spAutoFit/>
          </a:bodyPr>
          <a:lstStyle/>
          <a:p>
            <a:pPr algn="ctr">
              <a:lnSpc>
                <a:spcPct val="110000"/>
              </a:lnSpc>
            </a:pPr>
            <a:r>
              <a:rPr lang="en-US" altLang="zh-TW" sz="1000" b="1">
                <a:solidFill>
                  <a:schemeClr val="tx1"/>
                </a:solidFill>
              </a:rPr>
              <a:t>The 10th Taiwan SMEA "Rising Star Award"</a:t>
            </a:r>
          </a:p>
        </p:txBody>
      </p:sp>
      <p:sp>
        <p:nvSpPr>
          <p:cNvPr id="46090" name="Text Box 42"/>
          <p:cNvSpPr txBox="1">
            <a:spLocks noChangeArrowheads="1"/>
          </p:cNvSpPr>
          <p:nvPr/>
        </p:nvSpPr>
        <p:spPr bwMode="auto">
          <a:xfrm>
            <a:off x="5292725" y="2998788"/>
            <a:ext cx="1512888" cy="596900"/>
          </a:xfrm>
          <a:prstGeom prst="rect">
            <a:avLst/>
          </a:prstGeom>
          <a:noFill/>
          <a:ln w="9525">
            <a:noFill/>
            <a:miter lim="800000"/>
            <a:headEnd/>
            <a:tailEnd/>
          </a:ln>
        </p:spPr>
        <p:txBody>
          <a:bodyPr>
            <a:spAutoFit/>
          </a:bodyPr>
          <a:lstStyle/>
          <a:p>
            <a:pPr algn="ctr">
              <a:lnSpc>
                <a:spcPct val="110000"/>
              </a:lnSpc>
            </a:pPr>
            <a:r>
              <a:rPr lang="en-US" altLang="zh-TW" sz="1000" b="1">
                <a:solidFill>
                  <a:schemeClr val="tx1"/>
                </a:solidFill>
              </a:rPr>
              <a:t>Industrial Technology Advancement Award-Excellent Award</a:t>
            </a:r>
          </a:p>
        </p:txBody>
      </p:sp>
      <p:sp>
        <p:nvSpPr>
          <p:cNvPr id="46091" name="Line 45"/>
          <p:cNvSpPr>
            <a:spLocks noChangeShapeType="1"/>
          </p:cNvSpPr>
          <p:nvPr/>
        </p:nvSpPr>
        <p:spPr bwMode="auto">
          <a:xfrm>
            <a:off x="684213" y="5805488"/>
            <a:ext cx="7561262" cy="0"/>
          </a:xfrm>
          <a:prstGeom prst="line">
            <a:avLst/>
          </a:prstGeom>
          <a:noFill/>
          <a:ln w="9525" cap="rnd">
            <a:solidFill>
              <a:srgbClr val="969696"/>
            </a:solidFill>
            <a:prstDash val="sysDot"/>
            <a:round/>
            <a:headEnd/>
            <a:tailEnd/>
          </a:ln>
        </p:spPr>
        <p:txBody>
          <a:bodyPr/>
          <a:lstStyle/>
          <a:p>
            <a:endParaRPr lang="zh-TW" altLang="en-US"/>
          </a:p>
        </p:txBody>
      </p:sp>
      <p:sp>
        <p:nvSpPr>
          <p:cNvPr id="46092" name="Text Box 47"/>
          <p:cNvSpPr txBox="1">
            <a:spLocks noChangeArrowheads="1"/>
          </p:cNvSpPr>
          <p:nvPr/>
        </p:nvSpPr>
        <p:spPr bwMode="auto">
          <a:xfrm>
            <a:off x="2195513" y="2998788"/>
            <a:ext cx="1584325" cy="596900"/>
          </a:xfrm>
          <a:prstGeom prst="rect">
            <a:avLst/>
          </a:prstGeom>
          <a:noFill/>
          <a:ln w="9525">
            <a:noFill/>
            <a:miter lim="800000"/>
            <a:headEnd/>
            <a:tailEnd/>
          </a:ln>
        </p:spPr>
        <p:txBody>
          <a:bodyPr>
            <a:spAutoFit/>
          </a:bodyPr>
          <a:lstStyle/>
          <a:p>
            <a:pPr algn="ctr">
              <a:lnSpc>
                <a:spcPct val="110000"/>
              </a:lnSpc>
            </a:pPr>
            <a:r>
              <a:rPr lang="en-US" altLang="zh-TW" sz="1000" b="1">
                <a:solidFill>
                  <a:schemeClr val="tx1"/>
                </a:solidFill>
              </a:rPr>
              <a:t>The 16th Taiwan SMEA "National Outstanding SMEs Award"</a:t>
            </a:r>
          </a:p>
        </p:txBody>
      </p:sp>
      <p:pic>
        <p:nvPicPr>
          <p:cNvPr id="46093" name="Picture 53" descr="50-cmyk"/>
          <p:cNvPicPr>
            <a:picLocks noChangeAspect="1" noChangeArrowheads="1"/>
          </p:cNvPicPr>
          <p:nvPr/>
        </p:nvPicPr>
        <p:blipFill>
          <a:blip r:embed="rId6" cstate="screen"/>
          <a:srcRect/>
          <a:stretch>
            <a:fillRect/>
          </a:stretch>
        </p:blipFill>
        <p:spPr bwMode="auto">
          <a:xfrm>
            <a:off x="1763713" y="4335463"/>
            <a:ext cx="844550" cy="606425"/>
          </a:xfrm>
          <a:prstGeom prst="rect">
            <a:avLst/>
          </a:prstGeom>
          <a:noFill/>
          <a:ln w="9525">
            <a:noFill/>
            <a:miter lim="800000"/>
            <a:headEnd/>
            <a:tailEnd/>
          </a:ln>
        </p:spPr>
      </p:pic>
      <p:sp>
        <p:nvSpPr>
          <p:cNvPr id="46094" name="Text Box 54"/>
          <p:cNvSpPr txBox="1">
            <a:spLocks noChangeArrowheads="1"/>
          </p:cNvSpPr>
          <p:nvPr/>
        </p:nvSpPr>
        <p:spPr bwMode="auto">
          <a:xfrm>
            <a:off x="1474788" y="5157788"/>
            <a:ext cx="1438275" cy="428625"/>
          </a:xfrm>
          <a:prstGeom prst="rect">
            <a:avLst/>
          </a:prstGeom>
          <a:noFill/>
          <a:ln w="9525">
            <a:noFill/>
            <a:miter lim="800000"/>
            <a:headEnd/>
            <a:tailEnd/>
          </a:ln>
        </p:spPr>
        <p:txBody>
          <a:bodyPr>
            <a:spAutoFit/>
          </a:bodyPr>
          <a:lstStyle/>
          <a:p>
            <a:pPr algn="ctr">
              <a:lnSpc>
                <a:spcPct val="110000"/>
              </a:lnSpc>
            </a:pPr>
            <a:r>
              <a:rPr lang="en-US" altLang="zh-TW" sz="1000" b="1">
                <a:solidFill>
                  <a:schemeClr val="tx1"/>
                </a:solidFill>
              </a:rPr>
              <a:t>Security 50</a:t>
            </a:r>
          </a:p>
          <a:p>
            <a:pPr algn="ctr">
              <a:lnSpc>
                <a:spcPct val="110000"/>
              </a:lnSpc>
            </a:pPr>
            <a:r>
              <a:rPr lang="en-US" altLang="zh-TW" sz="1000" b="1">
                <a:solidFill>
                  <a:schemeClr val="tx1"/>
                </a:solidFill>
              </a:rPr>
              <a:t>2006~2011</a:t>
            </a:r>
            <a:endParaRPr lang="en-US" altLang="zh-TW" sz="1000" b="1">
              <a:solidFill>
                <a:schemeClr val="tx1"/>
              </a:solidFill>
              <a:ea typeface="SimHei" pitchFamily="2" charset="-122"/>
            </a:endParaRPr>
          </a:p>
        </p:txBody>
      </p:sp>
      <p:sp>
        <p:nvSpPr>
          <p:cNvPr id="46095" name="Text Box 57"/>
          <p:cNvSpPr txBox="1">
            <a:spLocks noChangeArrowheads="1"/>
          </p:cNvSpPr>
          <p:nvPr/>
        </p:nvSpPr>
        <p:spPr bwMode="auto">
          <a:xfrm>
            <a:off x="3060700" y="5157788"/>
            <a:ext cx="1439863" cy="596900"/>
          </a:xfrm>
          <a:prstGeom prst="rect">
            <a:avLst/>
          </a:prstGeom>
          <a:noFill/>
          <a:ln w="9525">
            <a:noFill/>
            <a:miter lim="800000"/>
            <a:headEnd/>
            <a:tailEnd/>
          </a:ln>
        </p:spPr>
        <p:txBody>
          <a:bodyPr>
            <a:spAutoFit/>
          </a:bodyPr>
          <a:lstStyle/>
          <a:p>
            <a:pPr algn="ctr">
              <a:lnSpc>
                <a:spcPct val="110000"/>
              </a:lnSpc>
            </a:pPr>
            <a:r>
              <a:rPr lang="en-US" altLang="zh-TW" sz="1000" b="1">
                <a:solidFill>
                  <a:schemeClr val="tx1"/>
                </a:solidFill>
              </a:rPr>
              <a:t>Technology Fast 500 Asia Pacific 2007 by Deloitte &amp; Touche</a:t>
            </a:r>
            <a:endParaRPr lang="en-US" altLang="zh-TW" sz="1000" b="1">
              <a:solidFill>
                <a:schemeClr val="tx1"/>
              </a:solidFill>
              <a:ea typeface="SimHei" pitchFamily="2" charset="-122"/>
            </a:endParaRPr>
          </a:p>
        </p:txBody>
      </p:sp>
      <p:pic>
        <p:nvPicPr>
          <p:cNvPr id="46096" name="Picture 59" descr="content_main_awards_200802"/>
          <p:cNvPicPr>
            <a:picLocks noChangeAspect="1" noChangeArrowheads="1"/>
          </p:cNvPicPr>
          <p:nvPr/>
        </p:nvPicPr>
        <p:blipFill>
          <a:blip r:embed="rId7" cstate="screen"/>
          <a:srcRect/>
          <a:stretch>
            <a:fillRect/>
          </a:stretch>
        </p:blipFill>
        <p:spPr bwMode="auto">
          <a:xfrm>
            <a:off x="3303588" y="4078288"/>
            <a:ext cx="812800" cy="1309687"/>
          </a:xfrm>
          <a:prstGeom prst="rect">
            <a:avLst/>
          </a:prstGeom>
          <a:noFill/>
          <a:ln w="9525">
            <a:noFill/>
            <a:miter lim="800000"/>
            <a:headEnd/>
            <a:tailEnd/>
          </a:ln>
        </p:spPr>
      </p:pic>
      <p:pic>
        <p:nvPicPr>
          <p:cNvPr id="46097" name="Picture 66" descr="磐石獎獎座"/>
          <p:cNvPicPr>
            <a:picLocks noChangeAspect="1" noChangeArrowheads="1"/>
          </p:cNvPicPr>
          <p:nvPr/>
        </p:nvPicPr>
        <p:blipFill>
          <a:blip r:embed="rId8" cstate="screen"/>
          <a:srcRect/>
          <a:stretch>
            <a:fillRect/>
          </a:stretch>
        </p:blipFill>
        <p:spPr bwMode="auto">
          <a:xfrm>
            <a:off x="2771775" y="1844675"/>
            <a:ext cx="274638" cy="1081088"/>
          </a:xfrm>
          <a:prstGeom prst="rect">
            <a:avLst/>
          </a:prstGeom>
          <a:noFill/>
          <a:ln w="9525">
            <a:noFill/>
            <a:miter lim="800000"/>
            <a:headEnd/>
            <a:tailEnd/>
          </a:ln>
        </p:spPr>
      </p:pic>
      <p:pic>
        <p:nvPicPr>
          <p:cNvPr id="46098" name="Picture 67" descr="創新企業獎座"/>
          <p:cNvPicPr>
            <a:picLocks noChangeAspect="1" noChangeArrowheads="1"/>
          </p:cNvPicPr>
          <p:nvPr/>
        </p:nvPicPr>
        <p:blipFill>
          <a:blip r:embed="rId9" cstate="screen"/>
          <a:srcRect/>
          <a:stretch>
            <a:fillRect/>
          </a:stretch>
        </p:blipFill>
        <p:spPr bwMode="auto">
          <a:xfrm>
            <a:off x="5868988" y="1917700"/>
            <a:ext cx="425450" cy="949325"/>
          </a:xfrm>
          <a:prstGeom prst="rect">
            <a:avLst/>
          </a:prstGeom>
          <a:noFill/>
          <a:ln w="9525">
            <a:noFill/>
            <a:miter lim="800000"/>
            <a:headEnd/>
            <a:tailEnd/>
          </a:ln>
        </p:spPr>
      </p:pic>
      <p:pic>
        <p:nvPicPr>
          <p:cNvPr id="46099" name="圖片 21" descr="tn_A&amp;S菁英企業獎獎盃.jpg"/>
          <p:cNvPicPr>
            <a:picLocks noChangeAspect="1"/>
          </p:cNvPicPr>
          <p:nvPr/>
        </p:nvPicPr>
        <p:blipFill>
          <a:blip r:embed="rId10" cstate="screen"/>
          <a:srcRect/>
          <a:stretch>
            <a:fillRect/>
          </a:stretch>
        </p:blipFill>
        <p:spPr bwMode="auto">
          <a:xfrm>
            <a:off x="1187450" y="1917700"/>
            <a:ext cx="649288" cy="974725"/>
          </a:xfrm>
          <a:prstGeom prst="rect">
            <a:avLst/>
          </a:prstGeom>
          <a:noFill/>
          <a:ln w="9525">
            <a:noFill/>
            <a:miter lim="800000"/>
            <a:headEnd/>
            <a:tailEnd/>
          </a:ln>
        </p:spPr>
      </p:pic>
      <p:sp>
        <p:nvSpPr>
          <p:cNvPr id="46100" name="Text Box 47"/>
          <p:cNvSpPr txBox="1">
            <a:spLocks noChangeArrowheads="1"/>
          </p:cNvSpPr>
          <p:nvPr/>
        </p:nvSpPr>
        <p:spPr bwMode="auto">
          <a:xfrm>
            <a:off x="755650" y="2997200"/>
            <a:ext cx="1584325" cy="430213"/>
          </a:xfrm>
          <a:prstGeom prst="rect">
            <a:avLst/>
          </a:prstGeom>
          <a:noFill/>
          <a:ln w="9525">
            <a:noFill/>
            <a:miter lim="800000"/>
            <a:headEnd/>
            <a:tailEnd/>
          </a:ln>
        </p:spPr>
        <p:txBody>
          <a:bodyPr>
            <a:spAutoFit/>
          </a:bodyPr>
          <a:lstStyle/>
          <a:p>
            <a:pPr algn="ctr">
              <a:lnSpc>
                <a:spcPct val="110000"/>
              </a:lnSpc>
            </a:pPr>
            <a:r>
              <a:rPr lang="en-US" altLang="zh-TW" sz="1000" b="1">
                <a:solidFill>
                  <a:schemeClr val="tx1"/>
                </a:solidFill>
              </a:rPr>
              <a:t>Industry Elite </a:t>
            </a:r>
          </a:p>
          <a:p>
            <a:pPr algn="ctr">
              <a:lnSpc>
                <a:spcPct val="110000"/>
              </a:lnSpc>
            </a:pPr>
            <a:r>
              <a:rPr lang="en-US" altLang="zh-TW" sz="1000" b="1">
                <a:solidFill>
                  <a:schemeClr val="tx1"/>
                </a:solidFill>
              </a:rPr>
              <a:t>By A&amp;S</a:t>
            </a:r>
          </a:p>
        </p:txBody>
      </p:sp>
      <p:sp>
        <p:nvSpPr>
          <p:cNvPr id="46101" name="Text Box 42"/>
          <p:cNvSpPr txBox="1">
            <a:spLocks noChangeArrowheads="1"/>
          </p:cNvSpPr>
          <p:nvPr/>
        </p:nvSpPr>
        <p:spPr bwMode="auto">
          <a:xfrm>
            <a:off x="6877050" y="2998788"/>
            <a:ext cx="1512888" cy="600075"/>
          </a:xfrm>
          <a:prstGeom prst="rect">
            <a:avLst/>
          </a:prstGeom>
          <a:noFill/>
          <a:ln w="9525">
            <a:noFill/>
            <a:miter lim="800000"/>
            <a:headEnd/>
            <a:tailEnd/>
          </a:ln>
        </p:spPr>
        <p:txBody>
          <a:bodyPr>
            <a:spAutoFit/>
          </a:bodyPr>
          <a:lstStyle/>
          <a:p>
            <a:pPr algn="ctr">
              <a:lnSpc>
                <a:spcPct val="110000"/>
              </a:lnSpc>
            </a:pPr>
            <a:r>
              <a:rPr lang="en-US" altLang="zh-TW" sz="1000" b="1">
                <a:solidFill>
                  <a:schemeClr val="tx1"/>
                </a:solidFill>
              </a:rPr>
              <a:t>I.T. Month</a:t>
            </a:r>
          </a:p>
          <a:p>
            <a:pPr algn="ctr">
              <a:lnSpc>
                <a:spcPct val="110000"/>
              </a:lnSpc>
            </a:pPr>
            <a:r>
              <a:rPr lang="en-US" altLang="zh-TW" sz="1000" b="1">
                <a:solidFill>
                  <a:schemeClr val="tx1"/>
                </a:solidFill>
              </a:rPr>
              <a:t>Outstanding I.T. Elite Award</a:t>
            </a:r>
          </a:p>
        </p:txBody>
      </p:sp>
      <p:pic>
        <p:nvPicPr>
          <p:cNvPr id="46102" name="Picture 26" descr="2011資訊月傑出產講品"/>
          <p:cNvPicPr>
            <a:picLocks noChangeAspect="1" noChangeArrowheads="1"/>
          </p:cNvPicPr>
          <p:nvPr/>
        </p:nvPicPr>
        <p:blipFill>
          <a:blip r:embed="rId11" cstate="screen"/>
          <a:srcRect/>
          <a:stretch>
            <a:fillRect/>
          </a:stretch>
        </p:blipFill>
        <p:spPr bwMode="auto">
          <a:xfrm>
            <a:off x="7308850" y="1990725"/>
            <a:ext cx="412750" cy="985838"/>
          </a:xfrm>
          <a:prstGeom prst="rect">
            <a:avLst/>
          </a:prstGeom>
          <a:noFill/>
          <a:ln w="9525">
            <a:noFill/>
            <a:miter lim="800000"/>
            <a:headEnd/>
            <a:tailEnd/>
          </a:ln>
        </p:spPr>
      </p:pic>
      <p:sp>
        <p:nvSpPr>
          <p:cNvPr id="46103" name="Line 150"/>
          <p:cNvSpPr>
            <a:spLocks noChangeShapeType="1"/>
          </p:cNvSpPr>
          <p:nvPr/>
        </p:nvSpPr>
        <p:spPr bwMode="auto">
          <a:xfrm>
            <a:off x="766763" y="3789363"/>
            <a:ext cx="7561262" cy="0"/>
          </a:xfrm>
          <a:prstGeom prst="line">
            <a:avLst/>
          </a:prstGeom>
          <a:noFill/>
          <a:ln w="9525">
            <a:solidFill>
              <a:srgbClr val="969696"/>
            </a:solidFill>
            <a:prstDash val="dash"/>
            <a:round/>
            <a:headEnd/>
            <a:tailEnd/>
          </a:ln>
        </p:spPr>
        <p:txBody>
          <a:bodyPr/>
          <a:lstStyle/>
          <a:p>
            <a:endParaRPr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202"/>
                                        </p:tgtEl>
                                        <p:attrNameLst>
                                          <p:attrName>style.visibility</p:attrName>
                                        </p:attrNameLst>
                                      </p:cBhvr>
                                      <p:to>
                                        <p:strVal val="visible"/>
                                      </p:to>
                                    </p:set>
                                    <p:anim calcmode="lin" valueType="num">
                                      <p:cBhvr additive="base">
                                        <p:cTn id="7" dur="1000" fill="hold"/>
                                        <p:tgtEl>
                                          <p:spTgt spid="47202"/>
                                        </p:tgtEl>
                                        <p:attrNameLst>
                                          <p:attrName>ppt_x</p:attrName>
                                        </p:attrNameLst>
                                      </p:cBhvr>
                                      <p:tavLst>
                                        <p:tav tm="0">
                                          <p:val>
                                            <p:strVal val="0-#ppt_w/2"/>
                                          </p:val>
                                        </p:tav>
                                        <p:tav tm="100000">
                                          <p:val>
                                            <p:strVal val="#ppt_x"/>
                                          </p:val>
                                        </p:tav>
                                      </p:tavLst>
                                    </p:anim>
                                    <p:anim calcmode="lin" valueType="num">
                                      <p:cBhvr additive="base">
                                        <p:cTn id="8" dur="1000" fill="hold"/>
                                        <p:tgtEl>
                                          <p:spTgt spid="47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
          <p:cNvSpPr>
            <a:spLocks noChangeArrowheads="1"/>
          </p:cNvSpPr>
          <p:nvPr/>
        </p:nvSpPr>
        <p:spPr bwMode="auto">
          <a:xfrm>
            <a:off x="179388" y="311150"/>
            <a:ext cx="3521075" cy="579438"/>
          </a:xfrm>
          <a:prstGeom prst="rect">
            <a:avLst/>
          </a:prstGeom>
          <a:noFill/>
          <a:ln w="9525">
            <a:noFill/>
            <a:miter lim="800000"/>
            <a:headEnd/>
            <a:tailEnd/>
          </a:ln>
        </p:spPr>
        <p:txBody>
          <a:bodyPr wrap="none">
            <a:spAutoFit/>
          </a:bodyPr>
          <a:lstStyle/>
          <a:p>
            <a:r>
              <a:rPr lang="en-US" altLang="zh-TW" sz="3200" b="1" i="1">
                <a:solidFill>
                  <a:srgbClr val="3E83C2"/>
                </a:solidFill>
              </a:rPr>
              <a:t>Product Features</a:t>
            </a:r>
          </a:p>
        </p:txBody>
      </p:sp>
      <p:sp>
        <p:nvSpPr>
          <p:cNvPr id="7171" name="文字方塊 5"/>
          <p:cNvSpPr txBox="1">
            <a:spLocks noChangeArrowheads="1"/>
          </p:cNvSpPr>
          <p:nvPr/>
        </p:nvSpPr>
        <p:spPr bwMode="auto">
          <a:xfrm>
            <a:off x="107950" y="1052513"/>
            <a:ext cx="7488238" cy="4401205"/>
          </a:xfrm>
          <a:prstGeom prst="rect">
            <a:avLst/>
          </a:prstGeom>
          <a:noFill/>
          <a:ln w="9525">
            <a:noFill/>
            <a:miter lim="800000"/>
            <a:headEnd/>
            <a:tailEnd/>
          </a:ln>
        </p:spPr>
        <p:txBody>
          <a:bodyPr>
            <a:spAutoFit/>
          </a:bodyPr>
          <a:lstStyle/>
          <a:p>
            <a:pPr>
              <a:buFont typeface="Wingdings" pitchFamily="2" charset="2"/>
              <a:buChar char="n"/>
            </a:pPr>
            <a:r>
              <a:rPr lang="en-US" altLang="zh-TW" sz="1400" dirty="0">
                <a:solidFill>
                  <a:srgbClr val="0070C0"/>
                </a:solidFill>
                <a:latin typeface="Verdana" pitchFamily="34" charset="0"/>
              </a:rPr>
              <a:t> Full HD SONY CMOS Sensor</a:t>
            </a:r>
          </a:p>
          <a:p>
            <a:pPr>
              <a:buFont typeface="Wingdings" pitchFamily="2" charset="2"/>
              <a:buChar char="n"/>
            </a:pPr>
            <a:endParaRPr lang="en-US" altLang="zh-TW" sz="1400" dirty="0">
              <a:solidFill>
                <a:srgbClr val="FF0000"/>
              </a:solidFill>
              <a:latin typeface="Verdana" pitchFamily="34" charset="0"/>
            </a:endParaRPr>
          </a:p>
          <a:p>
            <a:pPr>
              <a:buFont typeface="Wingdings" pitchFamily="2" charset="2"/>
              <a:buChar char="n"/>
            </a:pPr>
            <a:r>
              <a:rPr lang="en-US" altLang="zh-TW" sz="1400" dirty="0">
                <a:solidFill>
                  <a:schemeClr val="tx1"/>
                </a:solidFill>
                <a:latin typeface="Verdana" pitchFamily="34" charset="0"/>
              </a:rPr>
              <a:t> 20x Zoom lens</a:t>
            </a:r>
          </a:p>
          <a:p>
            <a:pPr>
              <a:buFont typeface="Wingdings" pitchFamily="2" charset="2"/>
              <a:buChar char="n"/>
            </a:pPr>
            <a:endParaRPr lang="en-US" altLang="zh-TW" sz="1400" dirty="0">
              <a:solidFill>
                <a:schemeClr val="tx1"/>
              </a:solidFill>
              <a:latin typeface="Verdana" pitchFamily="34" charset="0"/>
            </a:endParaRPr>
          </a:p>
          <a:p>
            <a:pPr>
              <a:buFont typeface="Wingdings" pitchFamily="2" charset="2"/>
              <a:buChar char="n"/>
            </a:pPr>
            <a:r>
              <a:rPr lang="en-US" altLang="zh-TW" sz="1400" dirty="0">
                <a:solidFill>
                  <a:srgbClr val="0070C0"/>
                </a:solidFill>
                <a:latin typeface="Verdana" pitchFamily="34" charset="0"/>
              </a:rPr>
              <a:t> Supports “</a:t>
            </a:r>
            <a:r>
              <a:rPr lang="en-US" altLang="zh-TW" sz="1400" b="1" dirty="0">
                <a:solidFill>
                  <a:srgbClr val="0070C0"/>
                </a:solidFill>
                <a:latin typeface="Verdana" pitchFamily="34" charset="0"/>
              </a:rPr>
              <a:t>WDR Pro</a:t>
            </a:r>
            <a:r>
              <a:rPr lang="en-US" altLang="zh-TW" sz="1400" dirty="0">
                <a:solidFill>
                  <a:srgbClr val="0070C0"/>
                </a:solidFill>
                <a:latin typeface="Verdana" pitchFamily="34" charset="0"/>
              </a:rPr>
              <a:t>” for Unparalleled Visibility in High Contrast Environments</a:t>
            </a:r>
          </a:p>
          <a:p>
            <a:pPr>
              <a:buFont typeface="Wingdings" pitchFamily="2" charset="2"/>
              <a:buChar char="n"/>
            </a:pPr>
            <a:endParaRPr lang="en-US" altLang="zh-TW" sz="1400" dirty="0">
              <a:solidFill>
                <a:srgbClr val="0070C0"/>
              </a:solidFill>
              <a:latin typeface="Verdana" pitchFamily="34" charset="0"/>
            </a:endParaRPr>
          </a:p>
          <a:p>
            <a:pPr>
              <a:buFont typeface="Wingdings" pitchFamily="2" charset="2"/>
              <a:buChar char="n"/>
            </a:pPr>
            <a:r>
              <a:rPr lang="en-US" altLang="zh-TW" sz="1400" dirty="0">
                <a:solidFill>
                  <a:srgbClr val="0070C0"/>
                </a:solidFill>
                <a:latin typeface="Verdana" pitchFamily="34" charset="0"/>
              </a:rPr>
              <a:t> Up to 60 fps @ 720p HD</a:t>
            </a:r>
          </a:p>
          <a:p>
            <a:pPr>
              <a:buFont typeface="Wingdings" pitchFamily="2" charset="2"/>
              <a:buChar char="n"/>
            </a:pPr>
            <a:endParaRPr lang="en-US" altLang="zh-TW" sz="1400" dirty="0">
              <a:solidFill>
                <a:srgbClr val="0070C0"/>
              </a:solidFill>
              <a:latin typeface="Verdana" pitchFamily="34" charset="0"/>
            </a:endParaRPr>
          </a:p>
          <a:p>
            <a:pPr>
              <a:buFont typeface="Wingdings" pitchFamily="2" charset="2"/>
              <a:buChar char="n"/>
            </a:pPr>
            <a:r>
              <a:rPr lang="en-US" altLang="zh-TW" sz="1400" dirty="0">
                <a:solidFill>
                  <a:srgbClr val="0070C0"/>
                </a:solidFill>
                <a:latin typeface="Verdana" pitchFamily="34" charset="0"/>
              </a:rPr>
              <a:t> Up to 30 fps @ 1080p Full HD</a:t>
            </a:r>
          </a:p>
          <a:p>
            <a:pPr>
              <a:buFont typeface="Wingdings" pitchFamily="2" charset="2"/>
              <a:buChar char="n"/>
            </a:pPr>
            <a:endParaRPr lang="en-US" altLang="zh-TW" sz="1400" dirty="0">
              <a:solidFill>
                <a:srgbClr val="0070C0"/>
              </a:solidFill>
              <a:latin typeface="Verdana" pitchFamily="34" charset="0"/>
            </a:endParaRPr>
          </a:p>
          <a:p>
            <a:pPr>
              <a:buFont typeface="Wingdings" pitchFamily="2" charset="2"/>
              <a:buChar char="n"/>
            </a:pPr>
            <a:r>
              <a:rPr lang="en-US" altLang="zh-TW" sz="1400" dirty="0">
                <a:solidFill>
                  <a:srgbClr val="0070C0"/>
                </a:solidFill>
                <a:latin typeface="Verdana" pitchFamily="34" charset="0"/>
              </a:rPr>
              <a:t> Audio Detection for Instant Alert</a:t>
            </a:r>
          </a:p>
          <a:p>
            <a:pPr>
              <a:buFont typeface="Wingdings" pitchFamily="2" charset="2"/>
              <a:buChar char="n"/>
            </a:pPr>
            <a:endParaRPr lang="en-US" altLang="zh-TW" sz="1400" dirty="0">
              <a:solidFill>
                <a:srgbClr val="0070C0"/>
              </a:solidFill>
              <a:latin typeface="Verdana" pitchFamily="34" charset="0"/>
            </a:endParaRPr>
          </a:p>
          <a:p>
            <a:pPr>
              <a:buFont typeface="Wingdings" pitchFamily="2" charset="2"/>
              <a:buChar char="n"/>
            </a:pPr>
            <a:r>
              <a:rPr lang="en-US" altLang="zh-TW" sz="1400" dirty="0">
                <a:solidFill>
                  <a:srgbClr val="0070C0"/>
                </a:solidFill>
                <a:latin typeface="Verdana" pitchFamily="34" charset="0"/>
              </a:rPr>
              <a:t> Built-in 802.3at Compliant </a:t>
            </a:r>
            <a:r>
              <a:rPr lang="en-US" altLang="zh-TW" sz="1400" dirty="0" err="1">
                <a:solidFill>
                  <a:srgbClr val="0070C0"/>
                </a:solidFill>
                <a:latin typeface="Verdana" pitchFamily="34" charset="0"/>
              </a:rPr>
              <a:t>PoE</a:t>
            </a:r>
            <a:r>
              <a:rPr lang="en-US" altLang="zh-TW" sz="1400" dirty="0">
                <a:solidFill>
                  <a:srgbClr val="0070C0"/>
                </a:solidFill>
                <a:latin typeface="Verdana" pitchFamily="34" charset="0"/>
              </a:rPr>
              <a:t> Plus</a:t>
            </a:r>
          </a:p>
          <a:p>
            <a:pPr>
              <a:buFont typeface="Wingdings" pitchFamily="2" charset="2"/>
              <a:buChar char="n"/>
            </a:pPr>
            <a:endParaRPr lang="en-US" altLang="zh-TW" sz="1400" dirty="0">
              <a:solidFill>
                <a:srgbClr val="FF0000"/>
              </a:solidFill>
              <a:latin typeface="Verdana" pitchFamily="34" charset="0"/>
            </a:endParaRPr>
          </a:p>
          <a:p>
            <a:pPr>
              <a:buFont typeface="Wingdings" pitchFamily="2" charset="2"/>
              <a:buChar char="n"/>
            </a:pPr>
            <a:r>
              <a:rPr lang="en-US" altLang="zh-TW" sz="1400" dirty="0">
                <a:solidFill>
                  <a:schemeClr val="tx1"/>
                </a:solidFill>
                <a:latin typeface="Verdana" pitchFamily="34" charset="0"/>
              </a:rPr>
              <a:t> Built-in SD/SDHC Card Slot for On-board Storage</a:t>
            </a:r>
          </a:p>
          <a:p>
            <a:pPr>
              <a:buFont typeface="Wingdings" pitchFamily="2" charset="2"/>
              <a:buChar char="n"/>
            </a:pPr>
            <a:endParaRPr lang="en-US" altLang="zh-TW" sz="1400" dirty="0">
              <a:solidFill>
                <a:schemeClr val="tx1"/>
              </a:solidFill>
              <a:latin typeface="Verdana" pitchFamily="34" charset="0"/>
            </a:endParaRPr>
          </a:p>
          <a:p>
            <a:pPr>
              <a:buFont typeface="Wingdings" pitchFamily="2" charset="2"/>
              <a:buChar char="n"/>
            </a:pPr>
            <a:r>
              <a:rPr lang="en-US" altLang="zh-TW" sz="1400" dirty="0">
                <a:solidFill>
                  <a:schemeClr val="tx1"/>
                </a:solidFill>
                <a:latin typeface="Verdana" pitchFamily="34" charset="0"/>
              </a:rPr>
              <a:t> Weather-proof IP66 rated Housing</a:t>
            </a:r>
          </a:p>
          <a:p>
            <a:pPr>
              <a:buFont typeface="Wingdings" pitchFamily="2" charset="2"/>
              <a:buChar char="n"/>
            </a:pPr>
            <a:endParaRPr lang="en-US" altLang="zh-TW" sz="1400" dirty="0">
              <a:solidFill>
                <a:schemeClr val="tx1"/>
              </a:solidFill>
              <a:latin typeface="Verdana" pitchFamily="34" charset="0"/>
            </a:endParaRPr>
          </a:p>
          <a:p>
            <a:pPr>
              <a:buFont typeface="Wingdings" pitchFamily="2" charset="2"/>
              <a:buChar char="n"/>
            </a:pPr>
            <a:r>
              <a:rPr lang="en-US" altLang="zh-TW" sz="1400" dirty="0">
                <a:solidFill>
                  <a:srgbClr val="0070C0"/>
                </a:solidFill>
                <a:latin typeface="Verdana" pitchFamily="34" charset="0"/>
              </a:rPr>
              <a:t> Wide Temperature Range for Extreme Weather Conditions</a:t>
            </a:r>
          </a:p>
          <a:p>
            <a:pPr>
              <a:buFont typeface="Wingdings" pitchFamily="2" charset="2"/>
              <a:buChar char="n"/>
            </a:pPr>
            <a:endParaRPr lang="en-US" altLang="zh-TW" sz="1400" dirty="0">
              <a:solidFill>
                <a:schemeClr val="tx1"/>
              </a:solidFill>
              <a:latin typeface="Verdana" pitchFamily="34" charset="0"/>
            </a:endParaRPr>
          </a:p>
        </p:txBody>
      </p:sp>
      <p:pic>
        <p:nvPicPr>
          <p:cNvPr id="7172" name="Picture 5"/>
          <p:cNvPicPr>
            <a:picLocks noChangeAspect="1" noChangeArrowheads="1"/>
          </p:cNvPicPr>
          <p:nvPr/>
        </p:nvPicPr>
        <p:blipFill>
          <a:blip r:embed="rId3" cstate="print"/>
          <a:srcRect/>
          <a:stretch>
            <a:fillRect/>
          </a:stretch>
        </p:blipFill>
        <p:spPr bwMode="auto">
          <a:xfrm>
            <a:off x="5821363" y="2420938"/>
            <a:ext cx="2927350" cy="33893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
          <p:cNvSpPr>
            <a:spLocks noChangeArrowheads="1"/>
          </p:cNvSpPr>
          <p:nvPr/>
        </p:nvSpPr>
        <p:spPr bwMode="auto">
          <a:xfrm>
            <a:off x="179388" y="311150"/>
            <a:ext cx="6489700" cy="946150"/>
          </a:xfrm>
          <a:prstGeom prst="rect">
            <a:avLst/>
          </a:prstGeom>
          <a:noFill/>
          <a:ln w="9525">
            <a:noFill/>
            <a:miter lim="800000"/>
            <a:headEnd/>
            <a:tailEnd/>
          </a:ln>
        </p:spPr>
        <p:txBody>
          <a:bodyPr wrap="none">
            <a:spAutoFit/>
          </a:bodyPr>
          <a:lstStyle/>
          <a:p>
            <a:r>
              <a:rPr lang="en-US" altLang="zh-TW" sz="2800" b="1" i="1">
                <a:solidFill>
                  <a:srgbClr val="3E83C2"/>
                </a:solidFill>
              </a:rPr>
              <a:t>Product Benefit – </a:t>
            </a:r>
            <a:br>
              <a:rPr lang="en-US" altLang="zh-TW" sz="2800" b="1" i="1">
                <a:solidFill>
                  <a:srgbClr val="3E83C2"/>
                </a:solidFill>
              </a:rPr>
            </a:br>
            <a:r>
              <a:rPr lang="en-US" altLang="zh-TW" sz="2800" b="1" i="1">
                <a:solidFill>
                  <a:srgbClr val="3E83C2"/>
                </a:solidFill>
              </a:rPr>
              <a:t>2MP with Full HD &amp; 20x Optical Zoom</a:t>
            </a:r>
          </a:p>
        </p:txBody>
      </p:sp>
      <p:pic>
        <p:nvPicPr>
          <p:cNvPr id="8195" name="Picture 3"/>
          <p:cNvPicPr>
            <a:picLocks noChangeAspect="1" noChangeArrowheads="1"/>
          </p:cNvPicPr>
          <p:nvPr/>
        </p:nvPicPr>
        <p:blipFill>
          <a:blip r:embed="rId3" cstate="print"/>
          <a:srcRect/>
          <a:stretch>
            <a:fillRect/>
          </a:stretch>
        </p:blipFill>
        <p:spPr bwMode="auto">
          <a:xfrm>
            <a:off x="192088" y="1341438"/>
            <a:ext cx="8843962" cy="4967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
          <p:cNvSpPr>
            <a:spLocks noChangeArrowheads="1"/>
          </p:cNvSpPr>
          <p:nvPr/>
        </p:nvSpPr>
        <p:spPr bwMode="auto">
          <a:xfrm>
            <a:off x="179388" y="311150"/>
            <a:ext cx="5580062" cy="822325"/>
          </a:xfrm>
          <a:prstGeom prst="rect">
            <a:avLst/>
          </a:prstGeom>
          <a:noFill/>
          <a:ln w="9525">
            <a:noFill/>
            <a:miter lim="800000"/>
            <a:headEnd/>
            <a:tailEnd/>
          </a:ln>
        </p:spPr>
        <p:txBody>
          <a:bodyPr wrap="none">
            <a:spAutoFit/>
          </a:bodyPr>
          <a:lstStyle/>
          <a:p>
            <a:r>
              <a:rPr lang="en-US" altLang="zh-TW" sz="2400" b="1" i="1">
                <a:solidFill>
                  <a:srgbClr val="3E83C2"/>
                </a:solidFill>
              </a:rPr>
              <a:t>Product Benefit – </a:t>
            </a:r>
            <a:br>
              <a:rPr lang="en-US" altLang="zh-TW" sz="2400" b="1" i="1">
                <a:solidFill>
                  <a:srgbClr val="3E83C2"/>
                </a:solidFill>
              </a:rPr>
            </a:br>
            <a:r>
              <a:rPr lang="en-US" altLang="zh-TW" sz="2400" b="1" i="1">
                <a:solidFill>
                  <a:srgbClr val="3E83C2"/>
                </a:solidFill>
              </a:rPr>
              <a:t>2MP with Full HD &amp; 20x Optical Zoom</a:t>
            </a:r>
          </a:p>
        </p:txBody>
      </p:sp>
      <p:sp>
        <p:nvSpPr>
          <p:cNvPr id="10243" name="Freeform 3"/>
          <p:cNvSpPr>
            <a:spLocks/>
          </p:cNvSpPr>
          <p:nvPr/>
        </p:nvSpPr>
        <p:spPr bwMode="gray">
          <a:xfrm>
            <a:off x="4483100" y="5346700"/>
            <a:ext cx="201930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0244" name="Freeform 4"/>
          <p:cNvSpPr>
            <a:spLocks/>
          </p:cNvSpPr>
          <p:nvPr/>
        </p:nvSpPr>
        <p:spPr bwMode="gray">
          <a:xfrm rot="10800000">
            <a:off x="7112000" y="4197350"/>
            <a:ext cx="192405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0245" name="Rectangle 5"/>
          <p:cNvSpPr>
            <a:spLocks noChangeArrowheads="1"/>
          </p:cNvSpPr>
          <p:nvPr/>
        </p:nvSpPr>
        <p:spPr bwMode="black">
          <a:xfrm>
            <a:off x="4616450" y="1557338"/>
            <a:ext cx="2103438" cy="457200"/>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Advantages</a:t>
            </a:r>
          </a:p>
        </p:txBody>
      </p:sp>
      <p:sp>
        <p:nvSpPr>
          <p:cNvPr id="10246" name="Rectangle 6"/>
          <p:cNvSpPr>
            <a:spLocks noChangeArrowheads="1"/>
          </p:cNvSpPr>
          <p:nvPr/>
        </p:nvSpPr>
        <p:spPr bwMode="auto">
          <a:xfrm>
            <a:off x="4616450" y="4005263"/>
            <a:ext cx="1577975" cy="457200"/>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Benefits</a:t>
            </a:r>
          </a:p>
        </p:txBody>
      </p:sp>
      <p:sp>
        <p:nvSpPr>
          <p:cNvPr id="10247" name="Freeform 7"/>
          <p:cNvSpPr>
            <a:spLocks/>
          </p:cNvSpPr>
          <p:nvPr/>
        </p:nvSpPr>
        <p:spPr bwMode="gray">
          <a:xfrm>
            <a:off x="4464050" y="2862263"/>
            <a:ext cx="201930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10248" name="Freeform 8"/>
          <p:cNvSpPr>
            <a:spLocks/>
          </p:cNvSpPr>
          <p:nvPr/>
        </p:nvSpPr>
        <p:spPr bwMode="gray">
          <a:xfrm rot="10800000">
            <a:off x="7073900" y="1909763"/>
            <a:ext cx="192405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28" name="AutoShape 9"/>
          <p:cNvSpPr>
            <a:spLocks noChangeArrowheads="1"/>
          </p:cNvSpPr>
          <p:nvPr/>
        </p:nvSpPr>
        <p:spPr bwMode="gray">
          <a:xfrm>
            <a:off x="4608513" y="2300288"/>
            <a:ext cx="4046537" cy="1295400"/>
          </a:xfrm>
          <a:prstGeom prst="roundRect">
            <a:avLst>
              <a:gd name="adj" fmla="val 16667"/>
            </a:avLst>
          </a:prstGeom>
          <a:gradFill rotWithShape="1">
            <a:gsLst>
              <a:gs pos="0">
                <a:srgbClr val="3197BB">
                  <a:gamma/>
                  <a:tint val="75686"/>
                  <a:invGamma/>
                </a:srgbClr>
              </a:gs>
              <a:gs pos="50000">
                <a:srgbClr val="3197BB"/>
              </a:gs>
              <a:gs pos="100000">
                <a:srgbClr val="3197BB">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3197BB"/>
            </a:extrusionClr>
          </a:sp3d>
        </p:spPr>
        <p:txBody>
          <a:bodyPr wrap="none" anchor="ctr">
            <a:flatTx/>
          </a:bodyPr>
          <a:lstStyle/>
          <a:p>
            <a:pPr>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Wide Coverage</a:t>
            </a:r>
          </a:p>
          <a:p>
            <a:pPr>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Better details especially when </a:t>
            </a:r>
            <a:br>
              <a:rPr lang="en-US" altLang="zh-TW" sz="1600" b="1">
                <a:solidFill>
                  <a:srgbClr val="FFFFFF"/>
                </a:solidFill>
                <a:effectLst>
                  <a:outerShdw blurRad="38100" dist="38100" dir="2700000" algn="tl">
                    <a:srgbClr val="000000"/>
                  </a:outerShdw>
                </a:effectLst>
                <a:latin typeface="Arial" charset="0"/>
                <a:ea typeface="新細明體" charset="-120"/>
              </a:rPr>
            </a:br>
            <a:r>
              <a:rPr lang="en-US" altLang="zh-TW" sz="1600" b="1">
                <a:solidFill>
                  <a:srgbClr val="FFFFFF"/>
                </a:solidFill>
                <a:effectLst>
                  <a:outerShdw blurRad="38100" dist="38100" dir="2700000" algn="tl">
                    <a:srgbClr val="000000"/>
                  </a:outerShdw>
                </a:effectLst>
                <a:latin typeface="Arial" charset="0"/>
                <a:ea typeface="新細明體" charset="-120"/>
              </a:rPr>
              <a:t>zoomed in</a:t>
            </a:r>
          </a:p>
          <a:p>
            <a:pPr>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HDTV (16:9) compatible standard</a:t>
            </a:r>
          </a:p>
        </p:txBody>
      </p:sp>
      <p:sp>
        <p:nvSpPr>
          <p:cNvPr id="29" name="AutoShape 10"/>
          <p:cNvSpPr>
            <a:spLocks noChangeArrowheads="1"/>
          </p:cNvSpPr>
          <p:nvPr/>
        </p:nvSpPr>
        <p:spPr bwMode="gray">
          <a:xfrm>
            <a:off x="4643438" y="4586288"/>
            <a:ext cx="4087812" cy="1506537"/>
          </a:xfrm>
          <a:prstGeom prst="roundRect">
            <a:avLst>
              <a:gd name="adj" fmla="val 16667"/>
            </a:avLst>
          </a:prstGeom>
          <a:gradFill rotWithShape="1">
            <a:gsLst>
              <a:gs pos="0">
                <a:srgbClr val="72B88E">
                  <a:gamma/>
                  <a:tint val="75686"/>
                  <a:invGamma/>
                </a:srgbClr>
              </a:gs>
              <a:gs pos="50000">
                <a:srgbClr val="72B88E"/>
              </a:gs>
              <a:gs pos="100000">
                <a:srgbClr val="72B88E">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72B88E"/>
            </a:extrusionClr>
          </a:sp3d>
        </p:spPr>
        <p:txBody>
          <a:bodyPr wrap="none" anchor="ctr">
            <a:flatTx/>
          </a:bodyPr>
          <a:lstStyle/>
          <a:p>
            <a:pPr>
              <a:buFont typeface="Wingdings" pitchFamily="2" charset="2"/>
              <a:buChar char="l"/>
            </a:pPr>
            <a:r>
              <a:rPr lang="en-US" altLang="zh-TW" sz="1600" b="1">
                <a:solidFill>
                  <a:srgbClr val="FFFFFF"/>
                </a:solidFill>
                <a:effectLst>
                  <a:outerShdw blurRad="38100" dist="38100" dir="2700000" algn="tl">
                    <a:srgbClr val="000000"/>
                  </a:outerShdw>
                </a:effectLst>
                <a:ea typeface="新細明體" pitchFamily="18" charset="-120"/>
              </a:rPr>
              <a:t> Compatible with Full HD TV or </a:t>
            </a:r>
            <a:br>
              <a:rPr lang="en-US" altLang="zh-TW" sz="1600" b="1">
                <a:solidFill>
                  <a:srgbClr val="FFFFFF"/>
                </a:solidFill>
                <a:effectLst>
                  <a:outerShdw blurRad="38100" dist="38100" dir="2700000" algn="tl">
                    <a:srgbClr val="000000"/>
                  </a:outerShdw>
                </a:effectLst>
                <a:ea typeface="新細明體" pitchFamily="18" charset="-120"/>
              </a:rPr>
            </a:br>
            <a:r>
              <a:rPr lang="en-US" altLang="zh-TW" sz="1600" b="1">
                <a:solidFill>
                  <a:srgbClr val="FFFFFF"/>
                </a:solidFill>
                <a:effectLst>
                  <a:outerShdw blurRad="38100" dist="38100" dir="2700000" algn="tl">
                    <a:srgbClr val="000000"/>
                  </a:outerShdw>
                </a:effectLst>
                <a:ea typeface="新細明體" pitchFamily="18" charset="-120"/>
              </a:rPr>
              <a:t>high resolution LCD Monitors</a:t>
            </a:r>
          </a:p>
          <a:p>
            <a:pPr>
              <a:buFont typeface="Wingdings" pitchFamily="2" charset="2"/>
              <a:buChar char="l"/>
            </a:pPr>
            <a:r>
              <a:rPr lang="en-US" altLang="zh-TW" sz="1600" b="1">
                <a:solidFill>
                  <a:srgbClr val="FFFFFF"/>
                </a:solidFill>
                <a:effectLst>
                  <a:outerShdw blurRad="38100" dist="38100" dir="2700000" algn="tl">
                    <a:srgbClr val="000000"/>
                  </a:outerShdw>
                </a:effectLst>
                <a:ea typeface="新細明體" pitchFamily="18" charset="-120"/>
              </a:rPr>
              <a:t> Compatible with Full HD softwares </a:t>
            </a:r>
            <a:br>
              <a:rPr lang="en-US" altLang="zh-TW" sz="1600" b="1">
                <a:solidFill>
                  <a:srgbClr val="FFFFFF"/>
                </a:solidFill>
                <a:effectLst>
                  <a:outerShdw blurRad="38100" dist="38100" dir="2700000" algn="tl">
                    <a:srgbClr val="000000"/>
                  </a:outerShdw>
                </a:effectLst>
                <a:ea typeface="新細明體" pitchFamily="18" charset="-120"/>
              </a:rPr>
            </a:br>
            <a:r>
              <a:rPr lang="en-US" altLang="zh-TW" sz="1600" b="1">
                <a:solidFill>
                  <a:srgbClr val="FFFFFF"/>
                </a:solidFill>
                <a:effectLst>
                  <a:outerShdw blurRad="38100" dist="38100" dir="2700000" algn="tl">
                    <a:srgbClr val="000000"/>
                  </a:outerShdw>
                </a:effectLst>
                <a:ea typeface="新細明體" pitchFamily="18" charset="-120"/>
              </a:rPr>
              <a:t>(e.g. Youtube HD)</a:t>
            </a:r>
          </a:p>
          <a:p>
            <a:pPr>
              <a:buFont typeface="Wingdings" pitchFamily="2" charset="2"/>
              <a:buChar char="l"/>
            </a:pPr>
            <a:r>
              <a:rPr lang="en-US" altLang="zh-TW" sz="1600" b="1">
                <a:solidFill>
                  <a:srgbClr val="FFFFFF"/>
                </a:solidFill>
                <a:effectLst>
                  <a:outerShdw blurRad="38100" dist="38100" dir="2700000" algn="tl">
                    <a:srgbClr val="000000"/>
                  </a:outerShdw>
                </a:effectLst>
                <a:ea typeface="新細明體" pitchFamily="18" charset="-120"/>
              </a:rPr>
              <a:t>SD8362E is equivalent to a </a:t>
            </a:r>
            <a:br>
              <a:rPr lang="en-US" altLang="zh-TW" sz="1600" b="1">
                <a:solidFill>
                  <a:srgbClr val="FFFFFF"/>
                </a:solidFill>
                <a:effectLst>
                  <a:outerShdw blurRad="38100" dist="38100" dir="2700000" algn="tl">
                    <a:srgbClr val="000000"/>
                  </a:outerShdw>
                </a:effectLst>
                <a:ea typeface="新細明體" pitchFamily="18" charset="-120"/>
              </a:rPr>
            </a:br>
            <a:r>
              <a:rPr lang="en-US" altLang="zh-TW" sz="1600" b="1">
                <a:solidFill>
                  <a:srgbClr val="FFFFFF"/>
                </a:solidFill>
                <a:effectLst>
                  <a:outerShdw blurRad="38100" dist="38100" dir="2700000" algn="tl">
                    <a:srgbClr val="000000"/>
                  </a:outerShdw>
                </a:effectLst>
                <a:ea typeface="新細明體" pitchFamily="18" charset="-120"/>
              </a:rPr>
              <a:t>D1 45x analog speed dome </a:t>
            </a:r>
            <a:br>
              <a:rPr lang="en-US" altLang="zh-TW" sz="1600" b="1">
                <a:solidFill>
                  <a:srgbClr val="FFFFFF"/>
                </a:solidFill>
                <a:effectLst>
                  <a:outerShdw blurRad="38100" dist="38100" dir="2700000" algn="tl">
                    <a:srgbClr val="000000"/>
                  </a:outerShdw>
                </a:effectLst>
                <a:ea typeface="新細明體" pitchFamily="18" charset="-120"/>
              </a:rPr>
            </a:br>
            <a:r>
              <a:rPr lang="en-US" altLang="zh-TW" sz="1600" b="1">
                <a:solidFill>
                  <a:srgbClr val="FFFFFF"/>
                </a:solidFill>
                <a:effectLst>
                  <a:outerShdw blurRad="38100" dist="38100" dir="2700000" algn="tl">
                    <a:srgbClr val="000000"/>
                  </a:outerShdw>
                </a:effectLst>
                <a:ea typeface="新細明體" pitchFamily="18" charset="-120"/>
              </a:rPr>
              <a:t>-- </a:t>
            </a:r>
            <a:r>
              <a:rPr lang="en-US" altLang="zh-TW" sz="1600">
                <a:solidFill>
                  <a:srgbClr val="FF0000"/>
                </a:solidFill>
                <a:effectLst>
                  <a:outerShdw blurRad="38100" dist="38100" dir="2700000" algn="tl">
                    <a:srgbClr val="000000"/>
                  </a:outerShdw>
                </a:effectLst>
                <a:ea typeface="新細明體" pitchFamily="18" charset="-120"/>
              </a:rPr>
              <a:t>Better quality &amp; Cost-saving!</a:t>
            </a:r>
          </a:p>
        </p:txBody>
      </p:sp>
      <p:pic>
        <p:nvPicPr>
          <p:cNvPr id="10251" name="Picture 3"/>
          <p:cNvPicPr>
            <a:picLocks noChangeAspect="1" noChangeArrowheads="1"/>
          </p:cNvPicPr>
          <p:nvPr/>
        </p:nvPicPr>
        <p:blipFill>
          <a:blip r:embed="rId3" cstate="print"/>
          <a:srcRect/>
          <a:stretch>
            <a:fillRect/>
          </a:stretch>
        </p:blipFill>
        <p:spPr bwMode="auto">
          <a:xfrm>
            <a:off x="107950" y="1268413"/>
            <a:ext cx="3973513" cy="2232025"/>
          </a:xfrm>
          <a:prstGeom prst="rect">
            <a:avLst/>
          </a:prstGeom>
          <a:noFill/>
          <a:ln w="9525">
            <a:noFill/>
            <a:miter lim="800000"/>
            <a:headEnd/>
            <a:tailEnd/>
          </a:ln>
        </p:spPr>
      </p:pic>
      <p:pic>
        <p:nvPicPr>
          <p:cNvPr id="10252" name="Picture 121" descr="133"/>
          <p:cNvPicPr>
            <a:picLocks noChangeAspect="1" noChangeArrowheads="1"/>
          </p:cNvPicPr>
          <p:nvPr/>
        </p:nvPicPr>
        <p:blipFill>
          <a:blip r:embed="rId4" cstate="print">
            <a:lum bright="6000"/>
          </a:blip>
          <a:srcRect b="8"/>
          <a:stretch>
            <a:fillRect/>
          </a:stretch>
        </p:blipFill>
        <p:spPr bwMode="auto">
          <a:xfrm rot="916084">
            <a:off x="2781300" y="3527425"/>
            <a:ext cx="1468438" cy="3194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
          <p:cNvSpPr>
            <a:spLocks noChangeArrowheads="1"/>
          </p:cNvSpPr>
          <p:nvPr/>
        </p:nvSpPr>
        <p:spPr bwMode="auto">
          <a:xfrm>
            <a:off x="179388" y="311150"/>
            <a:ext cx="7338997" cy="1384995"/>
          </a:xfrm>
          <a:prstGeom prst="rect">
            <a:avLst/>
          </a:prstGeom>
          <a:noFill/>
          <a:ln w="9525">
            <a:noFill/>
            <a:miter lim="800000"/>
            <a:headEnd/>
            <a:tailEnd/>
          </a:ln>
        </p:spPr>
        <p:txBody>
          <a:bodyPr wrap="none">
            <a:spAutoFit/>
          </a:bodyPr>
          <a:lstStyle/>
          <a:p>
            <a:r>
              <a:rPr lang="en-US" altLang="zh-TW" sz="3200" b="1" i="1" dirty="0">
                <a:solidFill>
                  <a:srgbClr val="3E83C2"/>
                </a:solidFill>
              </a:rPr>
              <a:t>Product Benefit – </a:t>
            </a:r>
          </a:p>
          <a:p>
            <a:r>
              <a:rPr lang="en-US" altLang="zh-TW" sz="3200" b="1" i="1" dirty="0">
                <a:solidFill>
                  <a:srgbClr val="3E83C2"/>
                </a:solidFill>
              </a:rPr>
              <a:t>Extreme Weather-proof</a:t>
            </a:r>
          </a:p>
          <a:p>
            <a:r>
              <a:rPr lang="en-US" altLang="zh-TW" sz="2000" b="1" i="1" dirty="0">
                <a:solidFill>
                  <a:srgbClr val="3E83C2"/>
                </a:solidFill>
              </a:rPr>
              <a:t>		</a:t>
            </a:r>
            <a:r>
              <a:rPr lang="en-US" altLang="zh-TW" sz="2000" b="1" i="1" dirty="0">
                <a:solidFill>
                  <a:srgbClr val="00CC00"/>
                </a:solidFill>
              </a:rPr>
              <a:t>(IP66 &amp; -40℃~55 ℃ </a:t>
            </a:r>
            <a:r>
              <a:rPr lang="en-US" altLang="zh-TW" sz="2000" b="1" i="1" dirty="0" smtClean="0">
                <a:solidFill>
                  <a:srgbClr val="00CC00"/>
                </a:solidFill>
              </a:rPr>
              <a:t>Operation </a:t>
            </a:r>
            <a:r>
              <a:rPr lang="en-US" altLang="zh-TW" sz="2000" b="1" i="1" dirty="0">
                <a:solidFill>
                  <a:srgbClr val="00CC00"/>
                </a:solidFill>
              </a:rPr>
              <a:t>Temperature)</a:t>
            </a:r>
            <a:endParaRPr lang="en-US" altLang="zh-TW" sz="1600" b="1" i="1" dirty="0">
              <a:solidFill>
                <a:srgbClr val="3E83C2"/>
              </a:solidFill>
            </a:endParaRPr>
          </a:p>
        </p:txBody>
      </p:sp>
      <p:sp>
        <p:nvSpPr>
          <p:cNvPr id="12291" name="Freeform 3"/>
          <p:cNvSpPr>
            <a:spLocks/>
          </p:cNvSpPr>
          <p:nvPr/>
        </p:nvSpPr>
        <p:spPr bwMode="gray">
          <a:xfrm>
            <a:off x="4483100" y="5346700"/>
            <a:ext cx="201930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2292" name="Freeform 4"/>
          <p:cNvSpPr>
            <a:spLocks/>
          </p:cNvSpPr>
          <p:nvPr/>
        </p:nvSpPr>
        <p:spPr bwMode="gray">
          <a:xfrm rot="10800000">
            <a:off x="7112000" y="4197350"/>
            <a:ext cx="192405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2293" name="Rectangle 5"/>
          <p:cNvSpPr>
            <a:spLocks noChangeArrowheads="1"/>
          </p:cNvSpPr>
          <p:nvPr/>
        </p:nvSpPr>
        <p:spPr bwMode="black">
          <a:xfrm>
            <a:off x="4616450" y="1557338"/>
            <a:ext cx="2103438" cy="457200"/>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Advantages</a:t>
            </a:r>
          </a:p>
        </p:txBody>
      </p:sp>
      <p:sp>
        <p:nvSpPr>
          <p:cNvPr id="12294" name="Rectangle 6"/>
          <p:cNvSpPr>
            <a:spLocks noChangeArrowheads="1"/>
          </p:cNvSpPr>
          <p:nvPr/>
        </p:nvSpPr>
        <p:spPr bwMode="auto">
          <a:xfrm>
            <a:off x="4616450" y="4005263"/>
            <a:ext cx="1577975" cy="457200"/>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Benefits</a:t>
            </a:r>
          </a:p>
        </p:txBody>
      </p:sp>
      <p:sp>
        <p:nvSpPr>
          <p:cNvPr id="12295" name="Freeform 7"/>
          <p:cNvSpPr>
            <a:spLocks/>
          </p:cNvSpPr>
          <p:nvPr/>
        </p:nvSpPr>
        <p:spPr bwMode="gray">
          <a:xfrm>
            <a:off x="4464050" y="2862263"/>
            <a:ext cx="201930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12296" name="Freeform 8"/>
          <p:cNvSpPr>
            <a:spLocks/>
          </p:cNvSpPr>
          <p:nvPr/>
        </p:nvSpPr>
        <p:spPr bwMode="gray">
          <a:xfrm rot="10800000">
            <a:off x="7073900" y="1909763"/>
            <a:ext cx="192405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28" name="AutoShape 9"/>
          <p:cNvSpPr>
            <a:spLocks noChangeArrowheads="1"/>
          </p:cNvSpPr>
          <p:nvPr/>
        </p:nvSpPr>
        <p:spPr bwMode="gray">
          <a:xfrm>
            <a:off x="4608513" y="2300288"/>
            <a:ext cx="4046537" cy="1295400"/>
          </a:xfrm>
          <a:prstGeom prst="roundRect">
            <a:avLst>
              <a:gd name="adj" fmla="val 16667"/>
            </a:avLst>
          </a:prstGeom>
          <a:gradFill rotWithShape="1">
            <a:gsLst>
              <a:gs pos="0">
                <a:srgbClr val="3197BB">
                  <a:gamma/>
                  <a:tint val="75686"/>
                  <a:invGamma/>
                </a:srgbClr>
              </a:gs>
              <a:gs pos="50000">
                <a:srgbClr val="3197BB"/>
              </a:gs>
              <a:gs pos="100000">
                <a:srgbClr val="3197BB">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3197BB"/>
            </a:extrusionClr>
          </a:sp3d>
        </p:spPr>
        <p:txBody>
          <a:bodyPr wrap="none" anchor="ctr">
            <a:flatTx/>
          </a:bodyPr>
          <a:lstStyle/>
          <a:p>
            <a:pPr>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Ability to work in extremely cold </a:t>
            </a:r>
            <a:br>
              <a:rPr lang="en-US" altLang="zh-TW" sz="1600" b="1">
                <a:solidFill>
                  <a:srgbClr val="FFFFFF"/>
                </a:solidFill>
                <a:effectLst>
                  <a:outerShdw blurRad="38100" dist="38100" dir="2700000" algn="tl">
                    <a:srgbClr val="000000"/>
                  </a:outerShdw>
                </a:effectLst>
                <a:latin typeface="Arial" charset="0"/>
                <a:ea typeface="新細明體" charset="-120"/>
              </a:rPr>
            </a:br>
            <a:r>
              <a:rPr lang="en-US" altLang="zh-TW" sz="1600" b="1">
                <a:solidFill>
                  <a:srgbClr val="FFFFFF"/>
                </a:solidFill>
                <a:effectLst>
                  <a:outerShdw blurRad="38100" dist="38100" dir="2700000" algn="tl">
                    <a:srgbClr val="000000"/>
                  </a:outerShdw>
                </a:effectLst>
                <a:latin typeface="Arial" charset="0"/>
                <a:ea typeface="新細明體" charset="-120"/>
              </a:rPr>
              <a:t>or hot areas</a:t>
            </a:r>
          </a:p>
          <a:p>
            <a:pPr>
              <a:buFont typeface="Wingdings" pitchFamily="2" charset="2"/>
              <a:buChar char="l"/>
              <a:defRPr/>
            </a:pPr>
            <a:endParaRPr lang="en-US" altLang="zh-TW" sz="1600" b="1">
              <a:solidFill>
                <a:srgbClr val="FFFFFF"/>
              </a:solidFill>
              <a:effectLst>
                <a:outerShdw blurRad="38100" dist="38100" dir="2700000" algn="tl">
                  <a:srgbClr val="000000"/>
                </a:outerShdw>
              </a:effectLst>
              <a:latin typeface="Arial" charset="0"/>
              <a:ea typeface="新細明體" charset="-120"/>
            </a:endParaRPr>
          </a:p>
          <a:p>
            <a:pPr>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Ability to withstand pouring </a:t>
            </a:r>
            <a:br>
              <a:rPr lang="en-US" altLang="zh-TW" sz="1600" b="1">
                <a:solidFill>
                  <a:srgbClr val="FFFFFF"/>
                </a:solidFill>
                <a:effectLst>
                  <a:outerShdw blurRad="38100" dist="38100" dir="2700000" algn="tl">
                    <a:srgbClr val="000000"/>
                  </a:outerShdw>
                </a:effectLst>
                <a:latin typeface="Arial" charset="0"/>
                <a:ea typeface="新細明體" charset="-120"/>
              </a:rPr>
            </a:br>
            <a:r>
              <a:rPr lang="en-US" altLang="zh-TW" sz="1600" b="1">
                <a:solidFill>
                  <a:srgbClr val="FFFFFF"/>
                </a:solidFill>
                <a:effectLst>
                  <a:outerShdw blurRad="38100" dist="38100" dir="2700000" algn="tl">
                    <a:srgbClr val="000000"/>
                  </a:outerShdw>
                </a:effectLst>
                <a:latin typeface="Arial" charset="0"/>
                <a:ea typeface="新細明體" charset="-120"/>
              </a:rPr>
              <a:t>water &amp; dust</a:t>
            </a:r>
          </a:p>
        </p:txBody>
      </p:sp>
      <p:sp>
        <p:nvSpPr>
          <p:cNvPr id="29" name="AutoShape 10"/>
          <p:cNvSpPr>
            <a:spLocks noChangeArrowheads="1"/>
          </p:cNvSpPr>
          <p:nvPr/>
        </p:nvSpPr>
        <p:spPr bwMode="gray">
          <a:xfrm>
            <a:off x="4643438" y="4508500"/>
            <a:ext cx="4087812" cy="1506538"/>
          </a:xfrm>
          <a:prstGeom prst="roundRect">
            <a:avLst>
              <a:gd name="adj" fmla="val 16667"/>
            </a:avLst>
          </a:prstGeom>
          <a:gradFill rotWithShape="1">
            <a:gsLst>
              <a:gs pos="0">
                <a:srgbClr val="72B88E">
                  <a:gamma/>
                  <a:tint val="75686"/>
                  <a:invGamma/>
                </a:srgbClr>
              </a:gs>
              <a:gs pos="50000">
                <a:srgbClr val="72B88E"/>
              </a:gs>
              <a:gs pos="100000">
                <a:srgbClr val="72B88E">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72B88E"/>
            </a:extrusionClr>
          </a:sp3d>
        </p:spPr>
        <p:txBody>
          <a:bodyPr wrap="none" anchor="ctr">
            <a:flatTx/>
          </a:bodyPr>
          <a:lstStyle/>
          <a:p>
            <a:pPr>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Monitoring extremely hot areas</a:t>
            </a:r>
            <a:br>
              <a:rPr lang="en-US" altLang="zh-TW" sz="1600" b="1">
                <a:solidFill>
                  <a:srgbClr val="FFFFFF"/>
                </a:solidFill>
                <a:effectLst>
                  <a:outerShdw blurRad="38100" dist="38100" dir="2700000" algn="tl">
                    <a:srgbClr val="000000"/>
                  </a:outerShdw>
                </a:effectLst>
                <a:latin typeface="Arial" charset="0"/>
                <a:ea typeface="新細明體" charset="-120"/>
              </a:rPr>
            </a:br>
            <a:r>
              <a:rPr lang="en-US" altLang="zh-TW" sz="1600" b="1">
                <a:solidFill>
                  <a:srgbClr val="FFFFFF"/>
                </a:solidFill>
                <a:effectLst>
                  <a:outerShdw blurRad="38100" dist="38100" dir="2700000" algn="tl">
                    <a:srgbClr val="000000"/>
                  </a:outerShdw>
                </a:effectLst>
                <a:latin typeface="Arial" charset="0"/>
                <a:ea typeface="新細明體" charset="-120"/>
              </a:rPr>
              <a:t>(e.g. Mines, Deserts, Power Generators…)</a:t>
            </a:r>
          </a:p>
          <a:p>
            <a:pPr>
              <a:buFont typeface="Wingdings" pitchFamily="2" charset="2"/>
              <a:buNone/>
              <a:defRPr/>
            </a:pPr>
            <a:endParaRPr lang="en-US" altLang="zh-TW" sz="1600" b="1">
              <a:solidFill>
                <a:srgbClr val="FFFFFF"/>
              </a:solidFill>
              <a:effectLst>
                <a:outerShdw blurRad="38100" dist="38100" dir="2700000" algn="tl">
                  <a:srgbClr val="000000"/>
                </a:outerShdw>
              </a:effectLst>
              <a:latin typeface="Arial" charset="0"/>
              <a:ea typeface="新細明體" charset="-120"/>
            </a:endParaRPr>
          </a:p>
          <a:p>
            <a:pPr>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Monitoring extremely cold areas</a:t>
            </a:r>
            <a:br>
              <a:rPr lang="en-US" altLang="zh-TW" sz="1600" b="1">
                <a:solidFill>
                  <a:srgbClr val="FFFFFF"/>
                </a:solidFill>
                <a:effectLst>
                  <a:outerShdw blurRad="38100" dist="38100" dir="2700000" algn="tl">
                    <a:srgbClr val="000000"/>
                  </a:outerShdw>
                </a:effectLst>
                <a:latin typeface="Arial" charset="0"/>
                <a:ea typeface="新細明體" charset="-120"/>
              </a:rPr>
            </a:br>
            <a:r>
              <a:rPr lang="en-US" altLang="zh-TW" sz="1600" b="1">
                <a:solidFill>
                  <a:srgbClr val="FFFFFF"/>
                </a:solidFill>
                <a:effectLst>
                  <a:outerShdw blurRad="38100" dist="38100" dir="2700000" algn="tl">
                    <a:srgbClr val="000000"/>
                  </a:outerShdw>
                </a:effectLst>
                <a:latin typeface="Arial" charset="0"/>
                <a:ea typeface="新細明體" charset="-120"/>
              </a:rPr>
              <a:t>(e.g. Arctic areas, Mountain areas…)</a:t>
            </a:r>
          </a:p>
        </p:txBody>
      </p:sp>
      <p:pic>
        <p:nvPicPr>
          <p:cNvPr id="12300" name="Picture 3"/>
          <p:cNvPicPr>
            <a:picLocks noChangeAspect="1" noChangeArrowheads="1"/>
          </p:cNvPicPr>
          <p:nvPr/>
        </p:nvPicPr>
        <p:blipFill>
          <a:blip r:embed="rId3" cstate="print"/>
          <a:srcRect/>
          <a:stretch>
            <a:fillRect/>
          </a:stretch>
        </p:blipFill>
        <p:spPr bwMode="auto">
          <a:xfrm>
            <a:off x="539552" y="3359590"/>
            <a:ext cx="2664296" cy="1651256"/>
          </a:xfrm>
          <a:prstGeom prst="rect">
            <a:avLst/>
          </a:prstGeom>
          <a:noFill/>
          <a:ln w="9525">
            <a:noFill/>
            <a:miter lim="800000"/>
            <a:headEnd/>
            <a:tailEnd/>
          </a:ln>
        </p:spPr>
      </p:pic>
      <p:pic>
        <p:nvPicPr>
          <p:cNvPr id="12301" name="Picture 15"/>
          <p:cNvPicPr>
            <a:picLocks noChangeAspect="1" noChangeArrowheads="1"/>
          </p:cNvPicPr>
          <p:nvPr/>
        </p:nvPicPr>
        <p:blipFill>
          <a:blip r:embed="rId4" cstate="print"/>
          <a:srcRect/>
          <a:stretch>
            <a:fillRect/>
          </a:stretch>
        </p:blipFill>
        <p:spPr bwMode="auto">
          <a:xfrm>
            <a:off x="521593" y="1844824"/>
            <a:ext cx="1890167" cy="1630292"/>
          </a:xfrm>
          <a:prstGeom prst="rect">
            <a:avLst/>
          </a:prstGeom>
          <a:noFill/>
          <a:ln w="9525">
            <a:noFill/>
            <a:miter lim="800000"/>
            <a:headEnd/>
            <a:tailEnd/>
          </a:ln>
        </p:spPr>
      </p:pic>
      <p:pic>
        <p:nvPicPr>
          <p:cNvPr id="12299" name="Picture 121" descr="133"/>
          <p:cNvPicPr>
            <a:picLocks noChangeAspect="1" noChangeArrowheads="1"/>
          </p:cNvPicPr>
          <p:nvPr/>
        </p:nvPicPr>
        <p:blipFill>
          <a:blip r:embed="rId5" cstate="print">
            <a:lum bright="6000"/>
          </a:blip>
          <a:srcRect b="8"/>
          <a:stretch>
            <a:fillRect/>
          </a:stretch>
        </p:blipFill>
        <p:spPr bwMode="auto">
          <a:xfrm rot="916084">
            <a:off x="2781300" y="3527425"/>
            <a:ext cx="1468438" cy="3194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
          <p:cNvSpPr>
            <a:spLocks noChangeArrowheads="1"/>
          </p:cNvSpPr>
          <p:nvPr/>
        </p:nvSpPr>
        <p:spPr bwMode="auto">
          <a:xfrm>
            <a:off x="179388" y="311150"/>
            <a:ext cx="5487987" cy="1066800"/>
          </a:xfrm>
          <a:prstGeom prst="rect">
            <a:avLst/>
          </a:prstGeom>
          <a:noFill/>
          <a:ln w="9525">
            <a:noFill/>
            <a:miter lim="800000"/>
            <a:headEnd/>
            <a:tailEnd/>
          </a:ln>
        </p:spPr>
        <p:txBody>
          <a:bodyPr wrap="none">
            <a:spAutoFit/>
          </a:bodyPr>
          <a:lstStyle/>
          <a:p>
            <a:r>
              <a:rPr lang="en-US" altLang="zh-TW" sz="3200" b="1" i="1">
                <a:solidFill>
                  <a:srgbClr val="3E83C2"/>
                </a:solidFill>
              </a:rPr>
              <a:t>Product Benefit – </a:t>
            </a:r>
            <a:br>
              <a:rPr lang="en-US" altLang="zh-TW" sz="3200" b="1" i="1">
                <a:solidFill>
                  <a:srgbClr val="3E83C2"/>
                </a:solidFill>
              </a:rPr>
            </a:br>
            <a:r>
              <a:rPr lang="en-US" altLang="zh-TW" sz="3200" b="1" i="1">
                <a:solidFill>
                  <a:srgbClr val="3E83C2"/>
                </a:solidFill>
              </a:rPr>
              <a:t>WDR Enhanced &amp; WDR Pro</a:t>
            </a:r>
          </a:p>
        </p:txBody>
      </p:sp>
      <p:pic>
        <p:nvPicPr>
          <p:cNvPr id="13315" name="Picture 6"/>
          <p:cNvPicPr>
            <a:picLocks noChangeAspect="1" noChangeArrowheads="1"/>
          </p:cNvPicPr>
          <p:nvPr/>
        </p:nvPicPr>
        <p:blipFill>
          <a:blip r:embed="rId3" cstate="print"/>
          <a:srcRect/>
          <a:stretch>
            <a:fillRect/>
          </a:stretch>
        </p:blipFill>
        <p:spPr bwMode="auto">
          <a:xfrm>
            <a:off x="415925" y="1519238"/>
            <a:ext cx="3473450" cy="2228850"/>
          </a:xfrm>
          <a:prstGeom prst="rect">
            <a:avLst/>
          </a:prstGeom>
          <a:noFill/>
          <a:ln w="9525">
            <a:noFill/>
            <a:miter lim="800000"/>
            <a:headEnd/>
            <a:tailEnd/>
          </a:ln>
        </p:spPr>
      </p:pic>
      <p:pic>
        <p:nvPicPr>
          <p:cNvPr id="13316" name="Picture 7"/>
          <p:cNvPicPr>
            <a:picLocks noChangeAspect="1" noChangeArrowheads="1"/>
          </p:cNvPicPr>
          <p:nvPr/>
        </p:nvPicPr>
        <p:blipFill>
          <a:blip r:embed="rId4" cstate="print"/>
          <a:srcRect/>
          <a:stretch>
            <a:fillRect/>
          </a:stretch>
        </p:blipFill>
        <p:spPr bwMode="auto">
          <a:xfrm>
            <a:off x="4244975" y="1536700"/>
            <a:ext cx="3392488" cy="2198688"/>
          </a:xfrm>
          <a:prstGeom prst="rect">
            <a:avLst/>
          </a:prstGeom>
          <a:noFill/>
          <a:ln w="9525">
            <a:noFill/>
            <a:miter lim="800000"/>
            <a:headEnd/>
            <a:tailEnd/>
          </a:ln>
        </p:spPr>
      </p:pic>
      <p:pic>
        <p:nvPicPr>
          <p:cNvPr id="13317" name="Picture 6" descr="wdr"/>
          <p:cNvPicPr>
            <a:picLocks noChangeAspect="1" noChangeArrowheads="1"/>
          </p:cNvPicPr>
          <p:nvPr/>
        </p:nvPicPr>
        <p:blipFill>
          <a:blip r:embed="rId5" cstate="print"/>
          <a:srcRect l="2362" t="20520" r="56940" b="60536"/>
          <a:stretch>
            <a:fillRect/>
          </a:stretch>
        </p:blipFill>
        <p:spPr bwMode="auto">
          <a:xfrm>
            <a:off x="2366963" y="3997325"/>
            <a:ext cx="3997325" cy="1822450"/>
          </a:xfrm>
          <a:prstGeom prst="rect">
            <a:avLst/>
          </a:prstGeom>
          <a:noFill/>
          <a:ln w="9525">
            <a:noFill/>
            <a:miter lim="800000"/>
            <a:headEnd/>
            <a:tailEnd/>
          </a:ln>
        </p:spPr>
      </p:pic>
      <p:sp>
        <p:nvSpPr>
          <p:cNvPr id="13318" name="Text Box 7"/>
          <p:cNvSpPr txBox="1">
            <a:spLocks noChangeArrowheads="1"/>
          </p:cNvSpPr>
          <p:nvPr/>
        </p:nvSpPr>
        <p:spPr bwMode="auto">
          <a:xfrm>
            <a:off x="2446338" y="5843588"/>
            <a:ext cx="4008437" cy="304800"/>
          </a:xfrm>
          <a:prstGeom prst="rect">
            <a:avLst/>
          </a:prstGeom>
          <a:noFill/>
          <a:ln w="9525">
            <a:noFill/>
            <a:miter lim="800000"/>
            <a:headEnd/>
            <a:tailEnd/>
          </a:ln>
        </p:spPr>
        <p:txBody>
          <a:bodyPr>
            <a:spAutoFit/>
          </a:bodyPr>
          <a:lstStyle/>
          <a:p>
            <a:pPr algn="ctr">
              <a:spcBef>
                <a:spcPct val="50000"/>
              </a:spcBef>
            </a:pPr>
            <a:r>
              <a:rPr lang="en-US" altLang="zh-TW" sz="1400">
                <a:solidFill>
                  <a:schemeClr val="tx1"/>
                </a:solidFill>
              </a:rPr>
              <a:t>With WDR Pro</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
          <p:cNvSpPr>
            <a:spLocks noChangeArrowheads="1"/>
          </p:cNvSpPr>
          <p:nvPr/>
        </p:nvSpPr>
        <p:spPr bwMode="auto">
          <a:xfrm>
            <a:off x="179388" y="311150"/>
            <a:ext cx="4162425" cy="822325"/>
          </a:xfrm>
          <a:prstGeom prst="rect">
            <a:avLst/>
          </a:prstGeom>
          <a:noFill/>
          <a:ln w="9525">
            <a:noFill/>
            <a:miter lim="800000"/>
            <a:headEnd/>
            <a:tailEnd/>
          </a:ln>
        </p:spPr>
        <p:txBody>
          <a:bodyPr wrap="none">
            <a:spAutoFit/>
          </a:bodyPr>
          <a:lstStyle/>
          <a:p>
            <a:r>
              <a:rPr lang="en-US" altLang="zh-TW" sz="2400" b="1" i="1">
                <a:solidFill>
                  <a:srgbClr val="3E83C2"/>
                </a:solidFill>
              </a:rPr>
              <a:t>Product Benefit – </a:t>
            </a:r>
            <a:br>
              <a:rPr lang="en-US" altLang="zh-TW" sz="2400" b="1" i="1">
                <a:solidFill>
                  <a:srgbClr val="3E83C2"/>
                </a:solidFill>
              </a:rPr>
            </a:br>
            <a:r>
              <a:rPr lang="en-US" altLang="zh-TW" sz="2400" b="1" i="1">
                <a:solidFill>
                  <a:srgbClr val="3E83C2"/>
                </a:solidFill>
              </a:rPr>
              <a:t>WDR Enhanced &amp; WDR Pro</a:t>
            </a:r>
          </a:p>
        </p:txBody>
      </p:sp>
      <p:sp>
        <p:nvSpPr>
          <p:cNvPr id="15363" name="Freeform 3"/>
          <p:cNvSpPr>
            <a:spLocks/>
          </p:cNvSpPr>
          <p:nvPr/>
        </p:nvSpPr>
        <p:spPr bwMode="gray">
          <a:xfrm>
            <a:off x="4483100" y="5148263"/>
            <a:ext cx="201930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5364" name="Freeform 4"/>
          <p:cNvSpPr>
            <a:spLocks/>
          </p:cNvSpPr>
          <p:nvPr/>
        </p:nvSpPr>
        <p:spPr bwMode="gray">
          <a:xfrm rot="10800000">
            <a:off x="7112000" y="4197350"/>
            <a:ext cx="192405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5365" name="Rectangle 5"/>
          <p:cNvSpPr>
            <a:spLocks noChangeArrowheads="1"/>
          </p:cNvSpPr>
          <p:nvPr/>
        </p:nvSpPr>
        <p:spPr bwMode="black">
          <a:xfrm>
            <a:off x="4616450" y="1557338"/>
            <a:ext cx="1939925" cy="460375"/>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Advantage</a:t>
            </a:r>
          </a:p>
        </p:txBody>
      </p:sp>
      <p:sp>
        <p:nvSpPr>
          <p:cNvPr id="15366" name="Rectangle 6"/>
          <p:cNvSpPr>
            <a:spLocks noChangeArrowheads="1"/>
          </p:cNvSpPr>
          <p:nvPr/>
        </p:nvSpPr>
        <p:spPr bwMode="auto">
          <a:xfrm>
            <a:off x="4616450" y="4005263"/>
            <a:ext cx="1420813" cy="461962"/>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Benefit</a:t>
            </a:r>
          </a:p>
        </p:txBody>
      </p:sp>
      <p:sp>
        <p:nvSpPr>
          <p:cNvPr id="15367" name="Freeform 7"/>
          <p:cNvSpPr>
            <a:spLocks/>
          </p:cNvSpPr>
          <p:nvPr/>
        </p:nvSpPr>
        <p:spPr bwMode="gray">
          <a:xfrm>
            <a:off x="4464050" y="2862263"/>
            <a:ext cx="201930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15368" name="Freeform 8"/>
          <p:cNvSpPr>
            <a:spLocks/>
          </p:cNvSpPr>
          <p:nvPr/>
        </p:nvSpPr>
        <p:spPr bwMode="gray">
          <a:xfrm rot="10800000">
            <a:off x="7073900" y="1909763"/>
            <a:ext cx="192405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28" name="AutoShape 9"/>
          <p:cNvSpPr>
            <a:spLocks noChangeArrowheads="1"/>
          </p:cNvSpPr>
          <p:nvPr/>
        </p:nvSpPr>
        <p:spPr bwMode="gray">
          <a:xfrm>
            <a:off x="4608513" y="2300288"/>
            <a:ext cx="4046537" cy="1295400"/>
          </a:xfrm>
          <a:prstGeom prst="roundRect">
            <a:avLst>
              <a:gd name="adj" fmla="val 16667"/>
            </a:avLst>
          </a:prstGeom>
          <a:gradFill rotWithShape="1">
            <a:gsLst>
              <a:gs pos="0">
                <a:srgbClr val="3197BB">
                  <a:gamma/>
                  <a:tint val="75686"/>
                  <a:invGamma/>
                </a:srgbClr>
              </a:gs>
              <a:gs pos="50000">
                <a:srgbClr val="3197BB"/>
              </a:gs>
              <a:gs pos="100000">
                <a:srgbClr val="3197BB">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3197BB"/>
            </a:extrusionClr>
          </a:sp3d>
        </p:spPr>
        <p:txBody>
          <a:bodyPr wrap="none" anchor="ctr">
            <a:flatTx/>
          </a:bodyPr>
          <a:lstStyle/>
          <a:p>
            <a:pPr>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Better visibility under high-contrast </a:t>
            </a:r>
            <a:br>
              <a:rPr lang="en-US" altLang="zh-TW" sz="1600" b="1">
                <a:solidFill>
                  <a:srgbClr val="FFFFFF"/>
                </a:solidFill>
                <a:effectLst>
                  <a:outerShdw blurRad="38100" dist="38100" dir="2700000" algn="tl">
                    <a:srgbClr val="000000"/>
                  </a:outerShdw>
                </a:effectLst>
                <a:latin typeface="Arial" charset="0"/>
                <a:ea typeface="新細明體" charset="-120"/>
              </a:rPr>
            </a:br>
            <a:r>
              <a:rPr lang="en-US" altLang="zh-TW" sz="1600" b="1">
                <a:solidFill>
                  <a:srgbClr val="FFFFFF"/>
                </a:solidFill>
                <a:effectLst>
                  <a:outerShdw blurRad="38100" dist="38100" dir="2700000" algn="tl">
                    <a:srgbClr val="000000"/>
                  </a:outerShdw>
                </a:effectLst>
                <a:latin typeface="Arial" charset="0"/>
                <a:ea typeface="新細明體" charset="-120"/>
              </a:rPr>
              <a:t>scenes</a:t>
            </a:r>
          </a:p>
        </p:txBody>
      </p:sp>
      <p:sp>
        <p:nvSpPr>
          <p:cNvPr id="29" name="AutoShape 10"/>
          <p:cNvSpPr>
            <a:spLocks noChangeArrowheads="1"/>
          </p:cNvSpPr>
          <p:nvPr/>
        </p:nvSpPr>
        <p:spPr bwMode="gray">
          <a:xfrm>
            <a:off x="4684713" y="4586288"/>
            <a:ext cx="4046537" cy="1295400"/>
          </a:xfrm>
          <a:prstGeom prst="roundRect">
            <a:avLst>
              <a:gd name="adj" fmla="val 16667"/>
            </a:avLst>
          </a:prstGeom>
          <a:gradFill rotWithShape="1">
            <a:gsLst>
              <a:gs pos="0">
                <a:srgbClr val="72B88E">
                  <a:gamma/>
                  <a:tint val="75686"/>
                  <a:invGamma/>
                </a:srgbClr>
              </a:gs>
              <a:gs pos="50000">
                <a:srgbClr val="72B88E"/>
              </a:gs>
              <a:gs pos="100000">
                <a:srgbClr val="72B88E">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72B88E"/>
            </a:extrusionClr>
          </a:sp3d>
        </p:spPr>
        <p:txBody>
          <a:bodyPr wrap="none" anchor="ctr">
            <a:flatTx/>
          </a:bodyPr>
          <a:lstStyle/>
          <a:p>
            <a:pPr>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Ability to capture details under </a:t>
            </a:r>
            <a:br>
              <a:rPr lang="en-US" altLang="zh-TW" sz="1600" b="1">
                <a:solidFill>
                  <a:srgbClr val="FFFFFF"/>
                </a:solidFill>
                <a:effectLst>
                  <a:outerShdw blurRad="38100" dist="38100" dir="2700000" algn="tl">
                    <a:srgbClr val="000000"/>
                  </a:outerShdw>
                </a:effectLst>
                <a:latin typeface="Arial" charset="0"/>
                <a:ea typeface="新細明體" charset="-120"/>
              </a:rPr>
            </a:br>
            <a:r>
              <a:rPr lang="en-US" altLang="zh-TW" sz="1600" b="1">
                <a:solidFill>
                  <a:srgbClr val="FFFFFF"/>
                </a:solidFill>
                <a:effectLst>
                  <a:outerShdw blurRad="38100" dist="38100" dir="2700000" algn="tl">
                    <a:srgbClr val="000000"/>
                  </a:outerShdw>
                </a:effectLst>
                <a:latin typeface="Arial" charset="0"/>
                <a:ea typeface="新細明體" charset="-120"/>
              </a:rPr>
              <a:t>challenging scenarios</a:t>
            </a:r>
            <a:br>
              <a:rPr lang="en-US" altLang="zh-TW" sz="1600" b="1">
                <a:solidFill>
                  <a:srgbClr val="FFFFFF"/>
                </a:solidFill>
                <a:effectLst>
                  <a:outerShdw blurRad="38100" dist="38100" dir="2700000" algn="tl">
                    <a:srgbClr val="000000"/>
                  </a:outerShdw>
                </a:effectLst>
                <a:latin typeface="Arial" charset="0"/>
                <a:ea typeface="新細明體" charset="-120"/>
              </a:rPr>
            </a:br>
            <a:r>
              <a:rPr lang="en-US" altLang="zh-TW" sz="1600" b="1">
                <a:solidFill>
                  <a:srgbClr val="FFFFFF"/>
                </a:solidFill>
                <a:effectLst>
                  <a:outerShdw blurRad="38100" dist="38100" dir="2700000" algn="tl">
                    <a:srgbClr val="000000"/>
                  </a:outerShdw>
                </a:effectLst>
                <a:latin typeface="Arial" charset="0"/>
                <a:ea typeface="新細明體" charset="-120"/>
              </a:rPr>
              <a:t>(e.g. Entrance, Parking lot…)</a:t>
            </a:r>
          </a:p>
          <a:p>
            <a:pPr>
              <a:buFont typeface="Wingdings" pitchFamily="2" charset="2"/>
              <a:buChar char="l"/>
              <a:defRPr/>
            </a:pPr>
            <a:endParaRPr lang="en-US" altLang="zh-TW" sz="1600" b="1">
              <a:solidFill>
                <a:srgbClr val="FFFFFF"/>
              </a:solidFill>
              <a:effectLst>
                <a:outerShdw blurRad="38100" dist="38100" dir="2700000" algn="tl">
                  <a:srgbClr val="000000"/>
                </a:outerShdw>
              </a:effectLst>
              <a:latin typeface="Arial" charset="0"/>
              <a:ea typeface="新細明體" charset="-120"/>
            </a:endParaRPr>
          </a:p>
          <a:p>
            <a:pPr>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Ability to capture details even when </a:t>
            </a:r>
            <a:br>
              <a:rPr lang="en-US" altLang="zh-TW" sz="1600" b="1">
                <a:solidFill>
                  <a:srgbClr val="FFFFFF"/>
                </a:solidFill>
                <a:effectLst>
                  <a:outerShdw blurRad="38100" dist="38100" dir="2700000" algn="tl">
                    <a:srgbClr val="000000"/>
                  </a:outerShdw>
                </a:effectLst>
                <a:latin typeface="Arial" charset="0"/>
                <a:ea typeface="新細明體" charset="-120"/>
              </a:rPr>
            </a:br>
            <a:r>
              <a:rPr lang="en-US" altLang="zh-TW" sz="1600" b="1">
                <a:solidFill>
                  <a:srgbClr val="FFFFFF"/>
                </a:solidFill>
                <a:effectLst>
                  <a:outerShdw blurRad="38100" dist="38100" dir="2700000" algn="tl">
                    <a:srgbClr val="000000"/>
                  </a:outerShdw>
                </a:effectLst>
                <a:latin typeface="Arial" charset="0"/>
                <a:ea typeface="新細明體" charset="-120"/>
              </a:rPr>
              <a:t>facing lights</a:t>
            </a:r>
          </a:p>
        </p:txBody>
      </p:sp>
      <p:pic>
        <p:nvPicPr>
          <p:cNvPr id="15371" name="Picture 6"/>
          <p:cNvPicPr>
            <a:picLocks noChangeAspect="1" noChangeArrowheads="1"/>
          </p:cNvPicPr>
          <p:nvPr/>
        </p:nvPicPr>
        <p:blipFill>
          <a:blip r:embed="rId3" cstate="print"/>
          <a:srcRect/>
          <a:stretch>
            <a:fillRect/>
          </a:stretch>
        </p:blipFill>
        <p:spPr bwMode="auto">
          <a:xfrm>
            <a:off x="201613" y="1052513"/>
            <a:ext cx="2698750" cy="1731962"/>
          </a:xfrm>
          <a:prstGeom prst="rect">
            <a:avLst/>
          </a:prstGeom>
          <a:noFill/>
          <a:ln w="9525">
            <a:noFill/>
            <a:miter lim="800000"/>
            <a:headEnd/>
            <a:tailEnd/>
          </a:ln>
        </p:spPr>
      </p:pic>
      <p:pic>
        <p:nvPicPr>
          <p:cNvPr id="15372" name="Picture 7"/>
          <p:cNvPicPr>
            <a:picLocks noChangeAspect="1" noChangeArrowheads="1"/>
          </p:cNvPicPr>
          <p:nvPr/>
        </p:nvPicPr>
        <p:blipFill>
          <a:blip r:embed="rId4" cstate="print"/>
          <a:srcRect/>
          <a:stretch>
            <a:fillRect/>
          </a:stretch>
        </p:blipFill>
        <p:spPr bwMode="auto">
          <a:xfrm>
            <a:off x="198438" y="2892425"/>
            <a:ext cx="2717800" cy="1760538"/>
          </a:xfrm>
          <a:prstGeom prst="rect">
            <a:avLst/>
          </a:prstGeom>
          <a:noFill/>
          <a:ln w="9525">
            <a:noFill/>
            <a:miter lim="800000"/>
            <a:headEnd/>
            <a:tailEnd/>
          </a:ln>
        </p:spPr>
      </p:pic>
      <p:pic>
        <p:nvPicPr>
          <p:cNvPr id="15373" name="Picture 14" descr="wdr"/>
          <p:cNvPicPr>
            <a:picLocks noChangeAspect="1" noChangeArrowheads="1"/>
          </p:cNvPicPr>
          <p:nvPr/>
        </p:nvPicPr>
        <p:blipFill>
          <a:blip r:embed="rId5" cstate="print"/>
          <a:srcRect l="2362" t="20520" r="56940" b="60536"/>
          <a:stretch>
            <a:fillRect/>
          </a:stretch>
        </p:blipFill>
        <p:spPr bwMode="auto">
          <a:xfrm>
            <a:off x="211138" y="4845050"/>
            <a:ext cx="2709862" cy="1235075"/>
          </a:xfrm>
          <a:prstGeom prst="rect">
            <a:avLst/>
          </a:prstGeom>
          <a:noFill/>
          <a:ln w="9525">
            <a:noFill/>
            <a:miter lim="800000"/>
            <a:headEnd/>
            <a:tailEnd/>
          </a:ln>
        </p:spPr>
      </p:pic>
      <p:sp>
        <p:nvSpPr>
          <p:cNvPr id="15374" name="Text Box 15"/>
          <p:cNvSpPr txBox="1">
            <a:spLocks noChangeArrowheads="1"/>
          </p:cNvSpPr>
          <p:nvPr/>
        </p:nvSpPr>
        <p:spPr bwMode="auto">
          <a:xfrm>
            <a:off x="290513" y="6134100"/>
            <a:ext cx="2717800" cy="304800"/>
          </a:xfrm>
          <a:prstGeom prst="rect">
            <a:avLst/>
          </a:prstGeom>
          <a:noFill/>
          <a:ln w="9525">
            <a:noFill/>
            <a:miter lim="800000"/>
            <a:headEnd/>
            <a:tailEnd/>
          </a:ln>
        </p:spPr>
        <p:txBody>
          <a:bodyPr>
            <a:spAutoFit/>
          </a:bodyPr>
          <a:lstStyle/>
          <a:p>
            <a:pPr algn="ctr">
              <a:spcBef>
                <a:spcPct val="50000"/>
              </a:spcBef>
            </a:pPr>
            <a:r>
              <a:rPr lang="en-US" altLang="zh-TW" sz="1400">
                <a:solidFill>
                  <a:schemeClr val="tx1"/>
                </a:solidFill>
              </a:rPr>
              <a:t>With WDR Pro</a:t>
            </a:r>
          </a:p>
        </p:txBody>
      </p:sp>
      <p:pic>
        <p:nvPicPr>
          <p:cNvPr id="15375" name="Picture 121" descr="133"/>
          <p:cNvPicPr>
            <a:picLocks noChangeAspect="1" noChangeArrowheads="1"/>
          </p:cNvPicPr>
          <p:nvPr/>
        </p:nvPicPr>
        <p:blipFill>
          <a:blip r:embed="rId6" cstate="print">
            <a:lum bright="6000"/>
          </a:blip>
          <a:srcRect b="8"/>
          <a:stretch>
            <a:fillRect/>
          </a:stretch>
        </p:blipFill>
        <p:spPr bwMode="auto">
          <a:xfrm rot="916084">
            <a:off x="2781300" y="3527425"/>
            <a:ext cx="1468438" cy="3194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p:cNvSpPr>
            <a:spLocks noChangeArrowheads="1"/>
          </p:cNvSpPr>
          <p:nvPr/>
        </p:nvSpPr>
        <p:spPr bwMode="auto">
          <a:xfrm>
            <a:off x="179388" y="311150"/>
            <a:ext cx="6619875" cy="1373188"/>
          </a:xfrm>
          <a:prstGeom prst="rect">
            <a:avLst/>
          </a:prstGeom>
          <a:noFill/>
          <a:ln w="9525">
            <a:noFill/>
            <a:miter lim="800000"/>
            <a:headEnd/>
            <a:tailEnd/>
          </a:ln>
        </p:spPr>
        <p:txBody>
          <a:bodyPr wrap="none">
            <a:spAutoFit/>
          </a:bodyPr>
          <a:lstStyle/>
          <a:p>
            <a:r>
              <a:rPr lang="en-US" altLang="zh-TW" sz="2800" b="1" i="1">
                <a:solidFill>
                  <a:srgbClr val="3E83C2"/>
                </a:solidFill>
              </a:rPr>
              <a:t>Product Benefit – </a:t>
            </a:r>
            <a:br>
              <a:rPr lang="en-US" altLang="zh-TW" sz="2800" b="1" i="1">
                <a:solidFill>
                  <a:srgbClr val="3E83C2"/>
                </a:solidFill>
              </a:rPr>
            </a:br>
            <a:r>
              <a:rPr lang="en-US" altLang="zh-TW" sz="2800" b="1" i="1">
                <a:solidFill>
                  <a:srgbClr val="3E83C2"/>
                </a:solidFill>
              </a:rPr>
              <a:t>Exceptional Frame Rate</a:t>
            </a:r>
            <a:br>
              <a:rPr lang="en-US" altLang="zh-TW" sz="2800" b="1" i="1">
                <a:solidFill>
                  <a:srgbClr val="3E83C2"/>
                </a:solidFill>
              </a:rPr>
            </a:br>
            <a:r>
              <a:rPr lang="en-US" altLang="zh-TW" sz="2800" b="1" i="1">
                <a:solidFill>
                  <a:srgbClr val="3E83C2"/>
                </a:solidFill>
              </a:rPr>
              <a:t>				</a:t>
            </a:r>
            <a:r>
              <a:rPr lang="en-US" altLang="zh-TW" sz="2000" b="1" i="1">
                <a:solidFill>
                  <a:srgbClr val="00CC00"/>
                </a:solidFill>
              </a:rPr>
              <a:t>(60 frames per second)</a:t>
            </a:r>
            <a:endParaRPr lang="en-US" altLang="zh-TW" sz="1400" b="1" i="1">
              <a:solidFill>
                <a:srgbClr val="3E83C2"/>
              </a:solidFill>
            </a:endParaRPr>
          </a:p>
        </p:txBody>
      </p:sp>
      <p:pic>
        <p:nvPicPr>
          <p:cNvPr id="16387" name="Picture 4"/>
          <p:cNvPicPr>
            <a:picLocks noChangeAspect="1" noChangeArrowheads="1"/>
          </p:cNvPicPr>
          <p:nvPr/>
        </p:nvPicPr>
        <p:blipFill>
          <a:blip r:embed="rId3" cstate="print"/>
          <a:srcRect l="12434" t="35947" r="12213" b="43558"/>
          <a:stretch>
            <a:fillRect/>
          </a:stretch>
        </p:blipFill>
        <p:spPr bwMode="auto">
          <a:xfrm>
            <a:off x="201613" y="2543175"/>
            <a:ext cx="8709025" cy="1370013"/>
          </a:xfrm>
          <a:prstGeom prst="rect">
            <a:avLst/>
          </a:prstGeom>
          <a:noFill/>
          <a:ln w="9525">
            <a:noFill/>
            <a:miter lim="800000"/>
            <a:headEnd/>
            <a:tailEnd/>
          </a:ln>
        </p:spPr>
      </p:pic>
      <p:sp>
        <p:nvSpPr>
          <p:cNvPr id="16388" name="Text Box 6"/>
          <p:cNvSpPr txBox="1">
            <a:spLocks noChangeArrowheads="1"/>
          </p:cNvSpPr>
          <p:nvPr/>
        </p:nvSpPr>
        <p:spPr bwMode="auto">
          <a:xfrm>
            <a:off x="3943350" y="4937125"/>
            <a:ext cx="2913063" cy="579438"/>
          </a:xfrm>
          <a:prstGeom prst="rect">
            <a:avLst/>
          </a:prstGeom>
          <a:noFill/>
          <a:ln w="9525">
            <a:noFill/>
            <a:miter lim="800000"/>
            <a:headEnd/>
            <a:tailEnd/>
          </a:ln>
        </p:spPr>
        <p:txBody>
          <a:bodyPr>
            <a:spAutoFit/>
          </a:bodyPr>
          <a:lstStyle/>
          <a:p>
            <a:pPr>
              <a:spcBef>
                <a:spcPct val="50000"/>
              </a:spcBef>
            </a:pPr>
            <a:r>
              <a:rPr lang="en-US" altLang="zh-TW" sz="3200">
                <a:solidFill>
                  <a:srgbClr val="FF0000"/>
                </a:solidFill>
                <a:latin typeface="Verdana" pitchFamily="34" charset="0"/>
              </a:rPr>
              <a:t>“Key Frame”</a:t>
            </a:r>
          </a:p>
        </p:txBody>
      </p:sp>
      <p:sp>
        <p:nvSpPr>
          <p:cNvPr id="16389" name="AutoShape 7"/>
          <p:cNvSpPr>
            <a:spLocks noChangeArrowheads="1"/>
          </p:cNvSpPr>
          <p:nvPr/>
        </p:nvSpPr>
        <p:spPr bwMode="auto">
          <a:xfrm>
            <a:off x="4911725" y="3873500"/>
            <a:ext cx="798513" cy="1068388"/>
          </a:xfrm>
          <a:prstGeom prst="upArrow">
            <a:avLst>
              <a:gd name="adj1" fmla="val 50000"/>
              <a:gd name="adj2" fmla="val 33449"/>
            </a:avLst>
          </a:prstGeom>
          <a:solidFill>
            <a:schemeClr val="accent1"/>
          </a:solidFill>
          <a:ln w="9525">
            <a:solidFill>
              <a:schemeClr val="tx1"/>
            </a:solidFill>
            <a:miter lim="800000"/>
            <a:headEnd/>
            <a:tailEnd/>
          </a:ln>
        </p:spPr>
        <p:txBody>
          <a:bodyPr wrap="none" anchor="ctr"/>
          <a:lstStyle/>
          <a:p>
            <a:endParaRPr lang="zh-TW" altLang="en-US"/>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
          <p:cNvSpPr>
            <a:spLocks noChangeArrowheads="1"/>
          </p:cNvSpPr>
          <p:nvPr/>
        </p:nvSpPr>
        <p:spPr bwMode="auto">
          <a:xfrm>
            <a:off x="179388" y="311150"/>
            <a:ext cx="3640137" cy="822325"/>
          </a:xfrm>
          <a:prstGeom prst="rect">
            <a:avLst/>
          </a:prstGeom>
          <a:noFill/>
          <a:ln w="9525">
            <a:noFill/>
            <a:miter lim="800000"/>
            <a:headEnd/>
            <a:tailEnd/>
          </a:ln>
        </p:spPr>
        <p:txBody>
          <a:bodyPr wrap="none">
            <a:spAutoFit/>
          </a:bodyPr>
          <a:lstStyle/>
          <a:p>
            <a:r>
              <a:rPr lang="en-US" altLang="zh-TW" sz="2400" b="1" i="1">
                <a:solidFill>
                  <a:srgbClr val="3E83C2"/>
                </a:solidFill>
              </a:rPr>
              <a:t>Product Benefit – </a:t>
            </a:r>
            <a:br>
              <a:rPr lang="en-US" altLang="zh-TW" sz="2400" b="1" i="1">
                <a:solidFill>
                  <a:srgbClr val="3E83C2"/>
                </a:solidFill>
              </a:rPr>
            </a:br>
            <a:r>
              <a:rPr lang="en-US" altLang="zh-TW" sz="2400" b="1" i="1">
                <a:solidFill>
                  <a:srgbClr val="3E83C2"/>
                </a:solidFill>
              </a:rPr>
              <a:t>Exceptional Frame Rate</a:t>
            </a:r>
          </a:p>
        </p:txBody>
      </p:sp>
      <p:sp>
        <p:nvSpPr>
          <p:cNvPr id="17411" name="Freeform 3"/>
          <p:cNvSpPr>
            <a:spLocks/>
          </p:cNvSpPr>
          <p:nvPr/>
        </p:nvSpPr>
        <p:spPr bwMode="gray">
          <a:xfrm>
            <a:off x="4483100" y="5346700"/>
            <a:ext cx="201930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7412" name="Freeform 4"/>
          <p:cNvSpPr>
            <a:spLocks/>
          </p:cNvSpPr>
          <p:nvPr/>
        </p:nvSpPr>
        <p:spPr bwMode="gray">
          <a:xfrm rot="10800000">
            <a:off x="7112000" y="4197350"/>
            <a:ext cx="192405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878FA5">
              <a:alpha val="67842"/>
            </a:srgbClr>
          </a:solidFill>
          <a:ln w="0">
            <a:noFill/>
            <a:prstDash val="solid"/>
            <a:round/>
            <a:headEnd/>
            <a:tailEnd/>
          </a:ln>
        </p:spPr>
        <p:txBody>
          <a:bodyPr/>
          <a:lstStyle/>
          <a:p>
            <a:endParaRPr lang="zh-TW" altLang="en-US"/>
          </a:p>
        </p:txBody>
      </p:sp>
      <p:sp>
        <p:nvSpPr>
          <p:cNvPr id="17413" name="Rectangle 5"/>
          <p:cNvSpPr>
            <a:spLocks noChangeArrowheads="1"/>
          </p:cNvSpPr>
          <p:nvPr/>
        </p:nvSpPr>
        <p:spPr bwMode="black">
          <a:xfrm>
            <a:off x="4616450" y="1557338"/>
            <a:ext cx="2103438" cy="457200"/>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Advantages</a:t>
            </a:r>
          </a:p>
        </p:txBody>
      </p:sp>
      <p:sp>
        <p:nvSpPr>
          <p:cNvPr id="17414" name="Rectangle 6"/>
          <p:cNvSpPr>
            <a:spLocks noChangeArrowheads="1"/>
          </p:cNvSpPr>
          <p:nvPr/>
        </p:nvSpPr>
        <p:spPr bwMode="auto">
          <a:xfrm>
            <a:off x="4616450" y="4005263"/>
            <a:ext cx="1577975" cy="457200"/>
          </a:xfrm>
          <a:prstGeom prst="rect">
            <a:avLst/>
          </a:prstGeom>
          <a:noFill/>
          <a:ln w="9525">
            <a:noFill/>
            <a:miter lim="800000"/>
            <a:headEnd/>
            <a:tailEnd/>
          </a:ln>
        </p:spPr>
        <p:txBody>
          <a:bodyPr wrap="none">
            <a:spAutoFit/>
          </a:bodyPr>
          <a:lstStyle/>
          <a:p>
            <a:pPr>
              <a:spcBef>
                <a:spcPct val="50000"/>
              </a:spcBef>
              <a:buClr>
                <a:srgbClr val="1F3F5F"/>
              </a:buClr>
              <a:buFontTx/>
              <a:buChar char="•"/>
            </a:pPr>
            <a:r>
              <a:rPr lang="en-US" altLang="zh-TW" sz="2400" b="1">
                <a:solidFill>
                  <a:srgbClr val="666699"/>
                </a:solidFill>
                <a:ea typeface="新細明體" pitchFamily="18" charset="-120"/>
              </a:rPr>
              <a:t> Benefits</a:t>
            </a:r>
          </a:p>
        </p:txBody>
      </p:sp>
      <p:sp>
        <p:nvSpPr>
          <p:cNvPr id="17415" name="Freeform 7"/>
          <p:cNvSpPr>
            <a:spLocks/>
          </p:cNvSpPr>
          <p:nvPr/>
        </p:nvSpPr>
        <p:spPr bwMode="gray">
          <a:xfrm>
            <a:off x="4464050" y="2862263"/>
            <a:ext cx="201930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17416" name="Freeform 8"/>
          <p:cNvSpPr>
            <a:spLocks/>
          </p:cNvSpPr>
          <p:nvPr/>
        </p:nvSpPr>
        <p:spPr bwMode="gray">
          <a:xfrm rot="10800000">
            <a:off x="7073900" y="1909763"/>
            <a:ext cx="1924050" cy="962025"/>
          </a:xfrm>
          <a:custGeom>
            <a:avLst/>
            <a:gdLst>
              <a:gd name="T0" fmla="*/ 2147483647 w 2320"/>
              <a:gd name="T1" fmla="*/ 2147483647 h 792"/>
              <a:gd name="T2" fmla="*/ 2147483647 w 2320"/>
              <a:gd name="T3" fmla="*/ 0 h 792"/>
              <a:gd name="T4" fmla="*/ 0 w 2320"/>
              <a:gd name="T5" fmla="*/ 0 h 792"/>
              <a:gd name="T6" fmla="*/ 0 w 2320"/>
              <a:gd name="T7" fmla="*/ 2147483647 h 792"/>
              <a:gd name="T8" fmla="*/ 2147483647 w 2320"/>
              <a:gd name="T9" fmla="*/ 2147483647 h 792"/>
              <a:gd name="T10" fmla="*/ 2147483647 w 2320"/>
              <a:gd name="T11" fmla="*/ 2147483647 h 792"/>
              <a:gd name="T12" fmla="*/ 2147483647 w 2320"/>
              <a:gd name="T13" fmla="*/ 2147483647 h 792"/>
              <a:gd name="T14" fmla="*/ 0 60000 65536"/>
              <a:gd name="T15" fmla="*/ 0 60000 65536"/>
              <a:gd name="T16" fmla="*/ 0 60000 65536"/>
              <a:gd name="T17" fmla="*/ 0 60000 65536"/>
              <a:gd name="T18" fmla="*/ 0 60000 65536"/>
              <a:gd name="T19" fmla="*/ 0 60000 65536"/>
              <a:gd name="T20" fmla="*/ 0 60000 65536"/>
              <a:gd name="T21" fmla="*/ 0 w 2320"/>
              <a:gd name="T22" fmla="*/ 0 h 792"/>
              <a:gd name="T23" fmla="*/ 2320 w 2320"/>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0" h="792">
                <a:moveTo>
                  <a:pt x="88" y="696"/>
                </a:moveTo>
                <a:lnTo>
                  <a:pt x="88" y="0"/>
                </a:lnTo>
                <a:lnTo>
                  <a:pt x="0" y="0"/>
                </a:lnTo>
                <a:lnTo>
                  <a:pt x="0" y="792"/>
                </a:lnTo>
                <a:lnTo>
                  <a:pt x="2320" y="792"/>
                </a:lnTo>
                <a:lnTo>
                  <a:pt x="2320" y="696"/>
                </a:lnTo>
                <a:lnTo>
                  <a:pt x="88" y="696"/>
                </a:lnTo>
                <a:close/>
              </a:path>
            </a:pathLst>
          </a:custGeom>
          <a:solidFill>
            <a:srgbClr val="1A50B2">
              <a:alpha val="50195"/>
            </a:srgbClr>
          </a:solidFill>
          <a:ln w="0">
            <a:noFill/>
            <a:prstDash val="solid"/>
            <a:round/>
            <a:headEnd/>
            <a:tailEnd/>
          </a:ln>
        </p:spPr>
        <p:txBody>
          <a:bodyPr/>
          <a:lstStyle/>
          <a:p>
            <a:endParaRPr lang="zh-TW" altLang="en-US"/>
          </a:p>
        </p:txBody>
      </p:sp>
      <p:sp>
        <p:nvSpPr>
          <p:cNvPr id="28" name="AutoShape 9"/>
          <p:cNvSpPr>
            <a:spLocks noChangeArrowheads="1"/>
          </p:cNvSpPr>
          <p:nvPr/>
        </p:nvSpPr>
        <p:spPr bwMode="gray">
          <a:xfrm>
            <a:off x="4608513" y="2300288"/>
            <a:ext cx="4046537" cy="1295400"/>
          </a:xfrm>
          <a:prstGeom prst="roundRect">
            <a:avLst>
              <a:gd name="adj" fmla="val 16667"/>
            </a:avLst>
          </a:prstGeom>
          <a:gradFill rotWithShape="1">
            <a:gsLst>
              <a:gs pos="0">
                <a:srgbClr val="3197BB">
                  <a:gamma/>
                  <a:tint val="75686"/>
                  <a:invGamma/>
                </a:srgbClr>
              </a:gs>
              <a:gs pos="50000">
                <a:srgbClr val="3197BB"/>
              </a:gs>
              <a:gs pos="100000">
                <a:srgbClr val="3197BB">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3197BB"/>
            </a:extrusionClr>
          </a:sp3d>
        </p:spPr>
        <p:txBody>
          <a:bodyPr wrap="none" anchor="ctr">
            <a:flatTx/>
          </a:bodyPr>
          <a:lstStyle/>
          <a:p>
            <a:pPr>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More frames captured in a time period</a:t>
            </a:r>
          </a:p>
          <a:p>
            <a:pPr>
              <a:buFont typeface="Wingdings" pitchFamily="2" charset="2"/>
              <a:buChar char="l"/>
              <a:defRPr/>
            </a:pPr>
            <a:endParaRPr lang="en-US" altLang="zh-TW" sz="1600" b="1">
              <a:solidFill>
                <a:srgbClr val="FFFFFF"/>
              </a:solidFill>
              <a:effectLst>
                <a:outerShdw blurRad="38100" dist="38100" dir="2700000" algn="tl">
                  <a:srgbClr val="000000"/>
                </a:outerShdw>
              </a:effectLst>
              <a:latin typeface="Arial" charset="0"/>
              <a:ea typeface="新細明體" charset="-120"/>
            </a:endParaRPr>
          </a:p>
          <a:p>
            <a:pPr>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Ability to capture image during </a:t>
            </a:r>
            <a:br>
              <a:rPr lang="en-US" altLang="zh-TW" sz="1600" b="1">
                <a:solidFill>
                  <a:srgbClr val="FFFFFF"/>
                </a:solidFill>
                <a:effectLst>
                  <a:outerShdw blurRad="38100" dist="38100" dir="2700000" algn="tl">
                    <a:srgbClr val="000000"/>
                  </a:outerShdw>
                </a:effectLst>
                <a:latin typeface="Arial" charset="0"/>
                <a:ea typeface="新細明體" charset="-120"/>
              </a:rPr>
            </a:br>
            <a:r>
              <a:rPr lang="en-US" altLang="zh-TW" sz="1600" b="1">
                <a:solidFill>
                  <a:srgbClr val="FFFFFF"/>
                </a:solidFill>
                <a:effectLst>
                  <a:outerShdw blurRad="38100" dist="38100" dir="2700000" algn="tl">
                    <a:srgbClr val="000000"/>
                  </a:outerShdw>
                </a:effectLst>
                <a:latin typeface="Arial" charset="0"/>
                <a:ea typeface="新細明體" charset="-120"/>
              </a:rPr>
              <a:t>pan/tilt movement</a:t>
            </a:r>
          </a:p>
        </p:txBody>
      </p:sp>
      <p:sp>
        <p:nvSpPr>
          <p:cNvPr id="29" name="AutoShape 10"/>
          <p:cNvSpPr>
            <a:spLocks noChangeArrowheads="1"/>
          </p:cNvSpPr>
          <p:nvPr/>
        </p:nvSpPr>
        <p:spPr bwMode="gray">
          <a:xfrm>
            <a:off x="4643438" y="4586288"/>
            <a:ext cx="4087812" cy="1506537"/>
          </a:xfrm>
          <a:prstGeom prst="roundRect">
            <a:avLst>
              <a:gd name="adj" fmla="val 16667"/>
            </a:avLst>
          </a:prstGeom>
          <a:gradFill rotWithShape="1">
            <a:gsLst>
              <a:gs pos="0">
                <a:srgbClr val="72B88E">
                  <a:gamma/>
                  <a:tint val="75686"/>
                  <a:invGamma/>
                </a:srgbClr>
              </a:gs>
              <a:gs pos="50000">
                <a:srgbClr val="72B88E"/>
              </a:gs>
              <a:gs pos="100000">
                <a:srgbClr val="72B88E">
                  <a:gamma/>
                  <a:tint val="75686"/>
                  <a:invGamma/>
                </a:srgbClr>
              </a:gs>
            </a:gsLst>
            <a:lin ang="18900000" scaled="1"/>
          </a:gradFill>
          <a:ln w="9525">
            <a:noFill/>
            <a:round/>
            <a:headEnd/>
            <a:tailEnd/>
          </a:ln>
          <a:effectLst/>
          <a:scene3d>
            <a:camera prst="legacyObliqueTopRight"/>
            <a:lightRig rig="legacyFlat3" dir="b"/>
          </a:scene3d>
          <a:sp3d extrusionH="303200" prstMaterial="legacyMatte">
            <a:bevelT w="13500" h="13500" prst="angle"/>
            <a:bevelB w="13500" h="13500" prst="angle"/>
            <a:extrusionClr>
              <a:srgbClr val="72B88E"/>
            </a:extrusionClr>
          </a:sp3d>
        </p:spPr>
        <p:txBody>
          <a:bodyPr wrap="none" anchor="ctr">
            <a:flatTx/>
          </a:bodyPr>
          <a:lstStyle/>
          <a:p>
            <a:pPr>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Ability to capture more “</a:t>
            </a:r>
            <a:r>
              <a:rPr lang="en-US" altLang="zh-TW" sz="1600">
                <a:solidFill>
                  <a:srgbClr val="FF0000"/>
                </a:solidFill>
                <a:effectLst>
                  <a:outerShdw blurRad="38100" dist="38100" dir="2700000" algn="tl">
                    <a:srgbClr val="000000"/>
                  </a:outerShdw>
                </a:effectLst>
                <a:latin typeface="Arial" charset="0"/>
                <a:ea typeface="新細明體" charset="-120"/>
              </a:rPr>
              <a:t>Key frames</a:t>
            </a:r>
            <a:r>
              <a:rPr lang="en-US" altLang="zh-TW" sz="1600" b="1">
                <a:solidFill>
                  <a:srgbClr val="FFFFFF"/>
                </a:solidFill>
                <a:effectLst>
                  <a:outerShdw blurRad="38100" dist="38100" dir="2700000" algn="tl">
                    <a:srgbClr val="000000"/>
                  </a:outerShdw>
                </a:effectLst>
                <a:latin typeface="Arial" charset="0"/>
                <a:ea typeface="新細明體" charset="-120"/>
              </a:rPr>
              <a:t>”</a:t>
            </a:r>
          </a:p>
          <a:p>
            <a:pPr>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Ability to capture details while </a:t>
            </a:r>
            <a:br>
              <a:rPr lang="en-US" altLang="zh-TW" sz="1600" b="1">
                <a:solidFill>
                  <a:srgbClr val="FFFFFF"/>
                </a:solidFill>
                <a:effectLst>
                  <a:outerShdw blurRad="38100" dist="38100" dir="2700000" algn="tl">
                    <a:srgbClr val="000000"/>
                  </a:outerShdw>
                </a:effectLst>
                <a:latin typeface="Arial" charset="0"/>
                <a:ea typeface="新細明體" charset="-120"/>
              </a:rPr>
            </a:br>
            <a:r>
              <a:rPr lang="en-US" altLang="zh-TW" sz="1600" b="1">
                <a:solidFill>
                  <a:srgbClr val="FFFFFF"/>
                </a:solidFill>
                <a:effectLst>
                  <a:outerShdw blurRad="38100" dist="38100" dir="2700000" algn="tl">
                    <a:srgbClr val="000000"/>
                  </a:outerShdw>
                </a:effectLst>
                <a:latin typeface="Arial" charset="0"/>
                <a:ea typeface="新細明體" charset="-120"/>
              </a:rPr>
              <a:t>camera patrolling</a:t>
            </a:r>
          </a:p>
          <a:p>
            <a:pPr>
              <a:buFont typeface="Wingdings" pitchFamily="2" charset="2"/>
              <a:buChar char="l"/>
              <a:defRPr/>
            </a:pPr>
            <a:r>
              <a:rPr lang="en-US" altLang="zh-TW" sz="1600" b="1">
                <a:solidFill>
                  <a:srgbClr val="FFFFFF"/>
                </a:solidFill>
                <a:effectLst>
                  <a:outerShdw blurRad="38100" dist="38100" dir="2700000" algn="tl">
                    <a:srgbClr val="000000"/>
                  </a:outerShdw>
                </a:effectLst>
                <a:latin typeface="Arial" charset="0"/>
                <a:ea typeface="新細明體" charset="-120"/>
              </a:rPr>
              <a:t> Maintain 30fps under </a:t>
            </a:r>
            <a:r>
              <a:rPr lang="en-US" altLang="zh-TW" sz="1600">
                <a:solidFill>
                  <a:srgbClr val="FF0000"/>
                </a:solidFill>
                <a:effectLst>
                  <a:outerShdw blurRad="38100" dist="38100" dir="2700000" algn="tl">
                    <a:srgbClr val="000000"/>
                  </a:outerShdw>
                </a:effectLst>
                <a:latin typeface="Arial" charset="0"/>
                <a:ea typeface="新細明體" charset="-120"/>
              </a:rPr>
              <a:t>WDR Pro</a:t>
            </a:r>
          </a:p>
        </p:txBody>
      </p:sp>
      <p:pic>
        <p:nvPicPr>
          <p:cNvPr id="17419" name="Picture 121" descr="133"/>
          <p:cNvPicPr>
            <a:picLocks noChangeAspect="1" noChangeArrowheads="1"/>
          </p:cNvPicPr>
          <p:nvPr/>
        </p:nvPicPr>
        <p:blipFill>
          <a:blip r:embed="rId3" cstate="print">
            <a:lum bright="6000"/>
          </a:blip>
          <a:srcRect b="8"/>
          <a:stretch>
            <a:fillRect/>
          </a:stretch>
        </p:blipFill>
        <p:spPr bwMode="auto">
          <a:xfrm rot="916084">
            <a:off x="2781300" y="3527425"/>
            <a:ext cx="1468438" cy="3194050"/>
          </a:xfrm>
          <a:prstGeom prst="rect">
            <a:avLst/>
          </a:prstGeom>
          <a:noFill/>
          <a:ln w="9525">
            <a:noFill/>
            <a:miter lim="800000"/>
            <a:headEnd/>
            <a:tailEnd/>
          </a:ln>
        </p:spPr>
      </p:pic>
      <p:pic>
        <p:nvPicPr>
          <p:cNvPr id="17420" name="Picture 13"/>
          <p:cNvPicPr>
            <a:picLocks noChangeAspect="1" noChangeArrowheads="1"/>
          </p:cNvPicPr>
          <p:nvPr/>
        </p:nvPicPr>
        <p:blipFill>
          <a:blip r:embed="rId4" cstate="print"/>
          <a:srcRect l="12434" t="35947" r="12213" b="43558"/>
          <a:stretch>
            <a:fillRect/>
          </a:stretch>
        </p:blipFill>
        <p:spPr bwMode="auto">
          <a:xfrm>
            <a:off x="306388" y="2114550"/>
            <a:ext cx="3875087" cy="609600"/>
          </a:xfrm>
          <a:prstGeom prst="rect">
            <a:avLst/>
          </a:prstGeom>
          <a:noFill/>
          <a:ln w="9525">
            <a:noFill/>
            <a:miter lim="800000"/>
            <a:headEnd/>
            <a:tailEnd/>
          </a:ln>
        </p:spPr>
      </p:pic>
      <p:sp>
        <p:nvSpPr>
          <p:cNvPr id="17421" name="Text Box 14"/>
          <p:cNvSpPr txBox="1">
            <a:spLocks noChangeArrowheads="1"/>
          </p:cNvSpPr>
          <p:nvPr/>
        </p:nvSpPr>
        <p:spPr bwMode="auto">
          <a:xfrm>
            <a:off x="1579563" y="3382963"/>
            <a:ext cx="1962150" cy="396875"/>
          </a:xfrm>
          <a:prstGeom prst="rect">
            <a:avLst/>
          </a:prstGeom>
          <a:noFill/>
          <a:ln w="9525">
            <a:noFill/>
            <a:miter lim="800000"/>
            <a:headEnd/>
            <a:tailEnd/>
          </a:ln>
        </p:spPr>
        <p:txBody>
          <a:bodyPr>
            <a:spAutoFit/>
          </a:bodyPr>
          <a:lstStyle/>
          <a:p>
            <a:pPr>
              <a:spcBef>
                <a:spcPct val="50000"/>
              </a:spcBef>
            </a:pPr>
            <a:r>
              <a:rPr lang="en-US" altLang="zh-TW" sz="2000">
                <a:solidFill>
                  <a:srgbClr val="FF0000"/>
                </a:solidFill>
                <a:latin typeface="Verdana" pitchFamily="34" charset="0"/>
              </a:rPr>
              <a:t>“Key Frame”</a:t>
            </a:r>
          </a:p>
        </p:txBody>
      </p:sp>
      <p:sp>
        <p:nvSpPr>
          <p:cNvPr id="17422" name="AutoShape 15"/>
          <p:cNvSpPr>
            <a:spLocks noChangeArrowheads="1"/>
          </p:cNvSpPr>
          <p:nvPr/>
        </p:nvSpPr>
        <p:spPr bwMode="auto">
          <a:xfrm>
            <a:off x="2403475" y="2697163"/>
            <a:ext cx="436563" cy="661987"/>
          </a:xfrm>
          <a:prstGeom prst="upArrow">
            <a:avLst>
              <a:gd name="adj1" fmla="val 50000"/>
              <a:gd name="adj2" fmla="val 37909"/>
            </a:avLst>
          </a:prstGeom>
          <a:solidFill>
            <a:schemeClr val="accent1"/>
          </a:solidFill>
          <a:ln w="9525">
            <a:solidFill>
              <a:schemeClr val="tx1"/>
            </a:solidFill>
            <a:miter lim="800000"/>
            <a:headEnd/>
            <a:tailEnd/>
          </a:ln>
        </p:spPr>
        <p:txBody>
          <a:bodyPr wrap="none" anchor="ctr"/>
          <a:lstStyle/>
          <a:p>
            <a:endParaRPr lang="zh-TW" altLang="en-US"/>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
          <p:cNvSpPr>
            <a:spLocks noChangeArrowheads="1"/>
          </p:cNvSpPr>
          <p:nvPr/>
        </p:nvSpPr>
        <p:spPr bwMode="auto">
          <a:xfrm>
            <a:off x="179388" y="311150"/>
            <a:ext cx="6840537" cy="519113"/>
          </a:xfrm>
          <a:prstGeom prst="rect">
            <a:avLst/>
          </a:prstGeom>
          <a:noFill/>
          <a:ln w="9525">
            <a:noFill/>
            <a:miter lim="800000"/>
            <a:headEnd/>
            <a:tailEnd/>
          </a:ln>
        </p:spPr>
        <p:txBody>
          <a:bodyPr>
            <a:spAutoFit/>
          </a:bodyPr>
          <a:lstStyle/>
          <a:p>
            <a:r>
              <a:rPr lang="en-US" altLang="zh-TW" sz="2800" b="1" i="1">
                <a:solidFill>
                  <a:srgbClr val="3E83C2"/>
                </a:solidFill>
              </a:rPr>
              <a:t>Product Benefit – Audio Detection</a:t>
            </a:r>
            <a:endParaRPr lang="en-US" altLang="zh-TW" sz="1400" b="1" i="1">
              <a:solidFill>
                <a:srgbClr val="3E83C2"/>
              </a:solidFill>
            </a:endParaRPr>
          </a:p>
        </p:txBody>
      </p:sp>
      <p:pic>
        <p:nvPicPr>
          <p:cNvPr id="18435" name="Picture 6"/>
          <p:cNvPicPr>
            <a:picLocks noChangeAspect="1" noChangeArrowheads="1"/>
          </p:cNvPicPr>
          <p:nvPr/>
        </p:nvPicPr>
        <p:blipFill>
          <a:blip r:embed="rId3" cstate="print"/>
          <a:srcRect/>
          <a:stretch>
            <a:fillRect/>
          </a:stretch>
        </p:blipFill>
        <p:spPr bwMode="auto">
          <a:xfrm>
            <a:off x="431800" y="1062038"/>
            <a:ext cx="2776538" cy="3216275"/>
          </a:xfrm>
          <a:prstGeom prst="rect">
            <a:avLst/>
          </a:prstGeom>
          <a:noFill/>
          <a:ln w="9525">
            <a:noFill/>
            <a:miter lim="800000"/>
            <a:headEnd/>
            <a:tailEnd/>
          </a:ln>
        </p:spPr>
      </p:pic>
      <p:pic>
        <p:nvPicPr>
          <p:cNvPr id="18436" name="Picture 9" descr="RDL-RCX-J1-2T"/>
          <p:cNvPicPr>
            <a:picLocks noChangeAspect="1" noChangeArrowheads="1"/>
          </p:cNvPicPr>
          <p:nvPr/>
        </p:nvPicPr>
        <p:blipFill>
          <a:blip r:embed="rId4" cstate="print"/>
          <a:srcRect/>
          <a:stretch>
            <a:fillRect/>
          </a:stretch>
        </p:blipFill>
        <p:spPr bwMode="auto">
          <a:xfrm>
            <a:off x="2587625" y="3903663"/>
            <a:ext cx="1714500" cy="2266950"/>
          </a:xfrm>
          <a:prstGeom prst="rect">
            <a:avLst/>
          </a:prstGeom>
          <a:noFill/>
          <a:ln w="9525">
            <a:noFill/>
            <a:miter lim="800000"/>
            <a:headEnd/>
            <a:tailEnd/>
          </a:ln>
        </p:spPr>
      </p:pic>
      <p:pic>
        <p:nvPicPr>
          <p:cNvPr id="18437" name="Picture 12" descr="Shout"/>
          <p:cNvPicPr>
            <a:picLocks noChangeAspect="1" noChangeArrowheads="1"/>
          </p:cNvPicPr>
          <p:nvPr/>
        </p:nvPicPr>
        <p:blipFill>
          <a:blip r:embed="rId5" cstate="print"/>
          <a:srcRect/>
          <a:stretch>
            <a:fillRect/>
          </a:stretch>
        </p:blipFill>
        <p:spPr bwMode="auto">
          <a:xfrm>
            <a:off x="4500563" y="2936875"/>
            <a:ext cx="3294062" cy="3444875"/>
          </a:xfrm>
          <a:prstGeom prst="rect">
            <a:avLst/>
          </a:prstGeom>
          <a:noFill/>
          <a:ln w="9525">
            <a:noFill/>
            <a:miter lim="800000"/>
            <a:headEnd/>
            <a:tailEnd/>
          </a:ln>
        </p:spPr>
      </p:pic>
      <p:sp>
        <p:nvSpPr>
          <p:cNvPr id="89095" name="AutoShape 13"/>
          <p:cNvSpPr>
            <a:spLocks noChangeArrowheads="1"/>
          </p:cNvSpPr>
          <p:nvPr/>
        </p:nvSpPr>
        <p:spPr bwMode="auto">
          <a:xfrm>
            <a:off x="1090613" y="2981325"/>
            <a:ext cx="962025" cy="347663"/>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altLang="zh-TW" sz="2000">
                <a:solidFill>
                  <a:schemeClr val="tx1"/>
                </a:solidFill>
              </a:rPr>
              <a:t>Record</a:t>
            </a:r>
          </a:p>
        </p:txBody>
      </p:sp>
      <p:sp>
        <p:nvSpPr>
          <p:cNvPr id="89096" name="AutoShape 14"/>
          <p:cNvSpPr>
            <a:spLocks noChangeArrowheads="1"/>
          </p:cNvSpPr>
          <p:nvPr/>
        </p:nvSpPr>
        <p:spPr bwMode="auto">
          <a:xfrm>
            <a:off x="963613" y="1404938"/>
            <a:ext cx="2355850" cy="1119187"/>
          </a:xfrm>
          <a:prstGeom prst="irregularSeal1">
            <a:avLst/>
          </a:prstGeom>
          <a:solidFill>
            <a:schemeClr val="accent1"/>
          </a:solidFill>
          <a:ln w="9525">
            <a:solidFill>
              <a:schemeClr val="tx1"/>
            </a:solidFill>
            <a:miter lim="800000"/>
            <a:headEnd/>
            <a:tailEnd/>
          </a:ln>
        </p:spPr>
        <p:txBody>
          <a:bodyPr wrap="none" anchor="ctr"/>
          <a:lstStyle/>
          <a:p>
            <a:pPr algn="ctr"/>
            <a:r>
              <a:rPr lang="en-US" altLang="zh-TW" sz="2400">
                <a:solidFill>
                  <a:srgbClr val="FF0000"/>
                </a:solidFill>
              </a:rPr>
              <a:t>ALARM!</a:t>
            </a:r>
          </a:p>
        </p:txBody>
      </p:sp>
      <p:sp>
        <p:nvSpPr>
          <p:cNvPr id="89097" name="AutoShape 15"/>
          <p:cNvSpPr>
            <a:spLocks noChangeArrowheads="1"/>
          </p:cNvSpPr>
          <p:nvPr/>
        </p:nvSpPr>
        <p:spPr bwMode="auto">
          <a:xfrm>
            <a:off x="1373188" y="2405063"/>
            <a:ext cx="469900" cy="528637"/>
          </a:xfrm>
          <a:prstGeom prst="downArrow">
            <a:avLst>
              <a:gd name="adj1" fmla="val 50000"/>
              <a:gd name="adj2" fmla="val 28125"/>
            </a:avLst>
          </a:prstGeom>
          <a:solidFill>
            <a:srgbClr val="FFFF00"/>
          </a:solidFill>
          <a:ln w="9525">
            <a:solidFill>
              <a:schemeClr val="tx1"/>
            </a:solidFill>
            <a:miter lim="800000"/>
            <a:headEnd/>
            <a:tailEnd/>
          </a:ln>
        </p:spPr>
        <p:txBody>
          <a:bodyPr wrap="none" anchor="ctr"/>
          <a:lstStyle/>
          <a:p>
            <a:endParaRPr lang="zh-TW" altLang="en-US"/>
          </a:p>
        </p:txBody>
      </p:sp>
      <p:pic>
        <p:nvPicPr>
          <p:cNvPr id="18441" name="Picture 18" descr="spotlight"/>
          <p:cNvPicPr>
            <a:picLocks noChangeAspect="1" noChangeArrowheads="1"/>
          </p:cNvPicPr>
          <p:nvPr/>
        </p:nvPicPr>
        <p:blipFill>
          <a:blip r:embed="rId6" cstate="print"/>
          <a:srcRect/>
          <a:stretch>
            <a:fillRect/>
          </a:stretch>
        </p:blipFill>
        <p:spPr bwMode="auto">
          <a:xfrm>
            <a:off x="6670675" y="1724025"/>
            <a:ext cx="2463800" cy="1849438"/>
          </a:xfrm>
          <a:prstGeom prst="rect">
            <a:avLst/>
          </a:prstGeom>
          <a:noFill/>
          <a:ln w="9525">
            <a:noFill/>
            <a:miter lim="800000"/>
            <a:headEnd/>
            <a:tailEnd/>
          </a:ln>
        </p:spPr>
      </p:pic>
      <p:sp>
        <p:nvSpPr>
          <p:cNvPr id="18442" name="Line 16"/>
          <p:cNvSpPr>
            <a:spLocks noChangeShapeType="1"/>
          </p:cNvSpPr>
          <p:nvPr/>
        </p:nvSpPr>
        <p:spPr bwMode="auto">
          <a:xfrm>
            <a:off x="3203575" y="1709738"/>
            <a:ext cx="4757738" cy="1587"/>
          </a:xfrm>
          <a:prstGeom prst="line">
            <a:avLst/>
          </a:prstGeom>
          <a:noFill/>
          <a:ln w="9525">
            <a:solidFill>
              <a:schemeClr val="tx1"/>
            </a:solidFill>
            <a:round/>
            <a:headEnd/>
            <a:tailEnd/>
          </a:ln>
        </p:spPr>
        <p:txBody>
          <a:bodyPr/>
          <a:lstStyle/>
          <a:p>
            <a:endParaRPr lang="zh-TW" altLang="en-US"/>
          </a:p>
        </p:txBody>
      </p:sp>
      <p:sp>
        <p:nvSpPr>
          <p:cNvPr id="89100" name="AutoShape 19"/>
          <p:cNvSpPr>
            <a:spLocks noChangeArrowheads="1"/>
          </p:cNvSpPr>
          <p:nvPr/>
        </p:nvSpPr>
        <p:spPr bwMode="auto">
          <a:xfrm>
            <a:off x="3368675" y="1490663"/>
            <a:ext cx="1250950" cy="417512"/>
          </a:xfrm>
          <a:prstGeom prst="rightArrow">
            <a:avLst>
              <a:gd name="adj1" fmla="val 50000"/>
              <a:gd name="adj2" fmla="val 74905"/>
            </a:avLst>
          </a:prstGeom>
          <a:solidFill>
            <a:srgbClr val="FFFF00"/>
          </a:solidFill>
          <a:ln w="9525">
            <a:solidFill>
              <a:schemeClr val="tx1"/>
            </a:solidFill>
            <a:miter lim="800000"/>
            <a:headEnd/>
            <a:tailEnd/>
          </a:ln>
        </p:spPr>
        <p:txBody>
          <a:bodyPr wrap="none" anchor="ctr"/>
          <a:lstStyle/>
          <a:p>
            <a:pPr algn="ctr"/>
            <a:endParaRPr lang="zh-TW" altLang="en-US"/>
          </a:p>
        </p:txBody>
      </p:sp>
      <p:sp>
        <p:nvSpPr>
          <p:cNvPr id="89101" name="Text Box 21"/>
          <p:cNvSpPr txBox="1">
            <a:spLocks noChangeArrowheads="1"/>
          </p:cNvSpPr>
          <p:nvPr/>
        </p:nvSpPr>
        <p:spPr bwMode="auto">
          <a:xfrm>
            <a:off x="3608388" y="1138238"/>
            <a:ext cx="1785937" cy="396875"/>
          </a:xfrm>
          <a:prstGeom prst="rect">
            <a:avLst/>
          </a:prstGeom>
          <a:noFill/>
          <a:ln w="9525">
            <a:noFill/>
            <a:miter lim="800000"/>
            <a:headEnd/>
            <a:tailEnd/>
          </a:ln>
        </p:spPr>
        <p:txBody>
          <a:bodyPr>
            <a:spAutoFit/>
          </a:bodyPr>
          <a:lstStyle/>
          <a:p>
            <a:pPr>
              <a:spcBef>
                <a:spcPct val="50000"/>
              </a:spcBef>
            </a:pPr>
            <a:r>
              <a:rPr lang="en-US" altLang="zh-TW" sz="2000">
                <a:solidFill>
                  <a:schemeClr val="tx1"/>
                </a:solidFill>
              </a:rPr>
              <a:t>Digital Output</a:t>
            </a:r>
          </a:p>
        </p:txBody>
      </p:sp>
      <p:sp>
        <p:nvSpPr>
          <p:cNvPr id="89102" name="AutoShape 22"/>
          <p:cNvSpPr>
            <a:spLocks noChangeArrowheads="1"/>
          </p:cNvSpPr>
          <p:nvPr/>
        </p:nvSpPr>
        <p:spPr bwMode="auto">
          <a:xfrm rot="-5400000">
            <a:off x="1477169" y="692944"/>
            <a:ext cx="647700" cy="935038"/>
          </a:xfrm>
          <a:custGeom>
            <a:avLst/>
            <a:gdLst>
              <a:gd name="T0" fmla="*/ 13873254 w 21600"/>
              <a:gd name="T1" fmla="*/ 0 h 21600"/>
              <a:gd name="T2" fmla="*/ 8323575 w 21600"/>
              <a:gd name="T3" fmla="*/ 13492209 h 21600"/>
              <a:gd name="T4" fmla="*/ 0 w 21600"/>
              <a:gd name="T5" fmla="*/ 33732448 h 21600"/>
              <a:gd name="T6" fmla="*/ 8323575 w 21600"/>
              <a:gd name="T7" fmla="*/ 40476670 h 21600"/>
              <a:gd name="T8" fmla="*/ 16647179 w 21600"/>
              <a:gd name="T9" fmla="*/ 28108801 h 21600"/>
              <a:gd name="T10" fmla="*/ 19422004 w 21600"/>
              <a:gd name="T11" fmla="*/ 13492209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FF00"/>
          </a:solidFill>
          <a:ln w="9525">
            <a:solidFill>
              <a:schemeClr val="tx1"/>
            </a:solidFill>
            <a:miter lim="800000"/>
            <a:headEnd/>
            <a:tailEnd/>
          </a:ln>
        </p:spPr>
        <p:txBody>
          <a:bodyPr wrap="none" anchor="ctr"/>
          <a:lstStyle/>
          <a:p>
            <a:endParaRPr lang="zh-TW" altLang="en-US"/>
          </a:p>
        </p:txBody>
      </p:sp>
      <p:sp>
        <p:nvSpPr>
          <p:cNvPr id="89103" name="AutoShape 23"/>
          <p:cNvSpPr>
            <a:spLocks noChangeArrowheads="1"/>
          </p:cNvSpPr>
          <p:nvPr/>
        </p:nvSpPr>
        <p:spPr bwMode="auto">
          <a:xfrm>
            <a:off x="144463" y="911225"/>
            <a:ext cx="962025" cy="347663"/>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altLang="zh-TW" sz="2000">
                <a:solidFill>
                  <a:schemeClr val="tx1"/>
                </a:solidFill>
              </a:rPr>
              <a:t>Email</a:t>
            </a:r>
          </a:p>
        </p:txBody>
      </p:sp>
      <p:sp>
        <p:nvSpPr>
          <p:cNvPr id="18447" name="Line 16"/>
          <p:cNvSpPr>
            <a:spLocks noChangeShapeType="1"/>
          </p:cNvSpPr>
          <p:nvPr/>
        </p:nvSpPr>
        <p:spPr bwMode="auto">
          <a:xfrm>
            <a:off x="3203575" y="1989138"/>
            <a:ext cx="720725" cy="0"/>
          </a:xfrm>
          <a:prstGeom prst="line">
            <a:avLst/>
          </a:prstGeom>
          <a:noFill/>
          <a:ln w="9525">
            <a:solidFill>
              <a:schemeClr val="tx1"/>
            </a:solidFill>
            <a:round/>
            <a:headEnd/>
            <a:tailEnd/>
          </a:ln>
          <a:effectLst/>
        </p:spPr>
        <p:txBody>
          <a:bodyPr/>
          <a:lstStyle/>
          <a:p>
            <a:endParaRPr lang="zh-TW" altLang="en-US"/>
          </a:p>
        </p:txBody>
      </p:sp>
      <p:sp>
        <p:nvSpPr>
          <p:cNvPr id="18448" name="Line 17"/>
          <p:cNvSpPr>
            <a:spLocks noChangeShapeType="1"/>
          </p:cNvSpPr>
          <p:nvPr/>
        </p:nvSpPr>
        <p:spPr bwMode="auto">
          <a:xfrm>
            <a:off x="3924300" y="1989138"/>
            <a:ext cx="0" cy="1944687"/>
          </a:xfrm>
          <a:prstGeom prst="line">
            <a:avLst/>
          </a:prstGeom>
          <a:noFill/>
          <a:ln w="9525">
            <a:solidFill>
              <a:schemeClr val="tx1"/>
            </a:solidFill>
            <a:round/>
            <a:headEnd/>
            <a:tailEnd/>
          </a:ln>
          <a:effectLst/>
        </p:spPr>
        <p:txBody>
          <a:bodyPr/>
          <a:lstStyle/>
          <a:p>
            <a:endParaRPr lang="zh-TW" altLang="en-US"/>
          </a:p>
        </p:txBody>
      </p:sp>
      <p:sp>
        <p:nvSpPr>
          <p:cNvPr id="89106" name="AutoShape 19"/>
          <p:cNvSpPr>
            <a:spLocks noChangeArrowheads="1"/>
          </p:cNvSpPr>
          <p:nvPr/>
        </p:nvSpPr>
        <p:spPr bwMode="auto">
          <a:xfrm rot="-5400000">
            <a:off x="3293269" y="2782094"/>
            <a:ext cx="1250950" cy="417512"/>
          </a:xfrm>
          <a:prstGeom prst="rightArrow">
            <a:avLst>
              <a:gd name="adj1" fmla="val 50000"/>
              <a:gd name="adj2" fmla="val 74905"/>
            </a:avLst>
          </a:prstGeom>
          <a:solidFill>
            <a:srgbClr val="FF0000"/>
          </a:solidFill>
          <a:ln w="9525">
            <a:solidFill>
              <a:schemeClr val="tx1"/>
            </a:solidFill>
            <a:miter lim="800000"/>
            <a:headEnd/>
            <a:tailEnd/>
          </a:ln>
        </p:spPr>
        <p:txBody>
          <a:bodyPr vert="eaVert" wrap="none" anchor="ctr"/>
          <a:lstStyle/>
          <a:p>
            <a:pPr algn="ctr"/>
            <a:endParaRPr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9106"/>
                                        </p:tgtEl>
                                        <p:attrNameLst>
                                          <p:attrName>style.visibility</p:attrName>
                                        </p:attrNameLst>
                                      </p:cBhvr>
                                      <p:to>
                                        <p:strVal val="visible"/>
                                      </p:to>
                                    </p:set>
                                    <p:animEffect transition="in" filter="slide(fromBottom)">
                                      <p:cBhvr>
                                        <p:cTn id="7" dur="500"/>
                                        <p:tgtEl>
                                          <p:spTgt spid="89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9096"/>
                                        </p:tgtEl>
                                        <p:attrNameLst>
                                          <p:attrName>style.visibility</p:attrName>
                                        </p:attrNameLst>
                                      </p:cBhvr>
                                      <p:to>
                                        <p:strVal val="visible"/>
                                      </p:to>
                                    </p:set>
                                    <p:anim calcmode="lin" valueType="num">
                                      <p:cBhvr>
                                        <p:cTn id="12" dur="500" fill="hold"/>
                                        <p:tgtEl>
                                          <p:spTgt spid="89096"/>
                                        </p:tgtEl>
                                        <p:attrNameLst>
                                          <p:attrName>ppt_w</p:attrName>
                                        </p:attrNameLst>
                                      </p:cBhvr>
                                      <p:tavLst>
                                        <p:tav tm="0">
                                          <p:val>
                                            <p:strVal val="#ppt_w*0.70"/>
                                          </p:val>
                                        </p:tav>
                                        <p:tav tm="100000">
                                          <p:val>
                                            <p:strVal val="#ppt_w"/>
                                          </p:val>
                                        </p:tav>
                                      </p:tavLst>
                                    </p:anim>
                                    <p:anim calcmode="lin" valueType="num">
                                      <p:cBhvr>
                                        <p:cTn id="13" dur="500" fill="hold"/>
                                        <p:tgtEl>
                                          <p:spTgt spid="89096"/>
                                        </p:tgtEl>
                                        <p:attrNameLst>
                                          <p:attrName>ppt_h</p:attrName>
                                        </p:attrNameLst>
                                      </p:cBhvr>
                                      <p:tavLst>
                                        <p:tav tm="0">
                                          <p:val>
                                            <p:strVal val="#ppt_h"/>
                                          </p:val>
                                        </p:tav>
                                        <p:tav tm="100000">
                                          <p:val>
                                            <p:strVal val="#ppt_h"/>
                                          </p:val>
                                        </p:tav>
                                      </p:tavLst>
                                    </p:anim>
                                    <p:animEffect transition="in" filter="fade">
                                      <p:cBhvr>
                                        <p:cTn id="14" dur="500"/>
                                        <p:tgtEl>
                                          <p:spTgt spid="8909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9102"/>
                                        </p:tgtEl>
                                        <p:attrNameLst>
                                          <p:attrName>style.visibility</p:attrName>
                                        </p:attrNameLst>
                                      </p:cBhvr>
                                      <p:to>
                                        <p:strVal val="visible"/>
                                      </p:to>
                                    </p:set>
                                    <p:animEffect transition="in" filter="randombar(horizontal)">
                                      <p:cBhvr>
                                        <p:cTn id="19" dur="500"/>
                                        <p:tgtEl>
                                          <p:spTgt spid="8910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103"/>
                                        </p:tgtEl>
                                        <p:attrNameLst>
                                          <p:attrName>style.visibility</p:attrName>
                                        </p:attrNameLst>
                                      </p:cBhvr>
                                      <p:to>
                                        <p:strVal val="visible"/>
                                      </p:to>
                                    </p:set>
                                    <p:animEffect transition="in" filter="randombar(horizontal)">
                                      <p:cBhvr>
                                        <p:cTn id="22" dur="500"/>
                                        <p:tgtEl>
                                          <p:spTgt spid="8910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9097"/>
                                        </p:tgtEl>
                                        <p:attrNameLst>
                                          <p:attrName>style.visibility</p:attrName>
                                        </p:attrNameLst>
                                      </p:cBhvr>
                                      <p:to>
                                        <p:strVal val="visible"/>
                                      </p:to>
                                    </p:set>
                                    <p:animEffect transition="in" filter="randombar(horizontal)">
                                      <p:cBhvr>
                                        <p:cTn id="25" dur="500"/>
                                        <p:tgtEl>
                                          <p:spTgt spid="8909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9095"/>
                                        </p:tgtEl>
                                        <p:attrNameLst>
                                          <p:attrName>style.visibility</p:attrName>
                                        </p:attrNameLst>
                                      </p:cBhvr>
                                      <p:to>
                                        <p:strVal val="visible"/>
                                      </p:to>
                                    </p:set>
                                    <p:animEffect transition="in" filter="randombar(horizontal)">
                                      <p:cBhvr>
                                        <p:cTn id="28" dur="500"/>
                                        <p:tgtEl>
                                          <p:spTgt spid="8909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9100"/>
                                        </p:tgtEl>
                                        <p:attrNameLst>
                                          <p:attrName>style.visibility</p:attrName>
                                        </p:attrNameLst>
                                      </p:cBhvr>
                                      <p:to>
                                        <p:strVal val="visible"/>
                                      </p:to>
                                    </p:set>
                                    <p:animEffect transition="in" filter="randombar(horizontal)">
                                      <p:cBhvr>
                                        <p:cTn id="31" dur="500"/>
                                        <p:tgtEl>
                                          <p:spTgt spid="8910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9101"/>
                                        </p:tgtEl>
                                        <p:attrNameLst>
                                          <p:attrName>style.visibility</p:attrName>
                                        </p:attrNameLst>
                                      </p:cBhvr>
                                      <p:to>
                                        <p:strVal val="visible"/>
                                      </p:to>
                                    </p:set>
                                    <p:animEffect transition="in" filter="randombar(horizontal)">
                                      <p:cBhvr>
                                        <p:cTn id="34" dur="500"/>
                                        <p:tgtEl>
                                          <p:spTgt spid="89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5" grpId="0" animBg="1"/>
      <p:bldP spid="89096" grpId="0" animBg="1"/>
      <p:bldP spid="89097" grpId="0" animBg="1"/>
      <p:bldP spid="89100" grpId="0" animBg="1"/>
      <p:bldP spid="89101" grpId="0"/>
      <p:bldP spid="89102" grpId="0" animBg="1"/>
      <p:bldP spid="89103" grpId="0" animBg="1"/>
      <p:bldP spid="8910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
          <p:cNvSpPr>
            <a:spLocks noChangeArrowheads="1"/>
          </p:cNvSpPr>
          <p:nvPr/>
        </p:nvSpPr>
        <p:spPr bwMode="auto">
          <a:xfrm>
            <a:off x="179388" y="311150"/>
            <a:ext cx="6840537" cy="519113"/>
          </a:xfrm>
          <a:prstGeom prst="rect">
            <a:avLst/>
          </a:prstGeom>
          <a:noFill/>
          <a:ln w="9525">
            <a:noFill/>
            <a:miter lim="800000"/>
            <a:headEnd/>
            <a:tailEnd/>
          </a:ln>
        </p:spPr>
        <p:txBody>
          <a:bodyPr>
            <a:spAutoFit/>
          </a:bodyPr>
          <a:lstStyle/>
          <a:p>
            <a:r>
              <a:rPr lang="en-US" altLang="zh-TW" sz="2800" b="1" i="1">
                <a:solidFill>
                  <a:srgbClr val="3E83C2"/>
                </a:solidFill>
              </a:rPr>
              <a:t>Product Benefit – Audio Detection</a:t>
            </a:r>
            <a:endParaRPr lang="en-US" altLang="zh-TW" sz="1400" b="1" i="1">
              <a:solidFill>
                <a:srgbClr val="3E83C2"/>
              </a:solidFill>
            </a:endParaRPr>
          </a:p>
        </p:txBody>
      </p:sp>
      <p:pic>
        <p:nvPicPr>
          <p:cNvPr id="119838" name="Picture 30" descr="Image:Audio_alarm_vvtk.jpg"/>
          <p:cNvPicPr>
            <a:picLocks noChangeAspect="1" noChangeArrowheads="1"/>
          </p:cNvPicPr>
          <p:nvPr/>
        </p:nvPicPr>
        <p:blipFill>
          <a:blip r:embed="rId3" cstate="print"/>
          <a:srcRect/>
          <a:stretch>
            <a:fillRect/>
          </a:stretch>
        </p:blipFill>
        <p:spPr bwMode="auto">
          <a:xfrm>
            <a:off x="828675" y="1978025"/>
            <a:ext cx="6696075" cy="4017963"/>
          </a:xfrm>
          <a:prstGeom prst="rect">
            <a:avLst/>
          </a:prstGeom>
          <a:noFill/>
        </p:spPr>
      </p:pic>
      <p:grpSp>
        <p:nvGrpSpPr>
          <p:cNvPr id="2" name="Group 36"/>
          <p:cNvGrpSpPr>
            <a:grpSpLocks/>
          </p:cNvGrpSpPr>
          <p:nvPr/>
        </p:nvGrpSpPr>
        <p:grpSpPr bwMode="auto">
          <a:xfrm>
            <a:off x="3006725" y="4478338"/>
            <a:ext cx="2951163" cy="1543050"/>
            <a:chOff x="1486" y="2251"/>
            <a:chExt cx="1859" cy="972"/>
          </a:xfrm>
        </p:grpSpPr>
        <p:sp>
          <p:nvSpPr>
            <p:cNvPr id="119841" name="Line 33"/>
            <p:cNvSpPr>
              <a:spLocks noChangeShapeType="1"/>
            </p:cNvSpPr>
            <p:nvPr/>
          </p:nvSpPr>
          <p:spPr bwMode="auto">
            <a:xfrm flipV="1">
              <a:off x="1927" y="2251"/>
              <a:ext cx="182" cy="725"/>
            </a:xfrm>
            <a:prstGeom prst="line">
              <a:avLst/>
            </a:prstGeom>
            <a:noFill/>
            <a:ln w="9525">
              <a:solidFill>
                <a:schemeClr val="tx1"/>
              </a:solidFill>
              <a:round/>
              <a:headEnd/>
              <a:tailEnd type="triangle" w="med" len="med"/>
            </a:ln>
            <a:effectLst/>
          </p:spPr>
          <p:txBody>
            <a:bodyPr/>
            <a:lstStyle/>
            <a:p>
              <a:endParaRPr lang="zh-TW" altLang="en-US"/>
            </a:p>
          </p:txBody>
        </p:sp>
        <p:sp>
          <p:nvSpPr>
            <p:cNvPr id="119842" name="Text Box 34"/>
            <p:cNvSpPr txBox="1">
              <a:spLocks noChangeArrowheads="1"/>
            </p:cNvSpPr>
            <p:nvPr/>
          </p:nvSpPr>
          <p:spPr bwMode="auto">
            <a:xfrm>
              <a:off x="1486" y="2973"/>
              <a:ext cx="1859" cy="250"/>
            </a:xfrm>
            <a:prstGeom prst="rect">
              <a:avLst/>
            </a:prstGeom>
            <a:noFill/>
            <a:ln w="9525">
              <a:noFill/>
              <a:miter lim="800000"/>
              <a:headEnd/>
              <a:tailEnd/>
            </a:ln>
            <a:effectLst/>
          </p:spPr>
          <p:txBody>
            <a:bodyPr>
              <a:spAutoFit/>
            </a:bodyPr>
            <a:lstStyle/>
            <a:p>
              <a:pPr>
                <a:spcBef>
                  <a:spcPct val="50000"/>
                </a:spcBef>
              </a:pPr>
              <a:r>
                <a:rPr lang="en-US" altLang="zh-TW" sz="2000">
                  <a:solidFill>
                    <a:schemeClr val="tx1"/>
                  </a:solidFill>
                </a:rPr>
                <a:t>Current volume level</a:t>
              </a:r>
            </a:p>
          </p:txBody>
        </p:sp>
      </p:grpSp>
      <p:sp>
        <p:nvSpPr>
          <p:cNvPr id="119846" name="Text Box 38"/>
          <p:cNvSpPr txBox="1">
            <a:spLocks noChangeArrowheads="1"/>
          </p:cNvSpPr>
          <p:nvPr/>
        </p:nvSpPr>
        <p:spPr bwMode="auto">
          <a:xfrm>
            <a:off x="865188" y="3986213"/>
            <a:ext cx="2019300" cy="366712"/>
          </a:xfrm>
          <a:prstGeom prst="rect">
            <a:avLst/>
          </a:prstGeom>
          <a:solidFill>
            <a:schemeClr val="accent1"/>
          </a:solidFill>
          <a:ln w="9525">
            <a:noFill/>
            <a:miter lim="800000"/>
            <a:headEnd/>
            <a:tailEnd/>
          </a:ln>
          <a:effectLst/>
        </p:spPr>
        <p:txBody>
          <a:bodyPr>
            <a:spAutoFit/>
          </a:bodyPr>
          <a:lstStyle/>
          <a:p>
            <a:pPr>
              <a:spcBef>
                <a:spcPct val="50000"/>
              </a:spcBef>
            </a:pPr>
            <a:r>
              <a:rPr lang="en-US" altLang="zh-TW" sz="1800">
                <a:solidFill>
                  <a:srgbClr val="FF0000"/>
                </a:solidFill>
              </a:rPr>
              <a:t>Audio alarm level</a:t>
            </a:r>
          </a:p>
        </p:txBody>
      </p:sp>
      <p:grpSp>
        <p:nvGrpSpPr>
          <p:cNvPr id="3" name="Group 44"/>
          <p:cNvGrpSpPr>
            <a:grpSpLocks/>
          </p:cNvGrpSpPr>
          <p:nvPr/>
        </p:nvGrpSpPr>
        <p:grpSpPr bwMode="auto">
          <a:xfrm>
            <a:off x="4313238" y="2909888"/>
            <a:ext cx="1449387" cy="1208087"/>
            <a:chOff x="2717" y="1833"/>
            <a:chExt cx="913" cy="761"/>
          </a:xfrm>
        </p:grpSpPr>
        <p:sp>
          <p:nvSpPr>
            <p:cNvPr id="119847" name="Line 39"/>
            <p:cNvSpPr>
              <a:spLocks noChangeShapeType="1"/>
            </p:cNvSpPr>
            <p:nvPr/>
          </p:nvSpPr>
          <p:spPr bwMode="auto">
            <a:xfrm flipV="1">
              <a:off x="2717" y="2004"/>
              <a:ext cx="208" cy="590"/>
            </a:xfrm>
            <a:prstGeom prst="line">
              <a:avLst/>
            </a:prstGeom>
            <a:noFill/>
            <a:ln w="9525">
              <a:solidFill>
                <a:srgbClr val="FF0000"/>
              </a:solidFill>
              <a:round/>
              <a:headEnd/>
              <a:tailEnd/>
            </a:ln>
            <a:effectLst/>
          </p:spPr>
          <p:txBody>
            <a:bodyPr/>
            <a:lstStyle/>
            <a:p>
              <a:endParaRPr lang="zh-TW" altLang="en-US"/>
            </a:p>
          </p:txBody>
        </p:sp>
        <p:sp>
          <p:nvSpPr>
            <p:cNvPr id="119848" name="Text Box 40"/>
            <p:cNvSpPr txBox="1">
              <a:spLocks noChangeArrowheads="1"/>
            </p:cNvSpPr>
            <p:nvPr/>
          </p:nvSpPr>
          <p:spPr bwMode="auto">
            <a:xfrm>
              <a:off x="2944" y="1833"/>
              <a:ext cx="686" cy="231"/>
            </a:xfrm>
            <a:prstGeom prst="rect">
              <a:avLst/>
            </a:prstGeom>
            <a:solidFill>
              <a:schemeClr val="accent1"/>
            </a:solidFill>
            <a:ln w="9525">
              <a:noFill/>
              <a:miter lim="800000"/>
              <a:headEnd/>
              <a:tailEnd/>
            </a:ln>
            <a:effectLst/>
          </p:spPr>
          <p:txBody>
            <a:bodyPr>
              <a:spAutoFit/>
            </a:bodyPr>
            <a:lstStyle/>
            <a:p>
              <a:pPr>
                <a:spcBef>
                  <a:spcPct val="50000"/>
                </a:spcBef>
              </a:pPr>
              <a:r>
                <a:rPr lang="en-US" altLang="zh-TW" sz="1800">
                  <a:solidFill>
                    <a:srgbClr val="FF0000"/>
                  </a:solidFill>
                </a:rPr>
                <a:t>Trigger!</a:t>
              </a:r>
            </a:p>
          </p:txBody>
        </p:sp>
      </p:grpSp>
      <p:sp>
        <p:nvSpPr>
          <p:cNvPr id="119849" name="Text Box 41"/>
          <p:cNvSpPr txBox="1">
            <a:spLocks noChangeArrowheads="1"/>
          </p:cNvSpPr>
          <p:nvPr/>
        </p:nvSpPr>
        <p:spPr bwMode="auto">
          <a:xfrm>
            <a:off x="395288" y="1268413"/>
            <a:ext cx="7416800" cy="396875"/>
          </a:xfrm>
          <a:prstGeom prst="rect">
            <a:avLst/>
          </a:prstGeom>
          <a:noFill/>
          <a:ln w="9525">
            <a:noFill/>
            <a:miter lim="800000"/>
            <a:headEnd/>
            <a:tailEnd/>
          </a:ln>
          <a:effectLst/>
        </p:spPr>
        <p:txBody>
          <a:bodyPr>
            <a:spAutoFit/>
          </a:bodyPr>
          <a:lstStyle/>
          <a:p>
            <a:pPr>
              <a:spcBef>
                <a:spcPct val="50000"/>
              </a:spcBef>
            </a:pPr>
            <a:r>
              <a:rPr lang="en-US" altLang="zh-TW" sz="2000">
                <a:solidFill>
                  <a:srgbClr val="FF0000"/>
                </a:solidFill>
              </a:rPr>
              <a:t>The audio detection is two-way: above or under desired level</a:t>
            </a:r>
          </a:p>
        </p:txBody>
      </p:sp>
      <p:grpSp>
        <p:nvGrpSpPr>
          <p:cNvPr id="4" name="Group 46"/>
          <p:cNvGrpSpPr>
            <a:grpSpLocks/>
          </p:cNvGrpSpPr>
          <p:nvPr/>
        </p:nvGrpSpPr>
        <p:grpSpPr bwMode="auto">
          <a:xfrm>
            <a:off x="5795963" y="4149725"/>
            <a:ext cx="1435100" cy="1089025"/>
            <a:chOff x="3651" y="2614"/>
            <a:chExt cx="904" cy="686"/>
          </a:xfrm>
        </p:grpSpPr>
        <p:sp>
          <p:nvSpPr>
            <p:cNvPr id="119850" name="Text Box 42"/>
            <p:cNvSpPr txBox="1">
              <a:spLocks noChangeArrowheads="1"/>
            </p:cNvSpPr>
            <p:nvPr/>
          </p:nvSpPr>
          <p:spPr bwMode="auto">
            <a:xfrm>
              <a:off x="3848" y="3069"/>
              <a:ext cx="707" cy="231"/>
            </a:xfrm>
            <a:prstGeom prst="rect">
              <a:avLst/>
            </a:prstGeom>
            <a:solidFill>
              <a:schemeClr val="accent1"/>
            </a:solidFill>
            <a:ln w="9525">
              <a:noFill/>
              <a:miter lim="800000"/>
              <a:headEnd/>
              <a:tailEnd/>
            </a:ln>
            <a:effectLst/>
          </p:spPr>
          <p:txBody>
            <a:bodyPr>
              <a:spAutoFit/>
            </a:bodyPr>
            <a:lstStyle/>
            <a:p>
              <a:pPr>
                <a:spcBef>
                  <a:spcPct val="50000"/>
                </a:spcBef>
              </a:pPr>
              <a:r>
                <a:rPr lang="en-US" altLang="zh-TW" sz="1800">
                  <a:solidFill>
                    <a:srgbClr val="FF0000"/>
                  </a:solidFill>
                </a:rPr>
                <a:t>Trigger!</a:t>
              </a:r>
            </a:p>
          </p:txBody>
        </p:sp>
        <p:sp>
          <p:nvSpPr>
            <p:cNvPr id="119851" name="Line 43"/>
            <p:cNvSpPr>
              <a:spLocks noChangeShapeType="1"/>
            </p:cNvSpPr>
            <p:nvPr/>
          </p:nvSpPr>
          <p:spPr bwMode="auto">
            <a:xfrm flipH="1" flipV="1">
              <a:off x="3651" y="2614"/>
              <a:ext cx="299" cy="443"/>
            </a:xfrm>
            <a:prstGeom prst="line">
              <a:avLst/>
            </a:prstGeom>
            <a:noFill/>
            <a:ln w="9525">
              <a:solidFill>
                <a:srgbClr val="FF0000"/>
              </a:solidFill>
              <a:round/>
              <a:headEnd/>
              <a:tailEnd/>
            </a:ln>
            <a:effectLst/>
          </p:spPr>
          <p:txBody>
            <a:bodyPr/>
            <a:lstStyle/>
            <a:p>
              <a:endParaRPr lang="zh-TW"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9846"/>
                                        </p:tgtEl>
                                        <p:attrNameLst>
                                          <p:attrName>style.visibility</p:attrName>
                                        </p:attrNameLst>
                                      </p:cBhvr>
                                      <p:to>
                                        <p:strVal val="visible"/>
                                      </p:to>
                                    </p:set>
                                    <p:anim calcmode="lin" valueType="num">
                                      <p:cBhvr>
                                        <p:cTn id="7" dur="500" fill="hold"/>
                                        <p:tgtEl>
                                          <p:spTgt spid="119846"/>
                                        </p:tgtEl>
                                        <p:attrNameLst>
                                          <p:attrName>ppt_w</p:attrName>
                                        </p:attrNameLst>
                                      </p:cBhvr>
                                      <p:tavLst>
                                        <p:tav tm="0">
                                          <p:val>
                                            <p:strVal val="#ppt_w*0.70"/>
                                          </p:val>
                                        </p:tav>
                                        <p:tav tm="100000">
                                          <p:val>
                                            <p:strVal val="#ppt_w"/>
                                          </p:val>
                                        </p:tav>
                                      </p:tavLst>
                                    </p:anim>
                                    <p:anim calcmode="lin" valueType="num">
                                      <p:cBhvr>
                                        <p:cTn id="8" dur="500" fill="hold"/>
                                        <p:tgtEl>
                                          <p:spTgt spid="119846"/>
                                        </p:tgtEl>
                                        <p:attrNameLst>
                                          <p:attrName>ppt_h</p:attrName>
                                        </p:attrNameLst>
                                      </p:cBhvr>
                                      <p:tavLst>
                                        <p:tav tm="0">
                                          <p:val>
                                            <p:strVal val="#ppt_h"/>
                                          </p:val>
                                        </p:tav>
                                        <p:tav tm="100000">
                                          <p:val>
                                            <p:strVal val="#ppt_h"/>
                                          </p:val>
                                        </p:tav>
                                      </p:tavLst>
                                    </p:anim>
                                    <p:animEffect transition="in" filter="fade">
                                      <p:cBhvr>
                                        <p:cTn id="9" dur="500"/>
                                        <p:tgtEl>
                                          <p:spTgt spid="119846"/>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slide(fromBottom)">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lide(fromBottom)">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7" descr="SecuT"/>
          <p:cNvPicPr>
            <a:picLocks noChangeAspect="1" noChangeArrowheads="1"/>
          </p:cNvPicPr>
          <p:nvPr/>
        </p:nvPicPr>
        <p:blipFill>
          <a:blip r:embed="rId3" cstate="screen"/>
          <a:srcRect/>
          <a:stretch>
            <a:fillRect/>
          </a:stretch>
        </p:blipFill>
        <p:spPr bwMode="auto">
          <a:xfrm>
            <a:off x="4859338" y="5157788"/>
            <a:ext cx="1081087" cy="603250"/>
          </a:xfrm>
          <a:prstGeom prst="rect">
            <a:avLst/>
          </a:prstGeom>
          <a:noFill/>
          <a:ln w="9525">
            <a:noFill/>
            <a:miter lim="800000"/>
            <a:headEnd/>
            <a:tailEnd/>
          </a:ln>
        </p:spPr>
      </p:pic>
      <p:sp>
        <p:nvSpPr>
          <p:cNvPr id="48130" name="Text Box 18"/>
          <p:cNvSpPr txBox="1">
            <a:spLocks noChangeArrowheads="1"/>
          </p:cNvSpPr>
          <p:nvPr/>
        </p:nvSpPr>
        <p:spPr bwMode="auto">
          <a:xfrm>
            <a:off x="804863" y="5803900"/>
            <a:ext cx="1346200" cy="549275"/>
          </a:xfrm>
          <a:prstGeom prst="rect">
            <a:avLst/>
          </a:prstGeom>
          <a:noFill/>
          <a:ln w="9525">
            <a:noFill/>
            <a:miter lim="800000"/>
            <a:headEnd/>
            <a:tailEnd/>
          </a:ln>
        </p:spPr>
        <p:txBody>
          <a:bodyPr wrap="none">
            <a:spAutoFit/>
          </a:bodyPr>
          <a:lstStyle/>
          <a:p>
            <a:pPr algn="ctr" fontAlgn="ctr"/>
            <a:r>
              <a:rPr lang="en-US" altLang="zh-TW" sz="1000" b="1">
                <a:solidFill>
                  <a:schemeClr val="tx1"/>
                </a:solidFill>
                <a:cs typeface="Tahoma" pitchFamily="34" charset="0"/>
              </a:rPr>
              <a:t>Best Choice of </a:t>
            </a:r>
          </a:p>
          <a:p>
            <a:pPr algn="ctr" fontAlgn="ctr"/>
            <a:r>
              <a:rPr lang="en-US" altLang="zh-TW" sz="1000" b="1">
                <a:solidFill>
                  <a:schemeClr val="tx1"/>
                </a:solidFill>
                <a:cs typeface="Tahoma" pitchFamily="34" charset="0"/>
              </a:rPr>
              <a:t>COMPUTEX TAIPEI</a:t>
            </a:r>
          </a:p>
          <a:p>
            <a:pPr algn="ctr" fontAlgn="ctr">
              <a:buFontTx/>
              <a:buChar char="•"/>
            </a:pPr>
            <a:r>
              <a:rPr lang="en-US" altLang="zh-TW" sz="1000" b="1">
                <a:solidFill>
                  <a:schemeClr val="tx1"/>
                </a:solidFill>
                <a:cs typeface="Tahoma" pitchFamily="34" charset="0"/>
              </a:rPr>
              <a:t> PZ6112/PZ6122</a:t>
            </a:r>
          </a:p>
        </p:txBody>
      </p:sp>
      <p:sp>
        <p:nvSpPr>
          <p:cNvPr id="48131" name="Text Box 19"/>
          <p:cNvSpPr txBox="1">
            <a:spLocks noChangeArrowheads="1"/>
          </p:cNvSpPr>
          <p:nvPr/>
        </p:nvSpPr>
        <p:spPr bwMode="auto">
          <a:xfrm>
            <a:off x="2128838" y="5803900"/>
            <a:ext cx="1555750" cy="549275"/>
          </a:xfrm>
          <a:prstGeom prst="rect">
            <a:avLst/>
          </a:prstGeom>
          <a:noFill/>
          <a:ln w="9525">
            <a:noFill/>
            <a:miter lim="800000"/>
            <a:headEnd/>
            <a:tailEnd/>
          </a:ln>
        </p:spPr>
        <p:txBody>
          <a:bodyPr>
            <a:spAutoFit/>
          </a:bodyPr>
          <a:lstStyle/>
          <a:p>
            <a:pPr algn="ctr" fontAlgn="ctr"/>
            <a:r>
              <a:rPr lang="en-US" altLang="zh-TW" sz="1000" b="1">
                <a:solidFill>
                  <a:schemeClr val="tx1"/>
                </a:solidFill>
                <a:cs typeface="Tahoma" pitchFamily="34" charset="0"/>
              </a:rPr>
              <a:t>Best of Taiwan </a:t>
            </a:r>
          </a:p>
          <a:p>
            <a:pPr algn="ctr" fontAlgn="ctr"/>
            <a:r>
              <a:rPr lang="en-US" altLang="zh-TW" sz="1000" b="1">
                <a:solidFill>
                  <a:schemeClr val="tx1"/>
                </a:solidFill>
                <a:cs typeface="Tahoma" pitchFamily="34" charset="0"/>
              </a:rPr>
              <a:t>Best Award Winner  </a:t>
            </a:r>
          </a:p>
          <a:p>
            <a:pPr algn="ctr" fontAlgn="ctr">
              <a:buFontTx/>
              <a:buChar char="•"/>
            </a:pPr>
            <a:r>
              <a:rPr lang="en-US" altLang="zh-TW" sz="1000" b="1">
                <a:solidFill>
                  <a:schemeClr val="tx1"/>
                </a:solidFill>
                <a:cs typeface="Tahoma" pitchFamily="34" charset="0"/>
              </a:rPr>
              <a:t> PZ6112/PZ6122</a:t>
            </a:r>
          </a:p>
        </p:txBody>
      </p:sp>
      <p:sp>
        <p:nvSpPr>
          <p:cNvPr id="48132" name="Text Box 20"/>
          <p:cNvSpPr txBox="1">
            <a:spLocks noChangeArrowheads="1"/>
          </p:cNvSpPr>
          <p:nvPr/>
        </p:nvSpPr>
        <p:spPr bwMode="auto">
          <a:xfrm>
            <a:off x="3617913" y="5803900"/>
            <a:ext cx="1300162" cy="549275"/>
          </a:xfrm>
          <a:prstGeom prst="rect">
            <a:avLst/>
          </a:prstGeom>
          <a:noFill/>
          <a:ln w="9525">
            <a:noFill/>
            <a:miter lim="800000"/>
            <a:headEnd/>
            <a:tailEnd/>
          </a:ln>
        </p:spPr>
        <p:txBody>
          <a:bodyPr wrap="none">
            <a:spAutoFit/>
          </a:bodyPr>
          <a:lstStyle/>
          <a:p>
            <a:pPr algn="ctr" fontAlgn="ctr"/>
            <a:r>
              <a:rPr lang="en-US" altLang="zh-TW" sz="1000" b="1">
                <a:solidFill>
                  <a:schemeClr val="tx1"/>
                </a:solidFill>
                <a:cs typeface="Tahoma" pitchFamily="34" charset="0"/>
              </a:rPr>
              <a:t>Symbol of </a:t>
            </a:r>
          </a:p>
          <a:p>
            <a:pPr algn="ctr" fontAlgn="ctr"/>
            <a:r>
              <a:rPr lang="en-US" altLang="zh-TW" sz="1000" b="1">
                <a:solidFill>
                  <a:schemeClr val="tx1"/>
                </a:solidFill>
                <a:cs typeface="Tahoma" pitchFamily="34" charset="0"/>
              </a:rPr>
              <a:t>Excellence Winner</a:t>
            </a:r>
          </a:p>
          <a:p>
            <a:pPr algn="ctr" fontAlgn="ctr">
              <a:buFontTx/>
              <a:buChar char="•"/>
            </a:pPr>
            <a:r>
              <a:rPr lang="en-US" altLang="zh-TW" sz="1000" b="1">
                <a:solidFill>
                  <a:schemeClr val="tx1"/>
                </a:solidFill>
                <a:cs typeface="Tahoma" pitchFamily="34" charset="0"/>
              </a:rPr>
              <a:t> PT31X3/PT31X4</a:t>
            </a:r>
          </a:p>
        </p:txBody>
      </p:sp>
      <p:sp>
        <p:nvSpPr>
          <p:cNvPr id="48133" name="Text Box 21"/>
          <p:cNvSpPr txBox="1">
            <a:spLocks noChangeArrowheads="1"/>
          </p:cNvSpPr>
          <p:nvPr/>
        </p:nvSpPr>
        <p:spPr bwMode="auto">
          <a:xfrm>
            <a:off x="5124450" y="5803900"/>
            <a:ext cx="815975" cy="549275"/>
          </a:xfrm>
          <a:prstGeom prst="rect">
            <a:avLst/>
          </a:prstGeom>
          <a:noFill/>
          <a:ln w="9525">
            <a:noFill/>
            <a:miter lim="800000"/>
            <a:headEnd/>
            <a:tailEnd/>
          </a:ln>
        </p:spPr>
        <p:txBody>
          <a:bodyPr wrap="none">
            <a:spAutoFit/>
          </a:bodyPr>
          <a:lstStyle/>
          <a:p>
            <a:pPr algn="ctr" fontAlgn="ctr"/>
            <a:r>
              <a:rPr lang="en-US" altLang="zh-TW" sz="1000" b="1">
                <a:solidFill>
                  <a:schemeClr val="tx1"/>
                </a:solidFill>
                <a:cs typeface="Tahoma" pitchFamily="34" charset="0"/>
              </a:rPr>
              <a:t>SecuTech </a:t>
            </a:r>
          </a:p>
          <a:p>
            <a:pPr algn="ctr" fontAlgn="ctr"/>
            <a:r>
              <a:rPr lang="en-US" altLang="zh-TW" sz="1000" b="1">
                <a:solidFill>
                  <a:schemeClr val="tx1"/>
                </a:solidFill>
                <a:cs typeface="Tahoma" pitchFamily="34" charset="0"/>
              </a:rPr>
              <a:t>Award</a:t>
            </a:r>
          </a:p>
          <a:p>
            <a:pPr algn="ctr" fontAlgn="ctr">
              <a:buFontTx/>
              <a:buChar char="•"/>
            </a:pPr>
            <a:r>
              <a:rPr lang="en-US" altLang="zh-TW" sz="1000" b="1">
                <a:solidFill>
                  <a:schemeClr val="tx1"/>
                </a:solidFill>
                <a:cs typeface="Tahoma" pitchFamily="34" charset="0"/>
              </a:rPr>
              <a:t> PT3114</a:t>
            </a:r>
          </a:p>
        </p:txBody>
      </p:sp>
      <p:pic>
        <p:nvPicPr>
          <p:cNvPr id="48134" name="Picture 30" descr="erotrade"/>
          <p:cNvPicPr>
            <a:picLocks noChangeAspect="1" noChangeArrowheads="1"/>
          </p:cNvPicPr>
          <p:nvPr/>
        </p:nvPicPr>
        <p:blipFill>
          <a:blip r:embed="rId4" cstate="screen"/>
          <a:srcRect/>
          <a:stretch>
            <a:fillRect/>
          </a:stretch>
        </p:blipFill>
        <p:spPr bwMode="auto">
          <a:xfrm>
            <a:off x="2605088" y="5084763"/>
            <a:ext cx="676275" cy="596900"/>
          </a:xfrm>
          <a:prstGeom prst="rect">
            <a:avLst/>
          </a:prstGeom>
          <a:noFill/>
          <a:ln w="9525">
            <a:noFill/>
            <a:miter lim="800000"/>
            <a:headEnd/>
            <a:tailEnd/>
          </a:ln>
        </p:spPr>
      </p:pic>
      <p:pic>
        <p:nvPicPr>
          <p:cNvPr id="48135" name="Picture 31" descr="computex"/>
          <p:cNvPicPr>
            <a:picLocks noChangeAspect="1" noChangeArrowheads="1"/>
          </p:cNvPicPr>
          <p:nvPr/>
        </p:nvPicPr>
        <p:blipFill>
          <a:blip r:embed="rId5" cstate="screen"/>
          <a:srcRect/>
          <a:stretch>
            <a:fillRect/>
          </a:stretch>
        </p:blipFill>
        <p:spPr bwMode="auto">
          <a:xfrm>
            <a:off x="1065213" y="5103813"/>
            <a:ext cx="769937" cy="701675"/>
          </a:xfrm>
          <a:prstGeom prst="rect">
            <a:avLst/>
          </a:prstGeom>
          <a:noFill/>
          <a:ln w="9525">
            <a:noFill/>
            <a:miter lim="800000"/>
            <a:headEnd/>
            <a:tailEnd/>
          </a:ln>
        </p:spPr>
      </p:pic>
      <p:sp>
        <p:nvSpPr>
          <p:cNvPr id="48136" name="Text Box 33"/>
          <p:cNvSpPr txBox="1">
            <a:spLocks noChangeArrowheads="1"/>
          </p:cNvSpPr>
          <p:nvPr/>
        </p:nvSpPr>
        <p:spPr bwMode="auto">
          <a:xfrm>
            <a:off x="4637088" y="4275138"/>
            <a:ext cx="1555750" cy="587375"/>
          </a:xfrm>
          <a:prstGeom prst="rect">
            <a:avLst/>
          </a:prstGeom>
          <a:noFill/>
          <a:ln w="9525">
            <a:noFill/>
            <a:miter lim="800000"/>
            <a:headEnd/>
            <a:tailEnd/>
          </a:ln>
        </p:spPr>
        <p:txBody>
          <a:bodyPr>
            <a:spAutoFit/>
          </a:bodyPr>
          <a:lstStyle/>
          <a:p>
            <a:pPr algn="ctr" fontAlgn="ctr"/>
            <a:r>
              <a:rPr lang="en-US" altLang="zh-TW" sz="1000" b="1">
                <a:solidFill>
                  <a:schemeClr val="tx1"/>
                </a:solidFill>
                <a:cs typeface="Tahoma" pitchFamily="34" charset="0"/>
              </a:rPr>
              <a:t>Best of Taiwan's </a:t>
            </a:r>
          </a:p>
          <a:p>
            <a:pPr algn="ctr" fontAlgn="ctr"/>
            <a:r>
              <a:rPr lang="en-US" altLang="zh-TW" sz="1000" b="1">
                <a:solidFill>
                  <a:schemeClr val="tx1"/>
                </a:solidFill>
                <a:cs typeface="Tahoma" pitchFamily="34" charset="0"/>
              </a:rPr>
              <a:t>Best Award Winner</a:t>
            </a:r>
          </a:p>
          <a:p>
            <a:pPr algn="ctr" fontAlgn="ctr">
              <a:lnSpc>
                <a:spcPct val="125000"/>
              </a:lnSpc>
              <a:buFontTx/>
              <a:buChar char="•"/>
            </a:pPr>
            <a:r>
              <a:rPr lang="en-US" altLang="zh-TW" sz="1000" b="1">
                <a:solidFill>
                  <a:schemeClr val="tx1"/>
                </a:solidFill>
                <a:cs typeface="Tahoma" pitchFamily="34" charset="0"/>
              </a:rPr>
              <a:t> IP7135/IP7137</a:t>
            </a:r>
          </a:p>
        </p:txBody>
      </p:sp>
      <p:pic>
        <p:nvPicPr>
          <p:cNvPr id="48137" name="Picture 34" descr="erotrade"/>
          <p:cNvPicPr>
            <a:picLocks noChangeAspect="1" noChangeArrowheads="1"/>
          </p:cNvPicPr>
          <p:nvPr/>
        </p:nvPicPr>
        <p:blipFill>
          <a:blip r:embed="rId4" cstate="screen"/>
          <a:srcRect/>
          <a:stretch>
            <a:fillRect/>
          </a:stretch>
        </p:blipFill>
        <p:spPr bwMode="auto">
          <a:xfrm>
            <a:off x="5091113" y="3495675"/>
            <a:ext cx="698500" cy="654050"/>
          </a:xfrm>
          <a:prstGeom prst="rect">
            <a:avLst/>
          </a:prstGeom>
          <a:noFill/>
          <a:ln w="9525">
            <a:noFill/>
            <a:miter lim="800000"/>
            <a:headEnd/>
            <a:tailEnd/>
          </a:ln>
        </p:spPr>
      </p:pic>
      <p:sp>
        <p:nvSpPr>
          <p:cNvPr id="48138" name="Text Box 36"/>
          <p:cNvSpPr txBox="1">
            <a:spLocks noChangeArrowheads="1"/>
          </p:cNvSpPr>
          <p:nvPr/>
        </p:nvSpPr>
        <p:spPr bwMode="auto">
          <a:xfrm>
            <a:off x="7137400" y="4221163"/>
            <a:ext cx="1300163" cy="701675"/>
          </a:xfrm>
          <a:prstGeom prst="rect">
            <a:avLst/>
          </a:prstGeom>
          <a:noFill/>
          <a:ln w="9525">
            <a:noFill/>
            <a:miter lim="800000"/>
            <a:headEnd/>
            <a:tailEnd/>
          </a:ln>
        </p:spPr>
        <p:txBody>
          <a:bodyPr wrap="none">
            <a:spAutoFit/>
          </a:bodyPr>
          <a:lstStyle/>
          <a:p>
            <a:pPr algn="ctr" fontAlgn="ctr"/>
            <a:r>
              <a:rPr lang="en-US" altLang="zh-TW" sz="1000" b="1">
                <a:solidFill>
                  <a:schemeClr val="tx1"/>
                </a:solidFill>
                <a:cs typeface="Tahoma" pitchFamily="34" charset="0"/>
              </a:rPr>
              <a:t>Symbol of </a:t>
            </a:r>
          </a:p>
          <a:p>
            <a:pPr algn="ctr" fontAlgn="ctr"/>
            <a:r>
              <a:rPr lang="en-US" altLang="zh-TW" sz="1000" b="1">
                <a:solidFill>
                  <a:schemeClr val="tx1"/>
                </a:solidFill>
                <a:cs typeface="Tahoma" pitchFamily="34" charset="0"/>
              </a:rPr>
              <a:t>Excellence Winner</a:t>
            </a:r>
          </a:p>
          <a:p>
            <a:pPr algn="ctr" fontAlgn="ctr">
              <a:buFontTx/>
              <a:buChar char="•"/>
            </a:pPr>
            <a:r>
              <a:rPr lang="en-US" altLang="zh-TW" sz="1000" b="1">
                <a:solidFill>
                  <a:schemeClr val="tx1"/>
                </a:solidFill>
                <a:cs typeface="Tahoma" pitchFamily="34" charset="0"/>
              </a:rPr>
              <a:t> PT7135/7137</a:t>
            </a:r>
          </a:p>
          <a:p>
            <a:pPr algn="ctr" fontAlgn="ctr">
              <a:buFontTx/>
              <a:buChar char="•"/>
            </a:pPr>
            <a:r>
              <a:rPr lang="en-US" altLang="zh-TW" sz="1000" b="1">
                <a:solidFill>
                  <a:schemeClr val="tx1"/>
                </a:solidFill>
                <a:cs typeface="Tahoma" pitchFamily="34" charset="0"/>
              </a:rPr>
              <a:t> IP7135/7137</a:t>
            </a:r>
          </a:p>
        </p:txBody>
      </p:sp>
      <p:sp>
        <p:nvSpPr>
          <p:cNvPr id="48139" name="Text Box 62"/>
          <p:cNvSpPr txBox="1">
            <a:spLocks noChangeArrowheads="1"/>
          </p:cNvSpPr>
          <p:nvPr/>
        </p:nvSpPr>
        <p:spPr bwMode="auto">
          <a:xfrm>
            <a:off x="250825" y="260350"/>
            <a:ext cx="2419350" cy="519113"/>
          </a:xfrm>
          <a:prstGeom prst="rect">
            <a:avLst/>
          </a:prstGeom>
          <a:noFill/>
          <a:ln w="9525">
            <a:noFill/>
            <a:miter lim="800000"/>
            <a:headEnd/>
            <a:tailEnd/>
          </a:ln>
        </p:spPr>
        <p:txBody>
          <a:bodyPr wrap="none">
            <a:spAutoFit/>
          </a:bodyPr>
          <a:lstStyle/>
          <a:p>
            <a:r>
              <a:rPr lang="en-US" altLang="zh-TW" sz="2800" b="1" i="1" dirty="0">
                <a:solidFill>
                  <a:schemeClr val="tx1"/>
                </a:solidFill>
                <a:ea typeface="SimHei" pitchFamily="2" charset="-122"/>
              </a:rPr>
              <a:t>More Awards</a:t>
            </a:r>
          </a:p>
        </p:txBody>
      </p:sp>
      <p:sp>
        <p:nvSpPr>
          <p:cNvPr id="48140" name="Text Box 74"/>
          <p:cNvSpPr txBox="1">
            <a:spLocks noChangeArrowheads="1"/>
          </p:cNvSpPr>
          <p:nvPr/>
        </p:nvSpPr>
        <p:spPr bwMode="auto">
          <a:xfrm>
            <a:off x="2117725" y="4232275"/>
            <a:ext cx="1463675" cy="638175"/>
          </a:xfrm>
          <a:prstGeom prst="rect">
            <a:avLst/>
          </a:prstGeom>
          <a:noFill/>
          <a:ln w="9525">
            <a:noFill/>
            <a:miter lim="800000"/>
            <a:headEnd/>
            <a:tailEnd/>
          </a:ln>
        </p:spPr>
        <p:txBody>
          <a:bodyPr>
            <a:spAutoFit/>
          </a:bodyPr>
          <a:lstStyle/>
          <a:p>
            <a:pPr algn="ctr"/>
            <a:r>
              <a:rPr lang="en-US" altLang="zh-TW" sz="1000" b="1">
                <a:solidFill>
                  <a:schemeClr val="tx1"/>
                </a:solidFill>
              </a:rPr>
              <a:t>SecuTech </a:t>
            </a:r>
            <a:br>
              <a:rPr lang="en-US" altLang="zh-TW" sz="1000" b="1">
                <a:solidFill>
                  <a:schemeClr val="tx1"/>
                </a:solidFill>
              </a:rPr>
            </a:br>
            <a:r>
              <a:rPr lang="en-US" altLang="zh-TW" sz="1000" b="1">
                <a:solidFill>
                  <a:schemeClr val="tx1"/>
                </a:solidFill>
              </a:rPr>
              <a:t>Award  2011</a:t>
            </a:r>
          </a:p>
          <a:p>
            <a:pPr algn="ctr">
              <a:lnSpc>
                <a:spcPct val="155000"/>
              </a:lnSpc>
              <a:buFontTx/>
              <a:buChar char="•"/>
            </a:pPr>
            <a:r>
              <a:rPr lang="en-US" altLang="zh-TW" sz="1000" b="1">
                <a:solidFill>
                  <a:schemeClr val="tx1"/>
                </a:solidFill>
              </a:rPr>
              <a:t> IP8162P</a:t>
            </a:r>
            <a:endParaRPr lang="en-US" altLang="zh-TW" sz="1000" b="1">
              <a:solidFill>
                <a:schemeClr val="tx1"/>
              </a:solidFill>
              <a:ea typeface="SimHei" pitchFamily="2" charset="-122"/>
            </a:endParaRPr>
          </a:p>
        </p:txBody>
      </p:sp>
      <p:sp>
        <p:nvSpPr>
          <p:cNvPr id="48141" name="Text Box 82"/>
          <p:cNvSpPr txBox="1">
            <a:spLocks noChangeArrowheads="1"/>
          </p:cNvSpPr>
          <p:nvPr/>
        </p:nvSpPr>
        <p:spPr bwMode="auto">
          <a:xfrm>
            <a:off x="3433763" y="4246563"/>
            <a:ext cx="1300162" cy="625475"/>
          </a:xfrm>
          <a:prstGeom prst="rect">
            <a:avLst/>
          </a:prstGeom>
          <a:noFill/>
          <a:ln w="9525">
            <a:noFill/>
            <a:miter lim="800000"/>
            <a:headEnd/>
            <a:tailEnd/>
          </a:ln>
        </p:spPr>
        <p:txBody>
          <a:bodyPr wrap="none">
            <a:spAutoFit/>
          </a:bodyPr>
          <a:lstStyle/>
          <a:p>
            <a:pPr algn="ctr" fontAlgn="ctr"/>
            <a:r>
              <a:rPr lang="en-US" altLang="zh-TW" sz="1000" b="1">
                <a:solidFill>
                  <a:schemeClr val="tx1"/>
                </a:solidFill>
                <a:cs typeface="Tahoma" pitchFamily="34" charset="0"/>
              </a:rPr>
              <a:t>Symbol of </a:t>
            </a:r>
          </a:p>
          <a:p>
            <a:pPr algn="ctr" fontAlgn="ctr"/>
            <a:r>
              <a:rPr lang="en-US" altLang="zh-TW" sz="1000" b="1">
                <a:solidFill>
                  <a:schemeClr val="tx1"/>
                </a:solidFill>
                <a:cs typeface="Tahoma" pitchFamily="34" charset="0"/>
              </a:rPr>
              <a:t>Excellence Winner</a:t>
            </a:r>
          </a:p>
          <a:p>
            <a:pPr algn="ctr" fontAlgn="ctr">
              <a:lnSpc>
                <a:spcPct val="150000"/>
              </a:lnSpc>
              <a:buFontTx/>
              <a:buChar char="•"/>
            </a:pPr>
            <a:r>
              <a:rPr lang="en-US" altLang="zh-TW" sz="1000" b="1">
                <a:solidFill>
                  <a:schemeClr val="tx1"/>
                </a:solidFill>
                <a:cs typeface="Tahoma" pitchFamily="34" charset="0"/>
              </a:rPr>
              <a:t> IP7138/7139</a:t>
            </a:r>
          </a:p>
        </p:txBody>
      </p:sp>
      <p:sp>
        <p:nvSpPr>
          <p:cNvPr id="48142" name="Text Box 85"/>
          <p:cNvSpPr txBox="1">
            <a:spLocks noChangeArrowheads="1"/>
          </p:cNvSpPr>
          <p:nvPr/>
        </p:nvSpPr>
        <p:spPr bwMode="auto">
          <a:xfrm>
            <a:off x="6227763" y="5854700"/>
            <a:ext cx="944562" cy="549275"/>
          </a:xfrm>
          <a:prstGeom prst="rect">
            <a:avLst/>
          </a:prstGeom>
          <a:noFill/>
          <a:ln w="9525">
            <a:noFill/>
            <a:miter lim="800000"/>
            <a:headEnd/>
            <a:tailEnd/>
          </a:ln>
        </p:spPr>
        <p:txBody>
          <a:bodyPr wrap="none">
            <a:spAutoFit/>
          </a:bodyPr>
          <a:lstStyle/>
          <a:p>
            <a:pPr algn="ctr" fontAlgn="ctr"/>
            <a:r>
              <a:rPr lang="en-US" altLang="zh-TW" sz="1000" b="1">
                <a:solidFill>
                  <a:schemeClr val="tx1"/>
                </a:solidFill>
                <a:cs typeface="Tahoma" pitchFamily="34" charset="0"/>
              </a:rPr>
              <a:t>PC weekly </a:t>
            </a:r>
          </a:p>
          <a:p>
            <a:pPr algn="ctr" fontAlgn="ctr"/>
            <a:r>
              <a:rPr lang="en-US" altLang="zh-TW" sz="1000" b="1">
                <a:solidFill>
                  <a:schemeClr val="tx1"/>
                </a:solidFill>
                <a:cs typeface="Tahoma" pitchFamily="34" charset="0"/>
              </a:rPr>
              <a:t>Recommend</a:t>
            </a:r>
          </a:p>
          <a:p>
            <a:pPr algn="ctr" fontAlgn="ctr">
              <a:buFontTx/>
              <a:buChar char="•"/>
            </a:pPr>
            <a:r>
              <a:rPr lang="en-US" altLang="zh-TW" sz="1000" b="1">
                <a:solidFill>
                  <a:schemeClr val="tx1"/>
                </a:solidFill>
                <a:cs typeface="Tahoma" pitchFamily="34" charset="0"/>
              </a:rPr>
              <a:t> PT3124</a:t>
            </a:r>
            <a:r>
              <a:rPr lang="en-US" altLang="zh-TW" sz="1000">
                <a:solidFill>
                  <a:schemeClr val="tx1"/>
                </a:solidFill>
                <a:cs typeface="Tahoma" pitchFamily="34" charset="0"/>
              </a:rPr>
              <a:t> </a:t>
            </a:r>
            <a:endParaRPr lang="en-US" altLang="zh-TW" sz="1000" b="1">
              <a:solidFill>
                <a:schemeClr val="tx1"/>
              </a:solidFill>
              <a:cs typeface="Tahoma" pitchFamily="34" charset="0"/>
            </a:endParaRPr>
          </a:p>
        </p:txBody>
      </p:sp>
      <p:sp>
        <p:nvSpPr>
          <p:cNvPr id="48143" name="Text Box 86"/>
          <p:cNvSpPr txBox="1">
            <a:spLocks noChangeArrowheads="1"/>
          </p:cNvSpPr>
          <p:nvPr/>
        </p:nvSpPr>
        <p:spPr bwMode="auto">
          <a:xfrm>
            <a:off x="7215188" y="5803900"/>
            <a:ext cx="1389062" cy="739775"/>
          </a:xfrm>
          <a:prstGeom prst="rect">
            <a:avLst/>
          </a:prstGeom>
          <a:noFill/>
          <a:ln w="9525">
            <a:noFill/>
            <a:miter lim="800000"/>
            <a:headEnd/>
            <a:tailEnd/>
          </a:ln>
        </p:spPr>
        <p:txBody>
          <a:bodyPr wrap="none">
            <a:spAutoFit/>
          </a:bodyPr>
          <a:lstStyle/>
          <a:p>
            <a:pPr algn="ctr" fontAlgn="ctr"/>
            <a:r>
              <a:rPr lang="en-US" altLang="zh-TW" sz="1000" b="1">
                <a:solidFill>
                  <a:schemeClr val="tx1"/>
                </a:solidFill>
                <a:cs typeface="Tahoma" pitchFamily="34" charset="0"/>
              </a:rPr>
              <a:t>Personal </a:t>
            </a:r>
          </a:p>
          <a:p>
            <a:pPr algn="ctr" fontAlgn="ctr"/>
            <a:r>
              <a:rPr lang="en-US" altLang="zh-TW" sz="1000" b="1">
                <a:solidFill>
                  <a:schemeClr val="tx1"/>
                </a:solidFill>
                <a:cs typeface="Tahoma" pitchFamily="34" charset="0"/>
              </a:rPr>
              <a:t>Computer Magazine</a:t>
            </a:r>
          </a:p>
          <a:p>
            <a:pPr algn="ctr" fontAlgn="ctr">
              <a:lnSpc>
                <a:spcPct val="125000"/>
              </a:lnSpc>
              <a:buFontTx/>
              <a:buChar char="•"/>
            </a:pPr>
            <a:r>
              <a:rPr lang="en-US" altLang="zh-TW" sz="1000" b="1">
                <a:solidFill>
                  <a:schemeClr val="tx1"/>
                </a:solidFill>
                <a:cs typeface="Tahoma" pitchFamily="34" charset="0"/>
              </a:rPr>
              <a:t> PT3124</a:t>
            </a:r>
            <a:endParaRPr lang="en-US" altLang="zh-TW" sz="1000">
              <a:solidFill>
                <a:schemeClr val="tx1"/>
              </a:solidFill>
              <a:cs typeface="Tahoma" pitchFamily="34" charset="0"/>
            </a:endParaRPr>
          </a:p>
          <a:p>
            <a:pPr algn="ctr"/>
            <a:endParaRPr lang="en-US" altLang="zh-TW" sz="1000" b="1">
              <a:solidFill>
                <a:schemeClr val="tx1"/>
              </a:solidFill>
              <a:cs typeface="Tahoma" pitchFamily="34" charset="0"/>
            </a:endParaRPr>
          </a:p>
        </p:txBody>
      </p:sp>
      <p:pic>
        <p:nvPicPr>
          <p:cNvPr id="48144" name="Picture 88" descr="n_pcw"/>
          <p:cNvPicPr>
            <a:picLocks noChangeAspect="1" noChangeArrowheads="1"/>
          </p:cNvPicPr>
          <p:nvPr/>
        </p:nvPicPr>
        <p:blipFill>
          <a:blip r:embed="rId6" cstate="screen"/>
          <a:srcRect/>
          <a:stretch>
            <a:fillRect/>
          </a:stretch>
        </p:blipFill>
        <p:spPr bwMode="auto">
          <a:xfrm>
            <a:off x="6300788" y="5157788"/>
            <a:ext cx="695325" cy="615950"/>
          </a:xfrm>
          <a:prstGeom prst="rect">
            <a:avLst/>
          </a:prstGeom>
          <a:noFill/>
          <a:ln w="9525">
            <a:noFill/>
            <a:miter lim="800000"/>
            <a:headEnd/>
            <a:tailEnd/>
          </a:ln>
        </p:spPr>
      </p:pic>
      <p:sp>
        <p:nvSpPr>
          <p:cNvPr id="48145" name="Line 110"/>
          <p:cNvSpPr>
            <a:spLocks noChangeShapeType="1"/>
          </p:cNvSpPr>
          <p:nvPr/>
        </p:nvSpPr>
        <p:spPr bwMode="auto">
          <a:xfrm>
            <a:off x="766763" y="4940300"/>
            <a:ext cx="7561262" cy="0"/>
          </a:xfrm>
          <a:prstGeom prst="line">
            <a:avLst/>
          </a:prstGeom>
          <a:noFill/>
          <a:ln w="9525">
            <a:solidFill>
              <a:srgbClr val="969696"/>
            </a:solidFill>
            <a:prstDash val="dash"/>
            <a:round/>
            <a:headEnd/>
            <a:tailEnd/>
          </a:ln>
        </p:spPr>
        <p:txBody>
          <a:bodyPr/>
          <a:lstStyle/>
          <a:p>
            <a:endParaRPr lang="zh-TW" altLang="en-US"/>
          </a:p>
        </p:txBody>
      </p:sp>
      <p:sp>
        <p:nvSpPr>
          <p:cNvPr id="48146" name="Line 113"/>
          <p:cNvSpPr>
            <a:spLocks noChangeShapeType="1"/>
          </p:cNvSpPr>
          <p:nvPr/>
        </p:nvSpPr>
        <p:spPr bwMode="auto">
          <a:xfrm>
            <a:off x="731838" y="6380163"/>
            <a:ext cx="7561262" cy="0"/>
          </a:xfrm>
          <a:prstGeom prst="line">
            <a:avLst/>
          </a:prstGeom>
          <a:noFill/>
          <a:ln w="9525" cap="rnd">
            <a:solidFill>
              <a:srgbClr val="969696"/>
            </a:solidFill>
            <a:prstDash val="sysDot"/>
            <a:round/>
            <a:headEnd/>
            <a:tailEnd/>
          </a:ln>
        </p:spPr>
        <p:txBody>
          <a:bodyPr/>
          <a:lstStyle/>
          <a:p>
            <a:endParaRPr lang="zh-TW" altLang="en-US"/>
          </a:p>
        </p:txBody>
      </p:sp>
      <p:pic>
        <p:nvPicPr>
          <p:cNvPr id="48147" name="Picture 132"/>
          <p:cNvPicPr>
            <a:picLocks noChangeAspect="1" noChangeArrowheads="1"/>
          </p:cNvPicPr>
          <p:nvPr/>
        </p:nvPicPr>
        <p:blipFill>
          <a:blip r:embed="rId7" cstate="screen"/>
          <a:srcRect/>
          <a:stretch>
            <a:fillRect/>
          </a:stretch>
        </p:blipFill>
        <p:spPr bwMode="auto">
          <a:xfrm>
            <a:off x="1055688" y="3492500"/>
            <a:ext cx="935037" cy="728663"/>
          </a:xfrm>
          <a:prstGeom prst="rect">
            <a:avLst/>
          </a:prstGeom>
          <a:noFill/>
          <a:ln w="9525">
            <a:noFill/>
            <a:miter lim="800000"/>
            <a:headEnd/>
            <a:tailEnd/>
          </a:ln>
        </p:spPr>
      </p:pic>
      <p:sp>
        <p:nvSpPr>
          <p:cNvPr id="48148" name="Text Box 133"/>
          <p:cNvSpPr txBox="1">
            <a:spLocks noChangeArrowheads="1"/>
          </p:cNvSpPr>
          <p:nvPr/>
        </p:nvSpPr>
        <p:spPr bwMode="auto">
          <a:xfrm>
            <a:off x="852488" y="4351338"/>
            <a:ext cx="1463675" cy="457200"/>
          </a:xfrm>
          <a:prstGeom prst="rect">
            <a:avLst/>
          </a:prstGeom>
          <a:noFill/>
          <a:ln w="9525">
            <a:noFill/>
            <a:miter lim="800000"/>
            <a:headEnd/>
            <a:tailEnd/>
          </a:ln>
        </p:spPr>
        <p:txBody>
          <a:bodyPr lIns="0" tIns="0" rIns="0" bIns="0">
            <a:spAutoFit/>
          </a:bodyPr>
          <a:lstStyle/>
          <a:p>
            <a:pPr algn="ctr"/>
            <a:r>
              <a:rPr lang="en-US" altLang="zh-TW" sz="1000" b="1">
                <a:solidFill>
                  <a:schemeClr val="tx1"/>
                </a:solidFill>
                <a:ea typeface="SimHei" pitchFamily="2" charset="-122"/>
              </a:rPr>
              <a:t>The 14th Taiwan "SMEs Innovation Award"</a:t>
            </a:r>
            <a:r>
              <a:rPr lang="en-US" altLang="zh-TW" sz="1000">
                <a:solidFill>
                  <a:schemeClr val="tx1"/>
                </a:solidFill>
                <a:ea typeface="SimHei" pitchFamily="2" charset="-122"/>
              </a:rPr>
              <a:t> </a:t>
            </a:r>
          </a:p>
          <a:p>
            <a:pPr algn="ctr">
              <a:buFontTx/>
              <a:buChar char="•"/>
            </a:pPr>
            <a:r>
              <a:rPr lang="en-US" altLang="zh-TW" sz="1000" b="1">
                <a:solidFill>
                  <a:schemeClr val="tx1"/>
                </a:solidFill>
              </a:rPr>
              <a:t> IP7138/7139</a:t>
            </a:r>
          </a:p>
        </p:txBody>
      </p:sp>
      <p:sp>
        <p:nvSpPr>
          <p:cNvPr id="48149" name="Text Box 135"/>
          <p:cNvSpPr txBox="1">
            <a:spLocks noChangeArrowheads="1"/>
          </p:cNvSpPr>
          <p:nvPr/>
        </p:nvSpPr>
        <p:spPr bwMode="auto">
          <a:xfrm>
            <a:off x="6877050" y="2708275"/>
            <a:ext cx="1728788" cy="549275"/>
          </a:xfrm>
          <a:prstGeom prst="rect">
            <a:avLst/>
          </a:prstGeom>
          <a:noFill/>
          <a:ln w="9525" algn="ctr">
            <a:noFill/>
            <a:miter lim="800000"/>
            <a:headEnd/>
            <a:tailEnd/>
          </a:ln>
        </p:spPr>
        <p:txBody>
          <a:bodyPr>
            <a:spAutoFit/>
          </a:bodyPr>
          <a:lstStyle/>
          <a:p>
            <a:pPr lvl="1" algn="ctr" fontAlgn="ctr"/>
            <a:r>
              <a:rPr lang="en-US" altLang="zh-TW" sz="1000" b="1">
                <a:solidFill>
                  <a:schemeClr val="tx1"/>
                </a:solidFill>
                <a:cs typeface="Tahoma" pitchFamily="34" charset="0"/>
              </a:rPr>
              <a:t>SecuTech </a:t>
            </a:r>
          </a:p>
          <a:p>
            <a:pPr lvl="1" algn="ctr" fontAlgn="ctr"/>
            <a:r>
              <a:rPr lang="en-US" altLang="zh-TW" sz="1000" b="1">
                <a:solidFill>
                  <a:schemeClr val="tx1"/>
                </a:solidFill>
                <a:cs typeface="Tahoma" pitchFamily="34" charset="0"/>
              </a:rPr>
              <a:t>Award 2008 </a:t>
            </a:r>
          </a:p>
          <a:p>
            <a:pPr lvl="1" algn="ctr" fontAlgn="ctr">
              <a:buFontTx/>
              <a:buChar char="•"/>
            </a:pPr>
            <a:r>
              <a:rPr lang="en-US" altLang="zh-TW" sz="1000" b="1">
                <a:solidFill>
                  <a:schemeClr val="tx1"/>
                </a:solidFill>
                <a:cs typeface="Tahoma" pitchFamily="34" charset="0"/>
              </a:rPr>
              <a:t> PZ7151/7152</a:t>
            </a:r>
          </a:p>
        </p:txBody>
      </p:sp>
      <p:sp>
        <p:nvSpPr>
          <p:cNvPr id="48150" name="Text Box 136"/>
          <p:cNvSpPr txBox="1">
            <a:spLocks noChangeArrowheads="1"/>
          </p:cNvSpPr>
          <p:nvPr/>
        </p:nvSpPr>
        <p:spPr bwMode="auto">
          <a:xfrm>
            <a:off x="3503613" y="2708275"/>
            <a:ext cx="2017712" cy="549275"/>
          </a:xfrm>
          <a:prstGeom prst="rect">
            <a:avLst/>
          </a:prstGeom>
          <a:noFill/>
          <a:ln w="9525" algn="ctr">
            <a:noFill/>
            <a:miter lim="800000"/>
            <a:headEnd/>
            <a:tailEnd/>
          </a:ln>
        </p:spPr>
        <p:txBody>
          <a:bodyPr>
            <a:spAutoFit/>
          </a:bodyPr>
          <a:lstStyle/>
          <a:p>
            <a:pPr lvl="1" algn="ctr" fontAlgn="ctr"/>
            <a:r>
              <a:rPr lang="en-US" altLang="zh-TW" sz="1000" b="1">
                <a:solidFill>
                  <a:schemeClr val="tx1"/>
                </a:solidFill>
                <a:cs typeface="Tahoma" pitchFamily="34" charset="0"/>
              </a:rPr>
              <a:t>GIT Security Award 2009</a:t>
            </a:r>
          </a:p>
          <a:p>
            <a:pPr lvl="1" algn="ctr" fontAlgn="ctr">
              <a:buFontTx/>
              <a:buChar char="•"/>
            </a:pPr>
            <a:r>
              <a:rPr lang="en-US" altLang="zh-TW" sz="1000" b="1">
                <a:solidFill>
                  <a:schemeClr val="tx1"/>
                </a:solidFill>
                <a:cs typeface="Tahoma" pitchFamily="34" charset="0"/>
              </a:rPr>
              <a:t> IP7142</a:t>
            </a:r>
          </a:p>
        </p:txBody>
      </p:sp>
      <p:sp>
        <p:nvSpPr>
          <p:cNvPr id="48151" name="Text Box 137"/>
          <p:cNvSpPr txBox="1">
            <a:spLocks noChangeArrowheads="1"/>
          </p:cNvSpPr>
          <p:nvPr/>
        </p:nvSpPr>
        <p:spPr bwMode="auto">
          <a:xfrm>
            <a:off x="5519738" y="2708275"/>
            <a:ext cx="2089150" cy="554038"/>
          </a:xfrm>
          <a:prstGeom prst="rect">
            <a:avLst/>
          </a:prstGeom>
          <a:noFill/>
          <a:ln w="9525" algn="ctr">
            <a:noFill/>
            <a:miter lim="800000"/>
            <a:headEnd/>
            <a:tailEnd/>
          </a:ln>
        </p:spPr>
        <p:txBody>
          <a:bodyPr>
            <a:spAutoFit/>
          </a:bodyPr>
          <a:lstStyle/>
          <a:p>
            <a:pPr algn="ctr" fontAlgn="ctr"/>
            <a:r>
              <a:rPr lang="en-US" altLang="zh-TW" sz="1000" b="1">
                <a:solidFill>
                  <a:schemeClr val="tx1"/>
                </a:solidFill>
                <a:cs typeface="Tahoma" pitchFamily="34" charset="0"/>
              </a:rPr>
              <a:t>Outstanding I.T. Product Award</a:t>
            </a:r>
          </a:p>
          <a:p>
            <a:pPr algn="ctr" fontAlgn="ctr">
              <a:buFontTx/>
              <a:buChar char="•"/>
            </a:pPr>
            <a:r>
              <a:rPr lang="en-US" altLang="zh-TW" sz="1000" b="1">
                <a:solidFill>
                  <a:schemeClr val="tx1"/>
                </a:solidFill>
                <a:cs typeface="Tahoma" pitchFamily="34" charset="0"/>
              </a:rPr>
              <a:t> FE8171V, PZ7151/7152,</a:t>
            </a:r>
          </a:p>
          <a:p>
            <a:pPr algn="ctr" fontAlgn="ctr"/>
            <a:r>
              <a:rPr lang="en-US" altLang="zh-TW" sz="1000" b="1">
                <a:solidFill>
                  <a:schemeClr val="tx1"/>
                </a:solidFill>
                <a:cs typeface="Tahoma" pitchFamily="34" charset="0"/>
              </a:rPr>
              <a:t>PT7135/7137 </a:t>
            </a:r>
          </a:p>
        </p:txBody>
      </p:sp>
      <p:sp>
        <p:nvSpPr>
          <p:cNvPr id="48152" name="Text Box 139"/>
          <p:cNvSpPr txBox="1">
            <a:spLocks noChangeArrowheads="1"/>
          </p:cNvSpPr>
          <p:nvPr/>
        </p:nvSpPr>
        <p:spPr bwMode="auto">
          <a:xfrm>
            <a:off x="1703388" y="2708275"/>
            <a:ext cx="2376487" cy="701675"/>
          </a:xfrm>
          <a:prstGeom prst="rect">
            <a:avLst/>
          </a:prstGeom>
          <a:noFill/>
          <a:ln w="9525" algn="ctr">
            <a:noFill/>
            <a:miter lim="800000"/>
            <a:headEnd/>
            <a:tailEnd/>
          </a:ln>
        </p:spPr>
        <p:txBody>
          <a:bodyPr>
            <a:spAutoFit/>
          </a:bodyPr>
          <a:lstStyle/>
          <a:p>
            <a:pPr lvl="1" algn="ctr" fontAlgn="ctr"/>
            <a:r>
              <a:rPr lang="en-US" altLang="zh-TW" sz="1000" b="1">
                <a:solidFill>
                  <a:schemeClr val="tx1"/>
                </a:solidFill>
                <a:cs typeface="Tahoma" pitchFamily="34" charset="0"/>
              </a:rPr>
              <a:t>CPS Top 10 Innovative Security Product Award             </a:t>
            </a:r>
          </a:p>
          <a:p>
            <a:pPr lvl="1" algn="ctr" fontAlgn="ctr">
              <a:buFontTx/>
              <a:buChar char="•"/>
            </a:pPr>
            <a:r>
              <a:rPr lang="en-US" altLang="zh-TW" sz="1000" b="1">
                <a:solidFill>
                  <a:schemeClr val="tx1"/>
                </a:solidFill>
                <a:cs typeface="Tahoma" pitchFamily="34" charset="0"/>
              </a:rPr>
              <a:t> IP7142</a:t>
            </a:r>
            <a:r>
              <a:rPr lang="zh-TW" altLang="en-US" sz="1000" b="1">
                <a:solidFill>
                  <a:schemeClr val="tx1"/>
                </a:solidFill>
                <a:cs typeface="Tahoma" pitchFamily="34" charset="0"/>
              </a:rPr>
              <a:t>、</a:t>
            </a:r>
            <a:r>
              <a:rPr lang="en-US" altLang="zh-TW" sz="1000" b="1">
                <a:solidFill>
                  <a:schemeClr val="tx1"/>
                </a:solidFill>
                <a:ea typeface="SimHei" pitchFamily="2" charset="-122"/>
              </a:rPr>
              <a:t>IP7151</a:t>
            </a:r>
            <a:r>
              <a:rPr lang="zh-TW" altLang="en-US" sz="1000" b="1">
                <a:solidFill>
                  <a:schemeClr val="tx1"/>
                </a:solidFill>
                <a:ea typeface="新細明體" charset="-120"/>
              </a:rPr>
              <a:t>、</a:t>
            </a:r>
            <a:r>
              <a:rPr lang="en-US" altLang="zh-TW" sz="1000" b="1">
                <a:solidFill>
                  <a:schemeClr val="tx1"/>
                </a:solidFill>
                <a:ea typeface="SimHei" pitchFamily="2" charset="-122"/>
              </a:rPr>
              <a:t>SD7151</a:t>
            </a:r>
          </a:p>
          <a:p>
            <a:pPr algn="ctr"/>
            <a:r>
              <a:rPr lang="en-US" altLang="ja-JP" sz="1000" b="1">
                <a:solidFill>
                  <a:schemeClr val="tx1"/>
                </a:solidFill>
              </a:rPr>
              <a:t>                             </a:t>
            </a:r>
            <a:endParaRPr lang="en-US" altLang="zh-TW" sz="1000" b="1">
              <a:solidFill>
                <a:schemeClr val="tx1"/>
              </a:solidFill>
            </a:endParaRPr>
          </a:p>
        </p:txBody>
      </p:sp>
      <p:sp>
        <p:nvSpPr>
          <p:cNvPr id="48153" name="Line 150"/>
          <p:cNvSpPr>
            <a:spLocks noChangeShapeType="1"/>
          </p:cNvSpPr>
          <p:nvPr/>
        </p:nvSpPr>
        <p:spPr bwMode="auto">
          <a:xfrm>
            <a:off x="766763" y="3284538"/>
            <a:ext cx="7561262" cy="0"/>
          </a:xfrm>
          <a:prstGeom prst="line">
            <a:avLst/>
          </a:prstGeom>
          <a:noFill/>
          <a:ln w="9525">
            <a:solidFill>
              <a:srgbClr val="969696"/>
            </a:solidFill>
            <a:prstDash val="dash"/>
            <a:round/>
            <a:headEnd/>
            <a:tailEnd/>
          </a:ln>
        </p:spPr>
        <p:txBody>
          <a:bodyPr/>
          <a:lstStyle/>
          <a:p>
            <a:endParaRPr lang="zh-TW" altLang="en-US"/>
          </a:p>
        </p:txBody>
      </p:sp>
      <p:pic>
        <p:nvPicPr>
          <p:cNvPr id="48154" name="Picture 172" descr="1"/>
          <p:cNvPicPr>
            <a:picLocks noChangeAspect="1" noChangeArrowheads="1"/>
          </p:cNvPicPr>
          <p:nvPr/>
        </p:nvPicPr>
        <p:blipFill>
          <a:blip r:embed="rId8" cstate="screen"/>
          <a:srcRect/>
          <a:stretch>
            <a:fillRect/>
          </a:stretch>
        </p:blipFill>
        <p:spPr bwMode="auto">
          <a:xfrm>
            <a:off x="2782888" y="1844675"/>
            <a:ext cx="647700" cy="787400"/>
          </a:xfrm>
          <a:prstGeom prst="rect">
            <a:avLst/>
          </a:prstGeom>
          <a:noFill/>
          <a:ln w="9525">
            <a:noFill/>
            <a:miter lim="800000"/>
            <a:headEnd/>
            <a:tailEnd/>
          </a:ln>
        </p:spPr>
      </p:pic>
      <p:pic>
        <p:nvPicPr>
          <p:cNvPr id="48155" name="Picture 173" descr="2"/>
          <p:cNvPicPr>
            <a:picLocks noChangeAspect="1" noChangeArrowheads="1"/>
          </p:cNvPicPr>
          <p:nvPr/>
        </p:nvPicPr>
        <p:blipFill>
          <a:blip r:embed="rId9" cstate="screen"/>
          <a:srcRect/>
          <a:stretch>
            <a:fillRect/>
          </a:stretch>
        </p:blipFill>
        <p:spPr bwMode="auto">
          <a:xfrm>
            <a:off x="4511675" y="1700213"/>
            <a:ext cx="584200" cy="990600"/>
          </a:xfrm>
          <a:prstGeom prst="rect">
            <a:avLst/>
          </a:prstGeom>
          <a:noFill/>
          <a:ln w="9525">
            <a:noFill/>
            <a:miter lim="800000"/>
            <a:headEnd/>
            <a:tailEnd/>
          </a:ln>
        </p:spPr>
      </p:pic>
      <p:pic>
        <p:nvPicPr>
          <p:cNvPr id="48156" name="Picture 174" descr="3"/>
          <p:cNvPicPr>
            <a:picLocks noChangeAspect="1" noChangeArrowheads="1"/>
          </p:cNvPicPr>
          <p:nvPr/>
        </p:nvPicPr>
        <p:blipFill>
          <a:blip r:embed="rId10" cstate="screen"/>
          <a:srcRect/>
          <a:stretch>
            <a:fillRect/>
          </a:stretch>
        </p:blipFill>
        <p:spPr bwMode="auto">
          <a:xfrm>
            <a:off x="6383338" y="1771650"/>
            <a:ext cx="368300" cy="939800"/>
          </a:xfrm>
          <a:prstGeom prst="rect">
            <a:avLst/>
          </a:prstGeom>
          <a:noFill/>
          <a:ln w="9525">
            <a:noFill/>
            <a:miter lim="800000"/>
            <a:headEnd/>
            <a:tailEnd/>
          </a:ln>
        </p:spPr>
      </p:pic>
      <p:pic>
        <p:nvPicPr>
          <p:cNvPr id="48157" name="Picture 177" descr="4"/>
          <p:cNvPicPr>
            <a:picLocks noChangeAspect="1" noChangeArrowheads="1"/>
          </p:cNvPicPr>
          <p:nvPr/>
        </p:nvPicPr>
        <p:blipFill>
          <a:blip r:embed="rId11" cstate="screen"/>
          <a:srcRect/>
          <a:stretch>
            <a:fillRect/>
          </a:stretch>
        </p:blipFill>
        <p:spPr bwMode="auto">
          <a:xfrm>
            <a:off x="7740650" y="1700213"/>
            <a:ext cx="393700" cy="990600"/>
          </a:xfrm>
          <a:prstGeom prst="rect">
            <a:avLst/>
          </a:prstGeom>
          <a:noFill/>
          <a:ln w="9525">
            <a:noFill/>
            <a:miter lim="800000"/>
            <a:headEnd/>
            <a:tailEnd/>
          </a:ln>
        </p:spPr>
      </p:pic>
      <p:pic>
        <p:nvPicPr>
          <p:cNvPr id="48158" name="Picture 178" descr="5"/>
          <p:cNvPicPr>
            <a:picLocks noChangeAspect="1" noChangeArrowheads="1"/>
          </p:cNvPicPr>
          <p:nvPr/>
        </p:nvPicPr>
        <p:blipFill>
          <a:blip r:embed="rId12" cstate="screen"/>
          <a:srcRect/>
          <a:stretch>
            <a:fillRect/>
          </a:stretch>
        </p:blipFill>
        <p:spPr bwMode="auto">
          <a:xfrm>
            <a:off x="2566988" y="3427413"/>
            <a:ext cx="469900" cy="787400"/>
          </a:xfrm>
          <a:prstGeom prst="rect">
            <a:avLst/>
          </a:prstGeom>
          <a:noFill/>
          <a:ln w="9525">
            <a:noFill/>
            <a:miter lim="800000"/>
            <a:headEnd/>
            <a:tailEnd/>
          </a:ln>
        </p:spPr>
      </p:pic>
      <p:pic>
        <p:nvPicPr>
          <p:cNvPr id="48159" name="Picture 180" descr="7"/>
          <p:cNvPicPr>
            <a:picLocks noChangeAspect="1" noChangeArrowheads="1"/>
          </p:cNvPicPr>
          <p:nvPr/>
        </p:nvPicPr>
        <p:blipFill>
          <a:blip r:embed="rId13" cstate="screen"/>
          <a:srcRect/>
          <a:stretch>
            <a:fillRect/>
          </a:stretch>
        </p:blipFill>
        <p:spPr bwMode="auto">
          <a:xfrm>
            <a:off x="7524750" y="5111750"/>
            <a:ext cx="609600" cy="622300"/>
          </a:xfrm>
          <a:prstGeom prst="rect">
            <a:avLst/>
          </a:prstGeom>
          <a:noFill/>
          <a:ln w="9525">
            <a:noFill/>
            <a:miter lim="800000"/>
            <a:headEnd/>
            <a:tailEnd/>
          </a:ln>
        </p:spPr>
      </p:pic>
      <p:sp>
        <p:nvSpPr>
          <p:cNvPr id="48160" name="Text Box 82"/>
          <p:cNvSpPr txBox="1">
            <a:spLocks noChangeArrowheads="1"/>
          </p:cNvSpPr>
          <p:nvPr/>
        </p:nvSpPr>
        <p:spPr bwMode="auto">
          <a:xfrm>
            <a:off x="520700" y="2708275"/>
            <a:ext cx="1792288" cy="554038"/>
          </a:xfrm>
          <a:prstGeom prst="rect">
            <a:avLst/>
          </a:prstGeom>
          <a:noFill/>
          <a:ln w="9525">
            <a:noFill/>
            <a:miter lim="800000"/>
            <a:headEnd/>
            <a:tailEnd/>
          </a:ln>
        </p:spPr>
        <p:txBody>
          <a:bodyPr wrap="none">
            <a:spAutoFit/>
          </a:bodyPr>
          <a:lstStyle/>
          <a:p>
            <a:pPr algn="ctr" fontAlgn="ctr"/>
            <a:r>
              <a:rPr lang="en-US" altLang="zh-TW" sz="1000" b="1">
                <a:solidFill>
                  <a:schemeClr val="tx1"/>
                </a:solidFill>
                <a:cs typeface="Tahoma" pitchFamily="34" charset="0"/>
              </a:rPr>
              <a:t>Symbol of </a:t>
            </a:r>
          </a:p>
          <a:p>
            <a:pPr algn="ctr" fontAlgn="ctr"/>
            <a:r>
              <a:rPr lang="en-US" altLang="zh-TW" sz="1000" b="1">
                <a:solidFill>
                  <a:schemeClr val="tx1"/>
                </a:solidFill>
                <a:cs typeface="Tahoma" pitchFamily="34" charset="0"/>
              </a:rPr>
              <a:t>Excellence Winner</a:t>
            </a:r>
          </a:p>
          <a:p>
            <a:pPr algn="ctr" fontAlgn="ctr">
              <a:buFont typeface="Arial" charset="0"/>
              <a:buChar char="•"/>
            </a:pPr>
            <a:r>
              <a:rPr lang="en-US" altLang="zh-TW" sz="1000" b="1">
                <a:solidFill>
                  <a:schemeClr val="tx1"/>
                </a:solidFill>
                <a:cs typeface="Tahoma" pitchFamily="34" charset="0"/>
              </a:rPr>
              <a:t> FE8171V, FD8134, IP8151</a:t>
            </a:r>
          </a:p>
        </p:txBody>
      </p:sp>
      <p:sp>
        <p:nvSpPr>
          <p:cNvPr id="47202" name="AutoShape 1122"/>
          <p:cNvSpPr>
            <a:spLocks noChangeArrowheads="1"/>
          </p:cNvSpPr>
          <p:nvPr/>
        </p:nvSpPr>
        <p:spPr bwMode="auto">
          <a:xfrm>
            <a:off x="611188" y="1184275"/>
            <a:ext cx="7848600" cy="374650"/>
          </a:xfrm>
          <a:prstGeom prst="homePlate">
            <a:avLst>
              <a:gd name="adj" fmla="val 40250"/>
            </a:avLst>
          </a:prstGeom>
          <a:solidFill>
            <a:srgbClr val="3E7AC2"/>
          </a:solidFill>
          <a:ln w="9525">
            <a:noFill/>
            <a:miter lim="800000"/>
            <a:headEnd/>
            <a:tailEnd/>
          </a:ln>
        </p:spPr>
        <p:txBody>
          <a:bodyPr wrap="none" anchor="ctr"/>
          <a:lstStyle/>
          <a:p>
            <a:pPr algn="ctr"/>
            <a:endParaRPr lang="zh-TW" altLang="zh-TW"/>
          </a:p>
        </p:txBody>
      </p:sp>
      <p:sp>
        <p:nvSpPr>
          <p:cNvPr id="48162" name="Text Box 84"/>
          <p:cNvSpPr txBox="1">
            <a:spLocks noChangeArrowheads="1"/>
          </p:cNvSpPr>
          <p:nvPr/>
        </p:nvSpPr>
        <p:spPr bwMode="auto">
          <a:xfrm>
            <a:off x="611188" y="1196975"/>
            <a:ext cx="1174750" cy="366713"/>
          </a:xfrm>
          <a:prstGeom prst="rect">
            <a:avLst/>
          </a:prstGeom>
          <a:noFill/>
          <a:ln w="9525">
            <a:noFill/>
            <a:miter lim="800000"/>
            <a:headEnd/>
            <a:tailEnd/>
          </a:ln>
        </p:spPr>
        <p:txBody>
          <a:bodyPr wrap="none">
            <a:spAutoFit/>
          </a:bodyPr>
          <a:lstStyle/>
          <a:p>
            <a:r>
              <a:rPr lang="en-US" altLang="zh-TW" sz="1800" b="1">
                <a:ea typeface="新細明體" charset="-120"/>
              </a:rPr>
              <a:t>Products</a:t>
            </a:r>
          </a:p>
        </p:txBody>
      </p:sp>
      <p:pic>
        <p:nvPicPr>
          <p:cNvPr id="48163" name="Picture 43" descr="2007台灣精品獎-01-01"/>
          <p:cNvPicPr>
            <a:picLocks noChangeAspect="1" noChangeArrowheads="1"/>
          </p:cNvPicPr>
          <p:nvPr/>
        </p:nvPicPr>
        <p:blipFill>
          <a:blip r:embed="rId14" cstate="screen"/>
          <a:srcRect/>
          <a:stretch>
            <a:fillRect/>
          </a:stretch>
        </p:blipFill>
        <p:spPr bwMode="auto">
          <a:xfrm>
            <a:off x="971550" y="1844675"/>
            <a:ext cx="835025" cy="817563"/>
          </a:xfrm>
          <a:prstGeom prst="rect">
            <a:avLst/>
          </a:prstGeom>
          <a:noFill/>
          <a:ln w="9525">
            <a:noFill/>
            <a:miter lim="800000"/>
            <a:headEnd/>
            <a:tailEnd/>
          </a:ln>
        </p:spPr>
      </p:pic>
      <p:pic>
        <p:nvPicPr>
          <p:cNvPr id="48164" name="Picture 46" descr="2007台灣精品獎-01-01"/>
          <p:cNvPicPr>
            <a:picLocks noChangeAspect="1" noChangeArrowheads="1"/>
          </p:cNvPicPr>
          <p:nvPr/>
        </p:nvPicPr>
        <p:blipFill>
          <a:blip r:embed="rId14" cstate="screen"/>
          <a:srcRect/>
          <a:stretch>
            <a:fillRect/>
          </a:stretch>
        </p:blipFill>
        <p:spPr bwMode="auto">
          <a:xfrm>
            <a:off x="3619500" y="3387725"/>
            <a:ext cx="835025" cy="817563"/>
          </a:xfrm>
          <a:prstGeom prst="rect">
            <a:avLst/>
          </a:prstGeom>
          <a:noFill/>
          <a:ln w="9525">
            <a:noFill/>
            <a:miter lim="800000"/>
            <a:headEnd/>
            <a:tailEnd/>
          </a:ln>
        </p:spPr>
      </p:pic>
      <p:pic>
        <p:nvPicPr>
          <p:cNvPr id="48165" name="Picture 47" descr="2007台灣精品獎-01-01"/>
          <p:cNvPicPr>
            <a:picLocks noChangeAspect="1" noChangeArrowheads="1"/>
          </p:cNvPicPr>
          <p:nvPr/>
        </p:nvPicPr>
        <p:blipFill>
          <a:blip r:embed="rId14" cstate="screen"/>
          <a:srcRect/>
          <a:stretch>
            <a:fillRect/>
          </a:stretch>
        </p:blipFill>
        <p:spPr bwMode="auto">
          <a:xfrm>
            <a:off x="7361238" y="3387725"/>
            <a:ext cx="835025" cy="817563"/>
          </a:xfrm>
          <a:prstGeom prst="rect">
            <a:avLst/>
          </a:prstGeom>
          <a:noFill/>
          <a:ln w="9525">
            <a:noFill/>
            <a:miter lim="800000"/>
            <a:headEnd/>
            <a:tailEnd/>
          </a:ln>
        </p:spPr>
      </p:pic>
      <p:pic>
        <p:nvPicPr>
          <p:cNvPr id="48166" name="Picture 48" descr="2007台灣精品獎-01-01"/>
          <p:cNvPicPr>
            <a:picLocks noChangeAspect="1" noChangeArrowheads="1"/>
          </p:cNvPicPr>
          <p:nvPr/>
        </p:nvPicPr>
        <p:blipFill>
          <a:blip r:embed="rId14" cstate="screen"/>
          <a:srcRect/>
          <a:stretch>
            <a:fillRect/>
          </a:stretch>
        </p:blipFill>
        <p:spPr bwMode="auto">
          <a:xfrm>
            <a:off x="3779838" y="5013325"/>
            <a:ext cx="835025" cy="817563"/>
          </a:xfrm>
          <a:prstGeom prst="rect">
            <a:avLst/>
          </a:prstGeom>
          <a:noFill/>
          <a:ln w="9525">
            <a:noFill/>
            <a:miter lim="800000"/>
            <a:headEnd/>
            <a:tailEnd/>
          </a:ln>
        </p:spPr>
      </p:pic>
      <p:pic>
        <p:nvPicPr>
          <p:cNvPr id="48167" name="Picture 178" descr="5"/>
          <p:cNvPicPr>
            <a:picLocks noChangeAspect="1" noChangeArrowheads="1"/>
          </p:cNvPicPr>
          <p:nvPr/>
        </p:nvPicPr>
        <p:blipFill>
          <a:blip r:embed="rId12" cstate="screen"/>
          <a:srcRect/>
          <a:stretch>
            <a:fillRect/>
          </a:stretch>
        </p:blipFill>
        <p:spPr bwMode="auto">
          <a:xfrm>
            <a:off x="6334125" y="3429000"/>
            <a:ext cx="469900" cy="787400"/>
          </a:xfrm>
          <a:prstGeom prst="rect">
            <a:avLst/>
          </a:prstGeom>
          <a:noFill/>
          <a:ln w="9525">
            <a:noFill/>
            <a:miter lim="800000"/>
            <a:headEnd/>
            <a:tailEnd/>
          </a:ln>
        </p:spPr>
      </p:pic>
      <p:sp>
        <p:nvSpPr>
          <p:cNvPr id="48168" name="Text Box 74"/>
          <p:cNvSpPr txBox="1">
            <a:spLocks noChangeArrowheads="1"/>
          </p:cNvSpPr>
          <p:nvPr/>
        </p:nvSpPr>
        <p:spPr bwMode="auto">
          <a:xfrm>
            <a:off x="5867400" y="4235450"/>
            <a:ext cx="1463675" cy="633413"/>
          </a:xfrm>
          <a:prstGeom prst="rect">
            <a:avLst/>
          </a:prstGeom>
          <a:noFill/>
          <a:ln w="9525">
            <a:noFill/>
            <a:miter lim="800000"/>
            <a:headEnd/>
            <a:tailEnd/>
          </a:ln>
        </p:spPr>
        <p:txBody>
          <a:bodyPr>
            <a:spAutoFit/>
          </a:bodyPr>
          <a:lstStyle/>
          <a:p>
            <a:pPr algn="ctr"/>
            <a:r>
              <a:rPr lang="en-US" altLang="zh-TW" sz="1000" b="1">
                <a:solidFill>
                  <a:schemeClr val="tx1"/>
                </a:solidFill>
              </a:rPr>
              <a:t>SecuTech </a:t>
            </a:r>
            <a:br>
              <a:rPr lang="en-US" altLang="zh-TW" sz="1000" b="1">
                <a:solidFill>
                  <a:schemeClr val="tx1"/>
                </a:solidFill>
              </a:rPr>
            </a:br>
            <a:r>
              <a:rPr lang="en-US" altLang="zh-TW" sz="1000" b="1">
                <a:solidFill>
                  <a:schemeClr val="tx1"/>
                </a:solidFill>
              </a:rPr>
              <a:t>Award  2007</a:t>
            </a:r>
          </a:p>
          <a:p>
            <a:pPr algn="ctr">
              <a:lnSpc>
                <a:spcPct val="155000"/>
              </a:lnSpc>
              <a:buFontTx/>
              <a:buChar char="•"/>
            </a:pPr>
            <a:r>
              <a:rPr lang="en-US" altLang="zh-TW" sz="1000" b="1">
                <a:solidFill>
                  <a:schemeClr val="tx1"/>
                </a:solidFill>
              </a:rPr>
              <a:t> IP7138/7139</a:t>
            </a:r>
            <a:endParaRPr lang="en-US" altLang="zh-TW" sz="1000" b="1">
              <a:solidFill>
                <a:schemeClr val="tx1"/>
              </a:solidFill>
              <a:ea typeface="SimHei"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202"/>
                                        </p:tgtEl>
                                        <p:attrNameLst>
                                          <p:attrName>style.visibility</p:attrName>
                                        </p:attrNameLst>
                                      </p:cBhvr>
                                      <p:to>
                                        <p:strVal val="visible"/>
                                      </p:to>
                                    </p:set>
                                    <p:anim calcmode="lin" valueType="num">
                                      <p:cBhvr additive="base">
                                        <p:cTn id="7" dur="1000" fill="hold"/>
                                        <p:tgtEl>
                                          <p:spTgt spid="47202"/>
                                        </p:tgtEl>
                                        <p:attrNameLst>
                                          <p:attrName>ppt_x</p:attrName>
                                        </p:attrNameLst>
                                      </p:cBhvr>
                                      <p:tavLst>
                                        <p:tav tm="0">
                                          <p:val>
                                            <p:strVal val="0-#ppt_w/2"/>
                                          </p:val>
                                        </p:tav>
                                        <p:tav tm="100000">
                                          <p:val>
                                            <p:strVal val="#ppt_x"/>
                                          </p:val>
                                        </p:tav>
                                      </p:tavLst>
                                    </p:anim>
                                    <p:anim calcmode="lin" valueType="num">
                                      <p:cBhvr additive="base">
                                        <p:cTn id="8" dur="1000" fill="hold"/>
                                        <p:tgtEl>
                                          <p:spTgt spid="47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
          <p:cNvSpPr>
            <a:spLocks noChangeArrowheads="1"/>
          </p:cNvSpPr>
          <p:nvPr/>
        </p:nvSpPr>
        <p:spPr bwMode="auto">
          <a:xfrm>
            <a:off x="179388" y="311150"/>
            <a:ext cx="6840537" cy="519113"/>
          </a:xfrm>
          <a:prstGeom prst="rect">
            <a:avLst/>
          </a:prstGeom>
          <a:noFill/>
          <a:ln w="9525">
            <a:noFill/>
            <a:miter lim="800000"/>
            <a:headEnd/>
            <a:tailEnd/>
          </a:ln>
        </p:spPr>
        <p:txBody>
          <a:bodyPr>
            <a:spAutoFit/>
          </a:bodyPr>
          <a:lstStyle/>
          <a:p>
            <a:r>
              <a:rPr lang="en-US" altLang="zh-TW" sz="2800" b="1" i="1">
                <a:solidFill>
                  <a:srgbClr val="3E83C2"/>
                </a:solidFill>
              </a:rPr>
              <a:t>Product Benefit – PoE Plus</a:t>
            </a:r>
            <a:endParaRPr lang="en-US" altLang="zh-TW" sz="1400" b="1" i="1">
              <a:solidFill>
                <a:srgbClr val="3E83C2"/>
              </a:solidFill>
            </a:endParaRPr>
          </a:p>
        </p:txBody>
      </p:sp>
      <p:sp>
        <p:nvSpPr>
          <p:cNvPr id="20483" name="AutoShape 17" descr="2Q=="/>
          <p:cNvSpPr>
            <a:spLocks noChangeAspect="1" noChangeArrowheads="1"/>
          </p:cNvSpPr>
          <p:nvPr/>
        </p:nvSpPr>
        <p:spPr bwMode="auto">
          <a:xfrm>
            <a:off x="4419600" y="3133725"/>
            <a:ext cx="304800" cy="304800"/>
          </a:xfrm>
          <a:prstGeom prst="rect">
            <a:avLst/>
          </a:prstGeom>
          <a:noFill/>
          <a:ln w="9525">
            <a:noFill/>
            <a:miter lim="800000"/>
            <a:headEnd/>
            <a:tailEnd/>
          </a:ln>
        </p:spPr>
        <p:txBody>
          <a:bodyPr/>
          <a:lstStyle/>
          <a:p>
            <a:endParaRPr lang="zh-TW" altLang="en-US"/>
          </a:p>
        </p:txBody>
      </p:sp>
      <p:sp>
        <p:nvSpPr>
          <p:cNvPr id="20484" name="AutoShape 19" descr="2Q=="/>
          <p:cNvSpPr>
            <a:spLocks noChangeAspect="1" noChangeArrowheads="1"/>
          </p:cNvSpPr>
          <p:nvPr/>
        </p:nvSpPr>
        <p:spPr bwMode="auto">
          <a:xfrm>
            <a:off x="4419600" y="3133725"/>
            <a:ext cx="304800" cy="304800"/>
          </a:xfrm>
          <a:prstGeom prst="rect">
            <a:avLst/>
          </a:prstGeom>
          <a:noFill/>
          <a:ln w="9525">
            <a:noFill/>
            <a:miter lim="800000"/>
            <a:headEnd/>
            <a:tailEnd/>
          </a:ln>
        </p:spPr>
        <p:txBody>
          <a:bodyPr/>
          <a:lstStyle/>
          <a:p>
            <a:endParaRPr lang="zh-TW" altLang="en-US"/>
          </a:p>
        </p:txBody>
      </p:sp>
      <p:sp>
        <p:nvSpPr>
          <p:cNvPr id="20485" name="AutoShape 21" descr="2Q=="/>
          <p:cNvSpPr>
            <a:spLocks noChangeAspect="1" noChangeArrowheads="1"/>
          </p:cNvSpPr>
          <p:nvPr/>
        </p:nvSpPr>
        <p:spPr bwMode="auto">
          <a:xfrm>
            <a:off x="4419600" y="3133725"/>
            <a:ext cx="304800" cy="304800"/>
          </a:xfrm>
          <a:prstGeom prst="rect">
            <a:avLst/>
          </a:prstGeom>
          <a:noFill/>
          <a:ln w="9525">
            <a:noFill/>
            <a:miter lim="800000"/>
            <a:headEnd/>
            <a:tailEnd/>
          </a:ln>
        </p:spPr>
        <p:txBody>
          <a:bodyPr/>
          <a:lstStyle/>
          <a:p>
            <a:endParaRPr lang="zh-TW" altLang="en-US"/>
          </a:p>
        </p:txBody>
      </p:sp>
      <p:pic>
        <p:nvPicPr>
          <p:cNvPr id="20486" name="Picture 23" descr="10147439"/>
          <p:cNvPicPr>
            <a:picLocks noChangeAspect="1" noChangeArrowheads="1"/>
          </p:cNvPicPr>
          <p:nvPr/>
        </p:nvPicPr>
        <p:blipFill>
          <a:blip r:embed="rId3" cstate="print"/>
          <a:srcRect/>
          <a:stretch>
            <a:fillRect/>
          </a:stretch>
        </p:blipFill>
        <p:spPr bwMode="auto">
          <a:xfrm>
            <a:off x="552450" y="2011363"/>
            <a:ext cx="2290763" cy="1725612"/>
          </a:xfrm>
          <a:prstGeom prst="rect">
            <a:avLst/>
          </a:prstGeom>
          <a:noFill/>
          <a:ln w="9525">
            <a:noFill/>
            <a:miter lim="800000"/>
            <a:headEnd/>
            <a:tailEnd/>
          </a:ln>
        </p:spPr>
      </p:pic>
      <p:sp>
        <p:nvSpPr>
          <p:cNvPr id="20487" name="Text Box 24"/>
          <p:cNvSpPr txBox="1">
            <a:spLocks noChangeArrowheads="1"/>
          </p:cNvSpPr>
          <p:nvPr/>
        </p:nvSpPr>
        <p:spPr bwMode="auto">
          <a:xfrm>
            <a:off x="593725" y="1112838"/>
            <a:ext cx="3516313" cy="822325"/>
          </a:xfrm>
          <a:prstGeom prst="rect">
            <a:avLst/>
          </a:prstGeom>
          <a:noFill/>
          <a:ln w="9525">
            <a:noFill/>
            <a:miter lim="800000"/>
            <a:headEnd/>
            <a:tailEnd/>
          </a:ln>
        </p:spPr>
        <p:txBody>
          <a:bodyPr>
            <a:spAutoFit/>
          </a:bodyPr>
          <a:lstStyle/>
          <a:p>
            <a:pPr>
              <a:spcBef>
                <a:spcPct val="50000"/>
              </a:spcBef>
            </a:pPr>
            <a:r>
              <a:rPr lang="en-US" altLang="zh-TW" sz="2400">
                <a:solidFill>
                  <a:schemeClr val="tx1"/>
                </a:solidFill>
              </a:rPr>
              <a:t>Standard PoE</a:t>
            </a:r>
            <a:br>
              <a:rPr lang="en-US" altLang="zh-TW" sz="2400">
                <a:solidFill>
                  <a:schemeClr val="tx1"/>
                </a:solidFill>
              </a:rPr>
            </a:br>
            <a:r>
              <a:rPr lang="en-US" altLang="zh-TW" sz="2400">
                <a:solidFill>
                  <a:schemeClr val="tx1"/>
                </a:solidFill>
              </a:rPr>
              <a:t>(802.3af compliant)</a:t>
            </a:r>
          </a:p>
        </p:txBody>
      </p:sp>
      <p:sp>
        <p:nvSpPr>
          <p:cNvPr id="20488" name="AutoShape 25"/>
          <p:cNvSpPr>
            <a:spLocks noChangeArrowheads="1"/>
          </p:cNvSpPr>
          <p:nvPr/>
        </p:nvSpPr>
        <p:spPr bwMode="auto">
          <a:xfrm>
            <a:off x="2859088" y="2535238"/>
            <a:ext cx="2487612" cy="366712"/>
          </a:xfrm>
          <a:prstGeom prst="rightArrow">
            <a:avLst>
              <a:gd name="adj1" fmla="val 50000"/>
              <a:gd name="adj2" fmla="val 169589"/>
            </a:avLst>
          </a:prstGeom>
          <a:solidFill>
            <a:schemeClr val="accent1"/>
          </a:solidFill>
          <a:ln w="9525">
            <a:solidFill>
              <a:schemeClr val="tx1"/>
            </a:solidFill>
            <a:miter lim="800000"/>
            <a:headEnd/>
            <a:tailEnd/>
          </a:ln>
        </p:spPr>
        <p:txBody>
          <a:bodyPr wrap="none" anchor="ctr"/>
          <a:lstStyle/>
          <a:p>
            <a:pPr algn="ctr"/>
            <a:endParaRPr lang="zh-TW" altLang="en-US"/>
          </a:p>
        </p:txBody>
      </p:sp>
      <p:pic>
        <p:nvPicPr>
          <p:cNvPr id="20489" name="Picture 27" descr="ip8161"/>
          <p:cNvPicPr>
            <a:picLocks noChangeAspect="1" noChangeArrowheads="1"/>
          </p:cNvPicPr>
          <p:nvPr/>
        </p:nvPicPr>
        <p:blipFill>
          <a:blip r:embed="rId4" cstate="print"/>
          <a:srcRect/>
          <a:stretch>
            <a:fillRect/>
          </a:stretch>
        </p:blipFill>
        <p:spPr bwMode="auto">
          <a:xfrm>
            <a:off x="5586413" y="1843088"/>
            <a:ext cx="1306512" cy="841375"/>
          </a:xfrm>
          <a:prstGeom prst="rect">
            <a:avLst/>
          </a:prstGeom>
          <a:noFill/>
          <a:ln w="9525">
            <a:noFill/>
            <a:miter lim="800000"/>
            <a:headEnd/>
            <a:tailEnd/>
          </a:ln>
        </p:spPr>
      </p:pic>
      <p:sp>
        <p:nvSpPr>
          <p:cNvPr id="20490" name="Text Box 28"/>
          <p:cNvSpPr txBox="1">
            <a:spLocks noChangeArrowheads="1"/>
          </p:cNvSpPr>
          <p:nvPr/>
        </p:nvSpPr>
        <p:spPr bwMode="auto">
          <a:xfrm>
            <a:off x="3362325" y="2149475"/>
            <a:ext cx="1439863" cy="396875"/>
          </a:xfrm>
          <a:prstGeom prst="rect">
            <a:avLst/>
          </a:prstGeom>
          <a:noFill/>
          <a:ln w="9525">
            <a:noFill/>
            <a:miter lim="800000"/>
            <a:headEnd/>
            <a:tailEnd/>
          </a:ln>
        </p:spPr>
        <p:txBody>
          <a:bodyPr>
            <a:spAutoFit/>
          </a:bodyPr>
          <a:lstStyle/>
          <a:p>
            <a:pPr>
              <a:spcBef>
                <a:spcPct val="50000"/>
              </a:spcBef>
            </a:pPr>
            <a:r>
              <a:rPr lang="en-US" altLang="zh-TW" sz="2000">
                <a:solidFill>
                  <a:schemeClr val="tx1"/>
                </a:solidFill>
              </a:rPr>
              <a:t>15 watts</a:t>
            </a:r>
          </a:p>
        </p:txBody>
      </p:sp>
      <p:pic>
        <p:nvPicPr>
          <p:cNvPr id="20491" name="Picture 29"/>
          <p:cNvPicPr>
            <a:picLocks noChangeAspect="1" noChangeArrowheads="1"/>
          </p:cNvPicPr>
          <p:nvPr/>
        </p:nvPicPr>
        <p:blipFill>
          <a:blip r:embed="rId5" cstate="print"/>
          <a:srcRect/>
          <a:stretch>
            <a:fillRect/>
          </a:stretch>
        </p:blipFill>
        <p:spPr bwMode="auto">
          <a:xfrm>
            <a:off x="7383463" y="1557338"/>
            <a:ext cx="1089025" cy="1260475"/>
          </a:xfrm>
          <a:prstGeom prst="rect">
            <a:avLst/>
          </a:prstGeom>
          <a:noFill/>
          <a:ln w="9525">
            <a:noFill/>
            <a:miter lim="800000"/>
            <a:headEnd/>
            <a:tailEnd/>
          </a:ln>
        </p:spPr>
      </p:pic>
      <p:sp>
        <p:nvSpPr>
          <p:cNvPr id="20492" name="Text Box 30"/>
          <p:cNvSpPr txBox="1">
            <a:spLocks noChangeArrowheads="1"/>
          </p:cNvSpPr>
          <p:nvPr/>
        </p:nvSpPr>
        <p:spPr bwMode="auto">
          <a:xfrm>
            <a:off x="5443538" y="2754313"/>
            <a:ext cx="1541462" cy="336550"/>
          </a:xfrm>
          <a:prstGeom prst="rect">
            <a:avLst/>
          </a:prstGeom>
          <a:noFill/>
          <a:ln w="9525">
            <a:noFill/>
            <a:miter lim="800000"/>
            <a:headEnd/>
            <a:tailEnd/>
          </a:ln>
        </p:spPr>
        <p:txBody>
          <a:bodyPr>
            <a:spAutoFit/>
          </a:bodyPr>
          <a:lstStyle/>
          <a:p>
            <a:pPr>
              <a:spcBef>
                <a:spcPct val="50000"/>
              </a:spcBef>
            </a:pPr>
            <a:r>
              <a:rPr lang="en-US" altLang="zh-TW" sz="1600">
                <a:solidFill>
                  <a:schemeClr val="tx1"/>
                </a:solidFill>
              </a:rPr>
              <a:t>Fixed Camera</a:t>
            </a:r>
          </a:p>
        </p:txBody>
      </p:sp>
      <p:sp>
        <p:nvSpPr>
          <p:cNvPr id="20493" name="Text Box 31"/>
          <p:cNvSpPr txBox="1">
            <a:spLocks noChangeArrowheads="1"/>
          </p:cNvSpPr>
          <p:nvPr/>
        </p:nvSpPr>
        <p:spPr bwMode="auto">
          <a:xfrm>
            <a:off x="7292975" y="2800350"/>
            <a:ext cx="1541463" cy="336550"/>
          </a:xfrm>
          <a:prstGeom prst="rect">
            <a:avLst/>
          </a:prstGeom>
          <a:noFill/>
          <a:ln w="9525">
            <a:noFill/>
            <a:miter lim="800000"/>
            <a:headEnd/>
            <a:tailEnd/>
          </a:ln>
        </p:spPr>
        <p:txBody>
          <a:bodyPr>
            <a:spAutoFit/>
          </a:bodyPr>
          <a:lstStyle/>
          <a:p>
            <a:pPr>
              <a:spcBef>
                <a:spcPct val="50000"/>
              </a:spcBef>
            </a:pPr>
            <a:r>
              <a:rPr lang="en-US" altLang="zh-TW" sz="1600">
                <a:solidFill>
                  <a:schemeClr val="tx1"/>
                </a:solidFill>
              </a:rPr>
              <a:t>Speed Domes</a:t>
            </a:r>
          </a:p>
        </p:txBody>
      </p:sp>
      <p:sp>
        <p:nvSpPr>
          <p:cNvPr id="20494" name="Text Box 32"/>
          <p:cNvSpPr txBox="1">
            <a:spLocks noChangeArrowheads="1"/>
          </p:cNvSpPr>
          <p:nvPr/>
        </p:nvSpPr>
        <p:spPr bwMode="auto">
          <a:xfrm>
            <a:off x="5834063" y="3155950"/>
            <a:ext cx="825500" cy="823913"/>
          </a:xfrm>
          <a:prstGeom prst="rect">
            <a:avLst/>
          </a:prstGeom>
          <a:noFill/>
          <a:ln w="9525">
            <a:noFill/>
            <a:miter lim="800000"/>
            <a:headEnd/>
            <a:tailEnd/>
          </a:ln>
        </p:spPr>
        <p:txBody>
          <a:bodyPr>
            <a:spAutoFit/>
          </a:bodyPr>
          <a:lstStyle/>
          <a:p>
            <a:pPr>
              <a:spcBef>
                <a:spcPct val="50000"/>
              </a:spcBef>
            </a:pPr>
            <a:r>
              <a:rPr lang="en-US" altLang="zh-TW" sz="4800">
                <a:solidFill>
                  <a:srgbClr val="FF0000"/>
                </a:solidFill>
              </a:rPr>
              <a:t>O</a:t>
            </a:r>
          </a:p>
        </p:txBody>
      </p:sp>
      <p:sp>
        <p:nvSpPr>
          <p:cNvPr id="20495" name="Text Box 33"/>
          <p:cNvSpPr txBox="1">
            <a:spLocks noChangeArrowheads="1"/>
          </p:cNvSpPr>
          <p:nvPr/>
        </p:nvSpPr>
        <p:spPr bwMode="auto">
          <a:xfrm>
            <a:off x="7394575" y="3122613"/>
            <a:ext cx="825500" cy="823912"/>
          </a:xfrm>
          <a:prstGeom prst="rect">
            <a:avLst/>
          </a:prstGeom>
          <a:noFill/>
          <a:ln w="9525">
            <a:noFill/>
            <a:miter lim="800000"/>
            <a:headEnd/>
            <a:tailEnd/>
          </a:ln>
        </p:spPr>
        <p:txBody>
          <a:bodyPr>
            <a:spAutoFit/>
          </a:bodyPr>
          <a:lstStyle/>
          <a:p>
            <a:pPr>
              <a:spcBef>
                <a:spcPct val="50000"/>
              </a:spcBef>
            </a:pPr>
            <a:r>
              <a:rPr lang="en-US" altLang="zh-TW" sz="4800">
                <a:solidFill>
                  <a:srgbClr val="FF0000"/>
                </a:solidFill>
              </a:rPr>
              <a:t>X</a:t>
            </a:r>
          </a:p>
        </p:txBody>
      </p:sp>
      <p:sp>
        <p:nvSpPr>
          <p:cNvPr id="20496" name="AutoShape 34" descr="2Q=="/>
          <p:cNvSpPr>
            <a:spLocks noChangeAspect="1" noChangeArrowheads="1"/>
          </p:cNvSpPr>
          <p:nvPr/>
        </p:nvSpPr>
        <p:spPr bwMode="auto">
          <a:xfrm>
            <a:off x="4406900" y="5895975"/>
            <a:ext cx="304800" cy="304800"/>
          </a:xfrm>
          <a:prstGeom prst="rect">
            <a:avLst/>
          </a:prstGeom>
          <a:noFill/>
          <a:ln w="9525">
            <a:noFill/>
            <a:miter lim="800000"/>
            <a:headEnd/>
            <a:tailEnd/>
          </a:ln>
        </p:spPr>
        <p:txBody>
          <a:bodyPr/>
          <a:lstStyle/>
          <a:p>
            <a:endParaRPr lang="zh-TW" altLang="en-US"/>
          </a:p>
        </p:txBody>
      </p:sp>
      <p:sp>
        <p:nvSpPr>
          <p:cNvPr id="20497" name="AutoShape 35" descr="2Q=="/>
          <p:cNvSpPr>
            <a:spLocks noChangeAspect="1" noChangeArrowheads="1"/>
          </p:cNvSpPr>
          <p:nvPr/>
        </p:nvSpPr>
        <p:spPr bwMode="auto">
          <a:xfrm>
            <a:off x="4406900" y="5895975"/>
            <a:ext cx="304800" cy="304800"/>
          </a:xfrm>
          <a:prstGeom prst="rect">
            <a:avLst/>
          </a:prstGeom>
          <a:noFill/>
          <a:ln w="9525">
            <a:noFill/>
            <a:miter lim="800000"/>
            <a:headEnd/>
            <a:tailEnd/>
          </a:ln>
        </p:spPr>
        <p:txBody>
          <a:bodyPr/>
          <a:lstStyle/>
          <a:p>
            <a:endParaRPr lang="zh-TW" altLang="en-US"/>
          </a:p>
        </p:txBody>
      </p:sp>
      <p:sp>
        <p:nvSpPr>
          <p:cNvPr id="20498" name="AutoShape 36" descr="2Q=="/>
          <p:cNvSpPr>
            <a:spLocks noChangeAspect="1" noChangeArrowheads="1"/>
          </p:cNvSpPr>
          <p:nvPr/>
        </p:nvSpPr>
        <p:spPr bwMode="auto">
          <a:xfrm>
            <a:off x="4406900" y="5895975"/>
            <a:ext cx="304800" cy="304800"/>
          </a:xfrm>
          <a:prstGeom prst="rect">
            <a:avLst/>
          </a:prstGeom>
          <a:noFill/>
          <a:ln w="9525">
            <a:noFill/>
            <a:miter lim="800000"/>
            <a:headEnd/>
            <a:tailEnd/>
          </a:ln>
        </p:spPr>
        <p:txBody>
          <a:bodyPr/>
          <a:lstStyle/>
          <a:p>
            <a:endParaRPr lang="zh-TW" altLang="en-US"/>
          </a:p>
        </p:txBody>
      </p:sp>
      <p:pic>
        <p:nvPicPr>
          <p:cNvPr id="20499" name="Picture 37" descr="10147439"/>
          <p:cNvPicPr>
            <a:picLocks noChangeAspect="1" noChangeArrowheads="1"/>
          </p:cNvPicPr>
          <p:nvPr/>
        </p:nvPicPr>
        <p:blipFill>
          <a:blip r:embed="rId3" cstate="print"/>
          <a:srcRect/>
          <a:stretch>
            <a:fillRect/>
          </a:stretch>
        </p:blipFill>
        <p:spPr bwMode="auto">
          <a:xfrm>
            <a:off x="539750" y="4773613"/>
            <a:ext cx="2290763" cy="1725612"/>
          </a:xfrm>
          <a:prstGeom prst="rect">
            <a:avLst/>
          </a:prstGeom>
          <a:noFill/>
          <a:ln w="9525">
            <a:noFill/>
            <a:miter lim="800000"/>
            <a:headEnd/>
            <a:tailEnd/>
          </a:ln>
        </p:spPr>
      </p:pic>
      <p:sp>
        <p:nvSpPr>
          <p:cNvPr id="20500" name="Text Box 38"/>
          <p:cNvSpPr txBox="1">
            <a:spLocks noChangeArrowheads="1"/>
          </p:cNvSpPr>
          <p:nvPr/>
        </p:nvSpPr>
        <p:spPr bwMode="auto">
          <a:xfrm>
            <a:off x="581025" y="3902075"/>
            <a:ext cx="3516313" cy="822325"/>
          </a:xfrm>
          <a:prstGeom prst="rect">
            <a:avLst/>
          </a:prstGeom>
          <a:noFill/>
          <a:ln w="9525">
            <a:noFill/>
            <a:miter lim="800000"/>
            <a:headEnd/>
            <a:tailEnd/>
          </a:ln>
        </p:spPr>
        <p:txBody>
          <a:bodyPr>
            <a:spAutoFit/>
          </a:bodyPr>
          <a:lstStyle/>
          <a:p>
            <a:pPr>
              <a:spcBef>
                <a:spcPct val="50000"/>
              </a:spcBef>
            </a:pPr>
            <a:r>
              <a:rPr lang="en-US" altLang="zh-TW" sz="2400">
                <a:solidFill>
                  <a:srgbClr val="FF0000"/>
                </a:solidFill>
              </a:rPr>
              <a:t>PoE Plus</a:t>
            </a:r>
            <a:br>
              <a:rPr lang="en-US" altLang="zh-TW" sz="2400">
                <a:solidFill>
                  <a:srgbClr val="FF0000"/>
                </a:solidFill>
              </a:rPr>
            </a:br>
            <a:r>
              <a:rPr lang="en-US" altLang="zh-TW" sz="2400">
                <a:solidFill>
                  <a:srgbClr val="FF0000"/>
                </a:solidFill>
              </a:rPr>
              <a:t>(802.3at compliant)</a:t>
            </a:r>
          </a:p>
        </p:txBody>
      </p:sp>
      <p:sp>
        <p:nvSpPr>
          <p:cNvPr id="20501" name="AutoShape 39"/>
          <p:cNvSpPr>
            <a:spLocks noChangeArrowheads="1"/>
          </p:cNvSpPr>
          <p:nvPr/>
        </p:nvSpPr>
        <p:spPr bwMode="auto">
          <a:xfrm>
            <a:off x="2846388" y="5297488"/>
            <a:ext cx="2487612" cy="366712"/>
          </a:xfrm>
          <a:prstGeom prst="rightArrow">
            <a:avLst>
              <a:gd name="adj1" fmla="val 50000"/>
              <a:gd name="adj2" fmla="val 169589"/>
            </a:avLst>
          </a:prstGeom>
          <a:solidFill>
            <a:schemeClr val="accent1"/>
          </a:solidFill>
          <a:ln w="9525">
            <a:solidFill>
              <a:schemeClr val="tx1"/>
            </a:solidFill>
            <a:miter lim="800000"/>
            <a:headEnd/>
            <a:tailEnd/>
          </a:ln>
        </p:spPr>
        <p:txBody>
          <a:bodyPr wrap="none" anchor="ctr"/>
          <a:lstStyle/>
          <a:p>
            <a:pPr algn="ctr"/>
            <a:endParaRPr lang="zh-TW" altLang="en-US"/>
          </a:p>
        </p:txBody>
      </p:sp>
      <p:pic>
        <p:nvPicPr>
          <p:cNvPr id="20502" name="Picture 40" descr="ip8161"/>
          <p:cNvPicPr>
            <a:picLocks noChangeAspect="1" noChangeArrowheads="1"/>
          </p:cNvPicPr>
          <p:nvPr/>
        </p:nvPicPr>
        <p:blipFill>
          <a:blip r:embed="rId4" cstate="print"/>
          <a:srcRect/>
          <a:stretch>
            <a:fillRect/>
          </a:stretch>
        </p:blipFill>
        <p:spPr bwMode="auto">
          <a:xfrm>
            <a:off x="5573713" y="4605338"/>
            <a:ext cx="1306512" cy="841375"/>
          </a:xfrm>
          <a:prstGeom prst="rect">
            <a:avLst/>
          </a:prstGeom>
          <a:noFill/>
          <a:ln w="9525">
            <a:noFill/>
            <a:miter lim="800000"/>
            <a:headEnd/>
            <a:tailEnd/>
          </a:ln>
        </p:spPr>
      </p:pic>
      <p:sp>
        <p:nvSpPr>
          <p:cNvPr id="20503" name="Text Box 41"/>
          <p:cNvSpPr txBox="1">
            <a:spLocks noChangeArrowheads="1"/>
          </p:cNvSpPr>
          <p:nvPr/>
        </p:nvSpPr>
        <p:spPr bwMode="auto">
          <a:xfrm>
            <a:off x="3349625" y="4911725"/>
            <a:ext cx="1439863" cy="396875"/>
          </a:xfrm>
          <a:prstGeom prst="rect">
            <a:avLst/>
          </a:prstGeom>
          <a:noFill/>
          <a:ln w="9525">
            <a:noFill/>
            <a:miter lim="800000"/>
            <a:headEnd/>
            <a:tailEnd/>
          </a:ln>
        </p:spPr>
        <p:txBody>
          <a:bodyPr>
            <a:spAutoFit/>
          </a:bodyPr>
          <a:lstStyle/>
          <a:p>
            <a:pPr>
              <a:spcBef>
                <a:spcPct val="50000"/>
              </a:spcBef>
            </a:pPr>
            <a:r>
              <a:rPr lang="en-US" altLang="zh-TW" sz="2000">
                <a:solidFill>
                  <a:schemeClr val="tx1"/>
                </a:solidFill>
              </a:rPr>
              <a:t>30 watts</a:t>
            </a:r>
          </a:p>
        </p:txBody>
      </p:sp>
      <p:pic>
        <p:nvPicPr>
          <p:cNvPr id="20504" name="Picture 42"/>
          <p:cNvPicPr>
            <a:picLocks noChangeAspect="1" noChangeArrowheads="1"/>
          </p:cNvPicPr>
          <p:nvPr/>
        </p:nvPicPr>
        <p:blipFill>
          <a:blip r:embed="rId5" cstate="print"/>
          <a:srcRect/>
          <a:stretch>
            <a:fillRect/>
          </a:stretch>
        </p:blipFill>
        <p:spPr bwMode="auto">
          <a:xfrm>
            <a:off x="7370763" y="4319588"/>
            <a:ext cx="1089025" cy="1260475"/>
          </a:xfrm>
          <a:prstGeom prst="rect">
            <a:avLst/>
          </a:prstGeom>
          <a:noFill/>
          <a:ln w="9525">
            <a:noFill/>
            <a:miter lim="800000"/>
            <a:headEnd/>
            <a:tailEnd/>
          </a:ln>
        </p:spPr>
      </p:pic>
      <p:sp>
        <p:nvSpPr>
          <p:cNvPr id="20505" name="Text Box 43"/>
          <p:cNvSpPr txBox="1">
            <a:spLocks noChangeArrowheads="1"/>
          </p:cNvSpPr>
          <p:nvPr/>
        </p:nvSpPr>
        <p:spPr bwMode="auto">
          <a:xfrm>
            <a:off x="5430838" y="5516563"/>
            <a:ext cx="1541462" cy="336550"/>
          </a:xfrm>
          <a:prstGeom prst="rect">
            <a:avLst/>
          </a:prstGeom>
          <a:noFill/>
          <a:ln w="9525">
            <a:noFill/>
            <a:miter lim="800000"/>
            <a:headEnd/>
            <a:tailEnd/>
          </a:ln>
        </p:spPr>
        <p:txBody>
          <a:bodyPr>
            <a:spAutoFit/>
          </a:bodyPr>
          <a:lstStyle/>
          <a:p>
            <a:pPr>
              <a:spcBef>
                <a:spcPct val="50000"/>
              </a:spcBef>
            </a:pPr>
            <a:r>
              <a:rPr lang="en-US" altLang="zh-TW" sz="1600">
                <a:solidFill>
                  <a:schemeClr val="tx1"/>
                </a:solidFill>
              </a:rPr>
              <a:t>Fixed Camera</a:t>
            </a:r>
          </a:p>
        </p:txBody>
      </p:sp>
      <p:sp>
        <p:nvSpPr>
          <p:cNvPr id="20506" name="Text Box 44"/>
          <p:cNvSpPr txBox="1">
            <a:spLocks noChangeArrowheads="1"/>
          </p:cNvSpPr>
          <p:nvPr/>
        </p:nvSpPr>
        <p:spPr bwMode="auto">
          <a:xfrm>
            <a:off x="7280275" y="5562600"/>
            <a:ext cx="1541463" cy="336550"/>
          </a:xfrm>
          <a:prstGeom prst="rect">
            <a:avLst/>
          </a:prstGeom>
          <a:noFill/>
          <a:ln w="9525">
            <a:noFill/>
            <a:miter lim="800000"/>
            <a:headEnd/>
            <a:tailEnd/>
          </a:ln>
        </p:spPr>
        <p:txBody>
          <a:bodyPr>
            <a:spAutoFit/>
          </a:bodyPr>
          <a:lstStyle/>
          <a:p>
            <a:pPr>
              <a:spcBef>
                <a:spcPct val="50000"/>
              </a:spcBef>
            </a:pPr>
            <a:r>
              <a:rPr lang="en-US" altLang="zh-TW" sz="1600">
                <a:solidFill>
                  <a:schemeClr val="tx1"/>
                </a:solidFill>
              </a:rPr>
              <a:t>Speed Domes</a:t>
            </a:r>
          </a:p>
        </p:txBody>
      </p:sp>
      <p:sp>
        <p:nvSpPr>
          <p:cNvPr id="20507" name="Text Box 45"/>
          <p:cNvSpPr txBox="1">
            <a:spLocks noChangeArrowheads="1"/>
          </p:cNvSpPr>
          <p:nvPr/>
        </p:nvSpPr>
        <p:spPr bwMode="auto">
          <a:xfrm>
            <a:off x="5821363" y="5918200"/>
            <a:ext cx="825500" cy="823913"/>
          </a:xfrm>
          <a:prstGeom prst="rect">
            <a:avLst/>
          </a:prstGeom>
          <a:noFill/>
          <a:ln w="9525">
            <a:noFill/>
            <a:miter lim="800000"/>
            <a:headEnd/>
            <a:tailEnd/>
          </a:ln>
        </p:spPr>
        <p:txBody>
          <a:bodyPr>
            <a:spAutoFit/>
          </a:bodyPr>
          <a:lstStyle/>
          <a:p>
            <a:pPr>
              <a:spcBef>
                <a:spcPct val="50000"/>
              </a:spcBef>
            </a:pPr>
            <a:r>
              <a:rPr lang="en-US" altLang="zh-TW" sz="4800">
                <a:solidFill>
                  <a:srgbClr val="FF0000"/>
                </a:solidFill>
              </a:rPr>
              <a:t>O</a:t>
            </a:r>
          </a:p>
        </p:txBody>
      </p:sp>
      <p:sp>
        <p:nvSpPr>
          <p:cNvPr id="20508" name="Text Box 46"/>
          <p:cNvSpPr txBox="1">
            <a:spLocks noChangeArrowheads="1"/>
          </p:cNvSpPr>
          <p:nvPr/>
        </p:nvSpPr>
        <p:spPr bwMode="auto">
          <a:xfrm>
            <a:off x="7381875" y="5884863"/>
            <a:ext cx="825500" cy="823912"/>
          </a:xfrm>
          <a:prstGeom prst="rect">
            <a:avLst/>
          </a:prstGeom>
          <a:noFill/>
          <a:ln w="9525">
            <a:noFill/>
            <a:miter lim="800000"/>
            <a:headEnd/>
            <a:tailEnd/>
          </a:ln>
        </p:spPr>
        <p:txBody>
          <a:bodyPr>
            <a:spAutoFit/>
          </a:bodyPr>
          <a:lstStyle/>
          <a:p>
            <a:pPr>
              <a:spcBef>
                <a:spcPct val="50000"/>
              </a:spcBef>
            </a:pPr>
            <a:r>
              <a:rPr lang="en-US" altLang="zh-TW" sz="4800">
                <a:solidFill>
                  <a:srgbClr val="FF0000"/>
                </a:solidFill>
              </a:rPr>
              <a:t>O</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4"/>
          <p:cNvSpPr>
            <a:spLocks noChangeArrowheads="1"/>
          </p:cNvSpPr>
          <p:nvPr/>
        </p:nvSpPr>
        <p:spPr bwMode="auto">
          <a:xfrm>
            <a:off x="0" y="4365625"/>
            <a:ext cx="5148263" cy="215900"/>
          </a:xfrm>
          <a:prstGeom prst="homePlate">
            <a:avLst>
              <a:gd name="adj" fmla="val 38197"/>
            </a:avLst>
          </a:prstGeom>
          <a:solidFill>
            <a:schemeClr val="bg1"/>
          </a:solidFill>
          <a:ln w="9525">
            <a:noFill/>
            <a:miter lim="800000"/>
            <a:headEnd/>
            <a:tailEnd/>
          </a:ln>
        </p:spPr>
        <p:txBody>
          <a:bodyPr wrap="none" anchor="ctr"/>
          <a:lstStyle/>
          <a:p>
            <a:pPr algn="ctr"/>
            <a:endParaRPr lang="zh-TW" altLang="zh-TW"/>
          </a:p>
        </p:txBody>
      </p:sp>
      <p:sp>
        <p:nvSpPr>
          <p:cNvPr id="25603" name="Rectangle 10"/>
          <p:cNvSpPr>
            <a:spLocks noChangeArrowheads="1"/>
          </p:cNvSpPr>
          <p:nvPr/>
        </p:nvSpPr>
        <p:spPr bwMode="auto">
          <a:xfrm>
            <a:off x="323850" y="311150"/>
            <a:ext cx="3887788" cy="457200"/>
          </a:xfrm>
          <a:prstGeom prst="rect">
            <a:avLst/>
          </a:prstGeom>
          <a:noFill/>
          <a:ln w="9525">
            <a:noFill/>
            <a:miter lim="800000"/>
            <a:headEnd/>
            <a:tailEnd/>
          </a:ln>
        </p:spPr>
        <p:txBody>
          <a:bodyPr>
            <a:spAutoFit/>
          </a:bodyPr>
          <a:lstStyle/>
          <a:p>
            <a:r>
              <a:rPr lang="en-US" altLang="zh-TW" sz="2400" b="1" i="1">
                <a:solidFill>
                  <a:srgbClr val="3E83C2"/>
                </a:solidFill>
              </a:rPr>
              <a:t>Positioning Statement</a:t>
            </a:r>
          </a:p>
        </p:txBody>
      </p:sp>
      <p:sp>
        <p:nvSpPr>
          <p:cNvPr id="25604" name="Text Box 6"/>
          <p:cNvSpPr txBox="1">
            <a:spLocks noChangeArrowheads="1"/>
          </p:cNvSpPr>
          <p:nvPr/>
        </p:nvSpPr>
        <p:spPr bwMode="auto">
          <a:xfrm>
            <a:off x="539750" y="1341438"/>
            <a:ext cx="8180388" cy="822325"/>
          </a:xfrm>
          <a:prstGeom prst="rect">
            <a:avLst/>
          </a:prstGeom>
          <a:noFill/>
          <a:ln w="9525">
            <a:noFill/>
            <a:miter lim="800000"/>
            <a:headEnd/>
            <a:tailEnd/>
          </a:ln>
          <a:effectLst/>
        </p:spPr>
        <p:txBody>
          <a:bodyPr>
            <a:spAutoFit/>
          </a:bodyPr>
          <a:lstStyle/>
          <a:p>
            <a:pPr>
              <a:spcBef>
                <a:spcPct val="50000"/>
              </a:spcBef>
            </a:pPr>
            <a:r>
              <a:rPr lang="en-US" altLang="zh-TW" sz="2400">
                <a:solidFill>
                  <a:schemeClr val="tx1"/>
                </a:solidFill>
              </a:rPr>
              <a:t>      SD8362E is a professional Full HD speed dome specialized on clear video quality.</a:t>
            </a:r>
          </a:p>
        </p:txBody>
      </p:sp>
      <p:sp>
        <p:nvSpPr>
          <p:cNvPr id="25605" name="Text Box 7"/>
          <p:cNvSpPr txBox="1">
            <a:spLocks noChangeArrowheads="1"/>
          </p:cNvSpPr>
          <p:nvPr/>
        </p:nvSpPr>
        <p:spPr bwMode="auto">
          <a:xfrm>
            <a:off x="611188" y="2565400"/>
            <a:ext cx="8029575" cy="1187450"/>
          </a:xfrm>
          <a:prstGeom prst="rect">
            <a:avLst/>
          </a:prstGeom>
          <a:noFill/>
          <a:ln w="9525">
            <a:noFill/>
            <a:miter lim="800000"/>
            <a:headEnd/>
            <a:tailEnd/>
          </a:ln>
          <a:effectLst/>
        </p:spPr>
        <p:txBody>
          <a:bodyPr>
            <a:spAutoFit/>
          </a:bodyPr>
          <a:lstStyle/>
          <a:p>
            <a:pPr>
              <a:spcBef>
                <a:spcPct val="50000"/>
              </a:spcBef>
            </a:pPr>
            <a:r>
              <a:rPr lang="en-US" altLang="zh-TW" sz="2400">
                <a:solidFill>
                  <a:schemeClr val="tx1"/>
                </a:solidFill>
              </a:rPr>
              <a:t>    Unlike other 720p HD speed domes, SD8362E is equipped with Full HD with 20x optical zoom, bringing unparalleled image clarity.</a:t>
            </a:r>
          </a:p>
        </p:txBody>
      </p:sp>
      <p:sp>
        <p:nvSpPr>
          <p:cNvPr id="25606" name="Text Box 9"/>
          <p:cNvSpPr txBox="1">
            <a:spLocks noChangeArrowheads="1"/>
          </p:cNvSpPr>
          <p:nvPr/>
        </p:nvSpPr>
        <p:spPr bwMode="auto">
          <a:xfrm>
            <a:off x="630238" y="4140200"/>
            <a:ext cx="8029575" cy="1187450"/>
          </a:xfrm>
          <a:prstGeom prst="rect">
            <a:avLst/>
          </a:prstGeom>
          <a:noFill/>
          <a:ln w="9525">
            <a:noFill/>
            <a:miter lim="800000"/>
            <a:headEnd/>
            <a:tailEnd/>
          </a:ln>
          <a:effectLst/>
        </p:spPr>
        <p:txBody>
          <a:bodyPr>
            <a:spAutoFit/>
          </a:bodyPr>
          <a:lstStyle/>
          <a:p>
            <a:pPr>
              <a:spcBef>
                <a:spcPct val="50000"/>
              </a:spcBef>
            </a:pPr>
            <a:r>
              <a:rPr lang="en-US" altLang="zh-TW" sz="2400">
                <a:solidFill>
                  <a:schemeClr val="tx1"/>
                </a:solidFill>
              </a:rPr>
              <a:t>    With WDR Pro technology, SD8362E is more capable than others in high contrast areas, such as entrance, hallways, parking lots… etc.</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1052513"/>
            <a:ext cx="9144000" cy="4032250"/>
          </a:xfrm>
          <a:prstGeom prst="rect">
            <a:avLst/>
          </a:prstGeom>
          <a:solidFill>
            <a:srgbClr val="D7E5F1"/>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26627" name="Rectangle 3"/>
          <p:cNvSpPr>
            <a:spLocks noChangeArrowheads="1"/>
          </p:cNvSpPr>
          <p:nvPr/>
        </p:nvSpPr>
        <p:spPr bwMode="auto">
          <a:xfrm>
            <a:off x="0" y="2565400"/>
            <a:ext cx="9144000" cy="576263"/>
          </a:xfrm>
          <a:prstGeom prst="rect">
            <a:avLst/>
          </a:prstGeom>
          <a:solidFill>
            <a:srgbClr val="6E9FCC"/>
          </a:solidFill>
          <a:ln w="9525">
            <a:noFill/>
            <a:miter lim="800000"/>
            <a:headEnd/>
            <a:tailEnd/>
          </a:ln>
        </p:spPr>
        <p:txBody>
          <a:bodyPr wrap="none" anchor="ctr"/>
          <a:lstStyle/>
          <a:p>
            <a:endParaRPr lang="en-US" altLang="zh-TW" sz="3200">
              <a:solidFill>
                <a:schemeClr val="tx1"/>
              </a:solidFill>
              <a:ea typeface="新細明體" pitchFamily="18" charset="-120"/>
            </a:endParaRPr>
          </a:p>
        </p:txBody>
      </p:sp>
      <p:sp>
        <p:nvSpPr>
          <p:cNvPr id="26628" name="Rectangle 4"/>
          <p:cNvSpPr>
            <a:spLocks noGrp="1" noChangeArrowheads="1"/>
          </p:cNvSpPr>
          <p:nvPr>
            <p:ph type="body" idx="4294967295"/>
          </p:nvPr>
        </p:nvSpPr>
        <p:spPr>
          <a:xfrm>
            <a:off x="1908175" y="1341438"/>
            <a:ext cx="7235825" cy="4525962"/>
          </a:xfrm>
        </p:spPr>
        <p:txBody>
          <a:bodyPr/>
          <a:lstStyle/>
          <a:p>
            <a:pPr eaLnBrk="1" hangingPunct="1">
              <a:spcBef>
                <a:spcPct val="50000"/>
              </a:spcBef>
              <a:buFont typeface="Wingdings" pitchFamily="2" charset="2"/>
              <a:buChar char="n"/>
            </a:pPr>
            <a:r>
              <a:rPr lang="en-US" altLang="zh-TW" sz="1800" smtClean="0">
                <a:solidFill>
                  <a:srgbClr val="5484B0"/>
                </a:solidFill>
                <a:latin typeface="Arial" pitchFamily="34" charset="0"/>
              </a:rPr>
              <a:t>Market Status Report</a:t>
            </a:r>
          </a:p>
          <a:p>
            <a:pPr eaLnBrk="1" hangingPunct="1">
              <a:spcBef>
                <a:spcPct val="50000"/>
              </a:spcBef>
              <a:buFont typeface="Wingdings" pitchFamily="2" charset="2"/>
              <a:buChar char="n"/>
            </a:pPr>
            <a:r>
              <a:rPr lang="en-US" altLang="zh-TW" sz="1800" smtClean="0">
                <a:solidFill>
                  <a:srgbClr val="5484B0"/>
                </a:solidFill>
                <a:latin typeface="Arial" pitchFamily="34" charset="0"/>
              </a:rPr>
              <a:t>Product Feature, Advantage, Benefit</a:t>
            </a:r>
          </a:p>
          <a:p>
            <a:pPr eaLnBrk="1" hangingPunct="1">
              <a:spcBef>
                <a:spcPct val="50000"/>
              </a:spcBef>
              <a:buFont typeface="Wingdings" pitchFamily="2" charset="2"/>
              <a:buChar char="n"/>
            </a:pPr>
            <a:r>
              <a:rPr lang="en-US" altLang="zh-TW" sz="1800" smtClean="0">
                <a:solidFill>
                  <a:srgbClr val="5484B0"/>
                </a:solidFill>
                <a:latin typeface="Arial" pitchFamily="34" charset="0"/>
              </a:rPr>
              <a:t>Product Position</a:t>
            </a:r>
          </a:p>
          <a:p>
            <a:pPr eaLnBrk="1" hangingPunct="1">
              <a:spcBef>
                <a:spcPct val="50000"/>
              </a:spcBef>
              <a:buFont typeface="Wingdings" pitchFamily="2" charset="2"/>
              <a:buNone/>
            </a:pPr>
            <a:r>
              <a:rPr lang="en-US" altLang="zh-TW" sz="2400" b="1" i="1" smtClean="0">
                <a:solidFill>
                  <a:schemeClr val="bg1"/>
                </a:solidFill>
                <a:latin typeface="Arial" pitchFamily="34" charset="0"/>
              </a:rPr>
              <a:t>Application Highlight</a:t>
            </a: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Product Comparison</a:t>
            </a: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Product Information</a:t>
            </a: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Marketing Plan</a:t>
            </a:r>
          </a:p>
          <a:p>
            <a:pPr eaLnBrk="1" hangingPunct="1">
              <a:spcBef>
                <a:spcPct val="50000"/>
              </a:spcBef>
              <a:buSzPct val="65000"/>
              <a:buFont typeface="Wingdings" pitchFamily="2" charset="2"/>
              <a:buChar char="n"/>
            </a:pPr>
            <a:r>
              <a:rPr lang="en-US" altLang="zh-TW" sz="1800" smtClean="0">
                <a:solidFill>
                  <a:srgbClr val="5484B0"/>
                </a:solidFill>
                <a:latin typeface="Arial" pitchFamily="34" charset="0"/>
              </a:rPr>
              <a:t>FAQ </a:t>
            </a:r>
          </a:p>
        </p:txBody>
      </p:sp>
      <p:pic>
        <p:nvPicPr>
          <p:cNvPr id="26629" name="Picture 5" descr="C1"/>
          <p:cNvPicPr>
            <a:picLocks noChangeAspect="1" noChangeArrowheads="1"/>
          </p:cNvPicPr>
          <p:nvPr/>
        </p:nvPicPr>
        <p:blipFill>
          <a:blip r:embed="rId3" cstate="print"/>
          <a:srcRect/>
          <a:stretch>
            <a:fillRect/>
          </a:stretch>
        </p:blipFill>
        <p:spPr bwMode="auto">
          <a:xfrm>
            <a:off x="755650" y="2205038"/>
            <a:ext cx="1082675" cy="116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
          <p:cNvSpPr>
            <a:spLocks noChangeArrowheads="1"/>
          </p:cNvSpPr>
          <p:nvPr/>
        </p:nvSpPr>
        <p:spPr bwMode="auto">
          <a:xfrm>
            <a:off x="179388" y="404813"/>
            <a:ext cx="5976937" cy="579437"/>
          </a:xfrm>
          <a:prstGeom prst="rect">
            <a:avLst/>
          </a:prstGeom>
          <a:noFill/>
          <a:ln w="9525">
            <a:noFill/>
            <a:miter lim="800000"/>
            <a:headEnd/>
            <a:tailEnd/>
          </a:ln>
        </p:spPr>
        <p:txBody>
          <a:bodyPr>
            <a:spAutoFit/>
          </a:bodyPr>
          <a:lstStyle/>
          <a:p>
            <a:r>
              <a:rPr lang="en-US" altLang="zh-TW" sz="3200" b="1" i="1">
                <a:solidFill>
                  <a:srgbClr val="3E83C2"/>
                </a:solidFill>
              </a:rPr>
              <a:t>Commercial</a:t>
            </a:r>
          </a:p>
        </p:txBody>
      </p:sp>
      <p:graphicFrame>
        <p:nvGraphicFramePr>
          <p:cNvPr id="142370" name="Group 34"/>
          <p:cNvGraphicFramePr>
            <a:graphicFrameLocks noGrp="1"/>
          </p:cNvGraphicFramePr>
          <p:nvPr/>
        </p:nvGraphicFramePr>
        <p:xfrm>
          <a:off x="539750" y="4292600"/>
          <a:ext cx="7775575" cy="2097024"/>
        </p:xfrm>
        <a:graphic>
          <a:graphicData uri="http://schemas.openxmlformats.org/drawingml/2006/table">
            <a:tbl>
              <a:tblPr/>
              <a:tblGrid>
                <a:gridCol w="1727200"/>
                <a:gridCol w="6048375"/>
              </a:tblGrid>
              <a:tr h="1809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pitchFamily="18" charset="0"/>
                          <a:ea typeface="標楷體" pitchFamily="65" charset="-120"/>
                        </a:rPr>
                        <a:t>Features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pitchFamily="18" charset="0"/>
                          <a:ea typeface="標楷體" pitchFamily="65" charset="-120"/>
                        </a:rPr>
                        <a:t>Benefits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Full HD</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20x zoom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Provide detail image for face recognition and license plate recognition.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WDR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Ability to monitor indoor &amp; outdoor areas at the same time, especially important for entrances.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SD/SDHC recording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0" fontAlgn="base" latinLnBrk="0" hangingPunct="0">
                        <a:lnSpc>
                          <a:spcPct val="100000"/>
                        </a:lnSpc>
                        <a:spcBef>
                          <a:spcPct val="20000"/>
                        </a:spcBef>
                        <a:spcAft>
                          <a:spcPct val="0"/>
                        </a:spcAft>
                        <a:buClrTx/>
                        <a:buSzTx/>
                        <a:buFontTx/>
                        <a:buAutoNum type="arabicPeriod"/>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Save bandwidth</a:t>
                      </a: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System Redundancy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7668" name="Picture 20" descr="Dalian_large_Shopping_Mall_2005"/>
          <p:cNvPicPr>
            <a:picLocks noChangeAspect="1" noChangeArrowheads="1"/>
          </p:cNvPicPr>
          <p:nvPr/>
        </p:nvPicPr>
        <p:blipFill>
          <a:blip r:embed="rId3" cstate="print"/>
          <a:srcRect/>
          <a:stretch>
            <a:fillRect/>
          </a:stretch>
        </p:blipFill>
        <p:spPr bwMode="auto">
          <a:xfrm>
            <a:off x="539750" y="1412875"/>
            <a:ext cx="3744913" cy="2501900"/>
          </a:xfrm>
          <a:prstGeom prst="rect">
            <a:avLst/>
          </a:prstGeom>
          <a:noFill/>
          <a:ln w="9525">
            <a:noFill/>
            <a:miter lim="800000"/>
            <a:headEnd/>
            <a:tailEnd/>
          </a:ln>
        </p:spPr>
      </p:pic>
      <p:graphicFrame>
        <p:nvGraphicFramePr>
          <p:cNvPr id="142368" name="Group 32"/>
          <p:cNvGraphicFramePr>
            <a:graphicFrameLocks noGrp="1"/>
          </p:cNvGraphicFramePr>
          <p:nvPr/>
        </p:nvGraphicFramePr>
        <p:xfrm>
          <a:off x="4427538" y="1916113"/>
          <a:ext cx="4176712" cy="1445514"/>
        </p:xfrm>
        <a:graphic>
          <a:graphicData uri="http://schemas.openxmlformats.org/drawingml/2006/table">
            <a:tbl>
              <a:tblPr/>
              <a:tblGrid>
                <a:gridCol w="1008062"/>
                <a:gridCol w="3168650"/>
              </a:tblGrid>
              <a:tr h="4524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Value</a:t>
                      </a:r>
                      <a:endParaRPr kumimoji="1" lang="zh-TW" altLang="en-US" sz="2400" b="0" i="0" u="none" strike="noStrike" cap="none" normalizeH="0" baseline="0" smtClean="0">
                        <a:ln>
                          <a:noFill/>
                        </a:ln>
                        <a:solidFill>
                          <a:schemeClr val="tx1"/>
                        </a:solidFill>
                        <a:effectLst/>
                        <a:latin typeface="Times" pitchFamily="18" charset="0"/>
                        <a:ea typeface="標楷體" pitchFamily="65"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Customer safety. </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Thief and Robbery Prevention. </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Crowd  management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Location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Parking lot</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Halls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
          <p:cNvSpPr>
            <a:spLocks noChangeArrowheads="1"/>
          </p:cNvSpPr>
          <p:nvPr/>
        </p:nvSpPr>
        <p:spPr bwMode="auto">
          <a:xfrm>
            <a:off x="179388" y="404813"/>
            <a:ext cx="5976937" cy="579437"/>
          </a:xfrm>
          <a:prstGeom prst="rect">
            <a:avLst/>
          </a:prstGeom>
          <a:noFill/>
          <a:ln w="9525">
            <a:noFill/>
            <a:miter lim="800000"/>
            <a:headEnd/>
            <a:tailEnd/>
          </a:ln>
        </p:spPr>
        <p:txBody>
          <a:bodyPr>
            <a:spAutoFit/>
          </a:bodyPr>
          <a:lstStyle/>
          <a:p>
            <a:r>
              <a:rPr lang="en-US" altLang="zh-TW" sz="3200" b="1" i="1">
                <a:solidFill>
                  <a:srgbClr val="5074AA"/>
                </a:solidFill>
              </a:rPr>
              <a:t>Government</a:t>
            </a:r>
          </a:p>
        </p:txBody>
      </p:sp>
      <p:pic>
        <p:nvPicPr>
          <p:cNvPr id="28675" name="Picture 3" descr="CBD004-Sydney-town-hall"/>
          <p:cNvPicPr>
            <a:picLocks noChangeAspect="1" noChangeArrowheads="1"/>
          </p:cNvPicPr>
          <p:nvPr/>
        </p:nvPicPr>
        <p:blipFill>
          <a:blip r:embed="rId3" cstate="print"/>
          <a:srcRect/>
          <a:stretch>
            <a:fillRect/>
          </a:stretch>
        </p:blipFill>
        <p:spPr bwMode="auto">
          <a:xfrm>
            <a:off x="611188" y="1557338"/>
            <a:ext cx="3240087" cy="2430462"/>
          </a:xfrm>
          <a:prstGeom prst="rect">
            <a:avLst/>
          </a:prstGeom>
          <a:noFill/>
          <a:ln w="9525">
            <a:noFill/>
            <a:miter lim="800000"/>
            <a:headEnd/>
            <a:tailEnd/>
          </a:ln>
        </p:spPr>
      </p:pic>
      <p:graphicFrame>
        <p:nvGraphicFramePr>
          <p:cNvPr id="28705" name="Group 33"/>
          <p:cNvGraphicFramePr>
            <a:graphicFrameLocks noGrp="1"/>
          </p:cNvGraphicFramePr>
          <p:nvPr/>
        </p:nvGraphicFramePr>
        <p:xfrm>
          <a:off x="4427538" y="1916113"/>
          <a:ext cx="4176712" cy="1189482"/>
        </p:xfrm>
        <a:graphic>
          <a:graphicData uri="http://schemas.openxmlformats.org/drawingml/2006/table">
            <a:tbl>
              <a:tblPr/>
              <a:tblGrid>
                <a:gridCol w="1008062"/>
                <a:gridCol w="3168650"/>
              </a:tblGrid>
              <a:tr h="4524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Value</a:t>
                      </a:r>
                      <a:endParaRPr kumimoji="1" lang="zh-TW" altLang="en-US" sz="2400" b="0" i="0" u="none" strike="noStrike" cap="none" normalizeH="0" baseline="0" smtClean="0">
                        <a:ln>
                          <a:noFill/>
                        </a:ln>
                        <a:solidFill>
                          <a:schemeClr val="tx1"/>
                        </a:solidFill>
                        <a:effectLst/>
                        <a:latin typeface="Times" pitchFamily="18" charset="0"/>
                        <a:ea typeface="標楷體" pitchFamily="65"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People safety </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Thief and robbery prevention.  .</a:t>
                      </a:r>
                      <a:endParaRPr kumimoji="1" lang="zh-TW" altLang="en-US" sz="1400" b="0" i="0" u="none" strike="noStrike" cap="none" normalizeH="0" baseline="0" smtClean="0">
                        <a:ln>
                          <a:noFill/>
                        </a:ln>
                        <a:solidFill>
                          <a:schemeClr val="tx1"/>
                        </a:solidFill>
                        <a:effectLst/>
                        <a:latin typeface="Times" pitchFamily="18" charset="0"/>
                        <a:ea typeface="標楷體" pitchFamily="65"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Location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Sidewalk and road outside, </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outdoor facility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6466" name="Group 34"/>
          <p:cNvGraphicFramePr>
            <a:graphicFrameLocks noGrp="1"/>
          </p:cNvGraphicFramePr>
          <p:nvPr/>
        </p:nvGraphicFramePr>
        <p:xfrm>
          <a:off x="539750" y="4292600"/>
          <a:ext cx="7775575" cy="2097024"/>
        </p:xfrm>
        <a:graphic>
          <a:graphicData uri="http://schemas.openxmlformats.org/drawingml/2006/table">
            <a:tbl>
              <a:tblPr/>
              <a:tblGrid>
                <a:gridCol w="1727200"/>
                <a:gridCol w="6048375"/>
              </a:tblGrid>
              <a:tr h="1809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pitchFamily="18" charset="0"/>
                          <a:ea typeface="標楷體" pitchFamily="65" charset="-120"/>
                        </a:rPr>
                        <a:t>Features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pitchFamily="18" charset="0"/>
                          <a:ea typeface="標楷體" pitchFamily="65" charset="-120"/>
                        </a:rPr>
                        <a:t>Benefits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Full HD</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20x zoom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Provide detail image for face recognition and license plate recognition.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WDR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Ability to monitor indoor &amp; outdoor areas at the same time, especially important for entrances.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SD/SDHC recording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0" fontAlgn="base" latinLnBrk="0" hangingPunct="0">
                        <a:lnSpc>
                          <a:spcPct val="100000"/>
                        </a:lnSpc>
                        <a:spcBef>
                          <a:spcPct val="20000"/>
                        </a:spcBef>
                        <a:spcAft>
                          <a:spcPct val="0"/>
                        </a:spcAft>
                        <a:buClrTx/>
                        <a:buSzTx/>
                        <a:buFontTx/>
                        <a:buAutoNum type="arabicPeriod"/>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Save bandwidth</a:t>
                      </a: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System Redundancy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
          <p:cNvSpPr>
            <a:spLocks noChangeArrowheads="1"/>
          </p:cNvSpPr>
          <p:nvPr/>
        </p:nvSpPr>
        <p:spPr bwMode="auto">
          <a:xfrm>
            <a:off x="179388" y="404813"/>
            <a:ext cx="5976937" cy="579437"/>
          </a:xfrm>
          <a:prstGeom prst="rect">
            <a:avLst/>
          </a:prstGeom>
          <a:noFill/>
          <a:ln w="9525">
            <a:noFill/>
            <a:miter lim="800000"/>
            <a:headEnd/>
            <a:tailEnd/>
          </a:ln>
        </p:spPr>
        <p:txBody>
          <a:bodyPr>
            <a:spAutoFit/>
          </a:bodyPr>
          <a:lstStyle/>
          <a:p>
            <a:r>
              <a:rPr lang="en-US" altLang="zh-TW" sz="3200" b="1" i="1">
                <a:solidFill>
                  <a:srgbClr val="3E83C2"/>
                </a:solidFill>
              </a:rPr>
              <a:t>Airports</a:t>
            </a:r>
          </a:p>
        </p:txBody>
      </p:sp>
      <p:pic>
        <p:nvPicPr>
          <p:cNvPr id="29699" name="Picture 3" descr="singapore_changi_airport"/>
          <p:cNvPicPr>
            <a:picLocks noChangeAspect="1" noChangeArrowheads="1"/>
          </p:cNvPicPr>
          <p:nvPr/>
        </p:nvPicPr>
        <p:blipFill>
          <a:blip r:embed="rId3" cstate="print"/>
          <a:srcRect/>
          <a:stretch>
            <a:fillRect/>
          </a:stretch>
        </p:blipFill>
        <p:spPr bwMode="auto">
          <a:xfrm>
            <a:off x="684213" y="1125538"/>
            <a:ext cx="3619500" cy="2851150"/>
          </a:xfrm>
          <a:prstGeom prst="rect">
            <a:avLst/>
          </a:prstGeom>
          <a:noFill/>
          <a:ln w="9525">
            <a:noFill/>
            <a:miter lim="800000"/>
            <a:headEnd/>
            <a:tailEnd/>
          </a:ln>
        </p:spPr>
      </p:pic>
      <p:graphicFrame>
        <p:nvGraphicFramePr>
          <p:cNvPr id="150532" name="Group 4"/>
          <p:cNvGraphicFramePr>
            <a:graphicFrameLocks noGrp="1"/>
          </p:cNvGraphicFramePr>
          <p:nvPr/>
        </p:nvGraphicFramePr>
        <p:xfrm>
          <a:off x="4572000" y="1196975"/>
          <a:ext cx="4176713" cy="1591056"/>
        </p:xfrm>
        <a:graphic>
          <a:graphicData uri="http://schemas.openxmlformats.org/drawingml/2006/table">
            <a:tbl>
              <a:tblPr/>
              <a:tblGrid>
                <a:gridCol w="1008063"/>
                <a:gridCol w="3168650"/>
              </a:tblGrid>
              <a:tr h="4524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Value</a:t>
                      </a:r>
                      <a:endParaRPr kumimoji="1" lang="zh-TW" altLang="en-US" sz="2400" b="0" i="0" u="none" strike="noStrike" cap="none" normalizeH="0" baseline="0" smtClean="0">
                        <a:ln>
                          <a:noFill/>
                        </a:ln>
                        <a:solidFill>
                          <a:schemeClr val="tx1"/>
                        </a:solidFill>
                        <a:effectLst/>
                        <a:latin typeface="Times" pitchFamily="18" charset="0"/>
                        <a:ea typeface="標楷體" pitchFamily="65"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Airplane safety</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Customer safety. </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Anti-terrorism. </a:t>
                      </a:r>
                      <a:endParaRPr kumimoji="1" lang="zh-TW" altLang="en-US" sz="1400" b="0" i="0" u="none" strike="noStrike" cap="none" normalizeH="0" baseline="0" smtClean="0">
                        <a:ln>
                          <a:noFill/>
                        </a:ln>
                        <a:solidFill>
                          <a:schemeClr val="tx1"/>
                        </a:solidFill>
                        <a:effectLst/>
                        <a:latin typeface="Times" pitchFamily="18" charset="0"/>
                        <a:ea typeface="標楷體" pitchFamily="65"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Location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Parking lot, open space of air port, airplane  runway</a:t>
                      </a:r>
                    </a:p>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altLang="zh-TW" sz="1400" b="0" i="0" u="none" strike="noStrike" cap="none" normalizeH="0" baseline="0" smtClean="0">
                        <a:ln>
                          <a:noFill/>
                        </a:ln>
                        <a:solidFill>
                          <a:schemeClr val="tx1"/>
                        </a:solidFill>
                        <a:effectLst/>
                        <a:latin typeface="Times" pitchFamily="18" charset="0"/>
                        <a:ea typeface="標楷體" pitchFamily="65"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50560" name="Group 32"/>
          <p:cNvGraphicFramePr>
            <a:graphicFrameLocks noGrp="1"/>
          </p:cNvGraphicFramePr>
          <p:nvPr/>
        </p:nvGraphicFramePr>
        <p:xfrm>
          <a:off x="539750" y="4292600"/>
          <a:ext cx="7775575" cy="2097024"/>
        </p:xfrm>
        <a:graphic>
          <a:graphicData uri="http://schemas.openxmlformats.org/drawingml/2006/table">
            <a:tbl>
              <a:tblPr/>
              <a:tblGrid>
                <a:gridCol w="1727200"/>
                <a:gridCol w="6048375"/>
              </a:tblGrid>
              <a:tr h="1809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pitchFamily="18" charset="0"/>
                          <a:ea typeface="標楷體" pitchFamily="65" charset="-120"/>
                        </a:rPr>
                        <a:t>Features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pitchFamily="18" charset="0"/>
                          <a:ea typeface="標楷體" pitchFamily="65" charset="-120"/>
                        </a:rPr>
                        <a:t>Benefits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Full HD</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20x zoom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Provide detail image for face recognition and license plate recognition.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WDR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Ability to monitor indoor &amp; outdoor areas at the same time, especially important for entrances.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SD/SDHC recording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0" fontAlgn="base" latinLnBrk="0" hangingPunct="0">
                        <a:lnSpc>
                          <a:spcPct val="100000"/>
                        </a:lnSpc>
                        <a:spcBef>
                          <a:spcPct val="20000"/>
                        </a:spcBef>
                        <a:spcAft>
                          <a:spcPct val="0"/>
                        </a:spcAft>
                        <a:buClrTx/>
                        <a:buSzTx/>
                        <a:buFontTx/>
                        <a:buAutoNum type="arabicPeriod"/>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Save bandwidth</a:t>
                      </a: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System Redundancy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
          <p:cNvSpPr>
            <a:spLocks noChangeArrowheads="1"/>
          </p:cNvSpPr>
          <p:nvPr/>
        </p:nvSpPr>
        <p:spPr bwMode="auto">
          <a:xfrm>
            <a:off x="179388" y="404813"/>
            <a:ext cx="5976937" cy="579437"/>
          </a:xfrm>
          <a:prstGeom prst="rect">
            <a:avLst/>
          </a:prstGeom>
          <a:noFill/>
          <a:ln w="9525">
            <a:noFill/>
            <a:miter lim="800000"/>
            <a:headEnd/>
            <a:tailEnd/>
          </a:ln>
        </p:spPr>
        <p:txBody>
          <a:bodyPr>
            <a:spAutoFit/>
          </a:bodyPr>
          <a:lstStyle/>
          <a:p>
            <a:r>
              <a:rPr lang="en-US" altLang="zh-TW" sz="3200" b="1" i="1">
                <a:solidFill>
                  <a:srgbClr val="3E83C2"/>
                </a:solidFill>
              </a:rPr>
              <a:t>Ports</a:t>
            </a:r>
          </a:p>
        </p:txBody>
      </p:sp>
      <p:pic>
        <p:nvPicPr>
          <p:cNvPr id="30723" name="Picture 3" descr="1293022812"/>
          <p:cNvPicPr>
            <a:picLocks noChangeAspect="1" noChangeArrowheads="1"/>
          </p:cNvPicPr>
          <p:nvPr/>
        </p:nvPicPr>
        <p:blipFill>
          <a:blip r:embed="rId3" cstate="print"/>
          <a:srcRect/>
          <a:stretch>
            <a:fillRect/>
          </a:stretch>
        </p:blipFill>
        <p:spPr bwMode="auto">
          <a:xfrm>
            <a:off x="468313" y="1484313"/>
            <a:ext cx="3905250" cy="1952625"/>
          </a:xfrm>
          <a:prstGeom prst="rect">
            <a:avLst/>
          </a:prstGeom>
          <a:noFill/>
          <a:ln w="9525">
            <a:noFill/>
            <a:miter lim="800000"/>
            <a:headEnd/>
            <a:tailEnd/>
          </a:ln>
        </p:spPr>
      </p:pic>
      <p:graphicFrame>
        <p:nvGraphicFramePr>
          <p:cNvPr id="152580" name="Group 4"/>
          <p:cNvGraphicFramePr>
            <a:graphicFrameLocks noGrp="1"/>
          </p:cNvGraphicFramePr>
          <p:nvPr/>
        </p:nvGraphicFramePr>
        <p:xfrm>
          <a:off x="4500563" y="1484313"/>
          <a:ext cx="4176712" cy="2145792"/>
        </p:xfrm>
        <a:graphic>
          <a:graphicData uri="http://schemas.openxmlformats.org/drawingml/2006/table">
            <a:tbl>
              <a:tblPr/>
              <a:tblGrid>
                <a:gridCol w="1008062"/>
                <a:gridCol w="3168650"/>
              </a:tblGrid>
              <a:tr h="4524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Value</a:t>
                      </a:r>
                      <a:endParaRPr kumimoji="1" lang="zh-TW" altLang="en-US" sz="2400" b="0" i="0" u="none" strike="noStrike" cap="none" normalizeH="0" baseline="0" smtClean="0">
                        <a:ln>
                          <a:noFill/>
                        </a:ln>
                        <a:solidFill>
                          <a:schemeClr val="tx1"/>
                        </a:solidFill>
                        <a:effectLst/>
                        <a:latin typeface="Times" pitchFamily="18" charset="0"/>
                        <a:ea typeface="標楷體" pitchFamily="65"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Ship and  payload safety</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Staff safety</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Secure property and facility</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SOP recording</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Anti-terrorism. </a:t>
                      </a:r>
                      <a:endParaRPr kumimoji="1" lang="zh-TW" altLang="en-US" sz="1400" b="0" i="0" u="none" strike="noStrike" cap="none" normalizeH="0" baseline="0" smtClean="0">
                        <a:ln>
                          <a:noFill/>
                        </a:ln>
                        <a:solidFill>
                          <a:schemeClr val="tx1"/>
                        </a:solidFill>
                        <a:effectLst/>
                        <a:latin typeface="Times" pitchFamily="18" charset="0"/>
                        <a:ea typeface="標楷體" pitchFamily="65"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Location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Check point</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Working  &amp; storage area</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Port Facility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52608" name="Group 32"/>
          <p:cNvGraphicFramePr>
            <a:graphicFrameLocks noGrp="1"/>
          </p:cNvGraphicFramePr>
          <p:nvPr/>
        </p:nvGraphicFramePr>
        <p:xfrm>
          <a:off x="539750" y="4292600"/>
          <a:ext cx="7775575" cy="2097024"/>
        </p:xfrm>
        <a:graphic>
          <a:graphicData uri="http://schemas.openxmlformats.org/drawingml/2006/table">
            <a:tbl>
              <a:tblPr/>
              <a:tblGrid>
                <a:gridCol w="1727200"/>
                <a:gridCol w="6048375"/>
              </a:tblGrid>
              <a:tr h="1809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pitchFamily="18" charset="0"/>
                          <a:ea typeface="標楷體" pitchFamily="65" charset="-120"/>
                        </a:rPr>
                        <a:t>Features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pitchFamily="18" charset="0"/>
                          <a:ea typeface="標楷體" pitchFamily="65" charset="-120"/>
                        </a:rPr>
                        <a:t>Benefits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Full HD</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20x zoom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Provide detail image for face recognition and license plate recognition.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WDR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Ability to monitor indoor &amp; outdoor areas at the same time, especially important for entrances.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SD/SDHC recording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0" fontAlgn="base" latinLnBrk="0" hangingPunct="0">
                        <a:lnSpc>
                          <a:spcPct val="100000"/>
                        </a:lnSpc>
                        <a:spcBef>
                          <a:spcPct val="20000"/>
                        </a:spcBef>
                        <a:spcAft>
                          <a:spcPct val="0"/>
                        </a:spcAft>
                        <a:buClrTx/>
                        <a:buSzTx/>
                        <a:buFontTx/>
                        <a:buAutoNum type="arabicPeriod"/>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Save bandwidth</a:t>
                      </a: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System Redundancy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
          <p:cNvSpPr>
            <a:spLocks noChangeArrowheads="1"/>
          </p:cNvSpPr>
          <p:nvPr/>
        </p:nvSpPr>
        <p:spPr bwMode="auto">
          <a:xfrm>
            <a:off x="179388" y="404813"/>
            <a:ext cx="5976937" cy="579437"/>
          </a:xfrm>
          <a:prstGeom prst="rect">
            <a:avLst/>
          </a:prstGeom>
          <a:noFill/>
          <a:ln w="9525">
            <a:noFill/>
            <a:miter lim="800000"/>
            <a:headEnd/>
            <a:tailEnd/>
          </a:ln>
        </p:spPr>
        <p:txBody>
          <a:bodyPr>
            <a:spAutoFit/>
          </a:bodyPr>
          <a:lstStyle/>
          <a:p>
            <a:r>
              <a:rPr lang="en-US" altLang="zh-TW" sz="3200" b="1" i="1">
                <a:solidFill>
                  <a:srgbClr val="3E83C2"/>
                </a:solidFill>
              </a:rPr>
              <a:t>Manufacturing and Industrial</a:t>
            </a:r>
          </a:p>
        </p:txBody>
      </p:sp>
      <p:pic>
        <p:nvPicPr>
          <p:cNvPr id="31747" name="Picture 3" descr="chp_manufacturing_systems_1"/>
          <p:cNvPicPr>
            <a:picLocks noChangeAspect="1" noChangeArrowheads="1"/>
          </p:cNvPicPr>
          <p:nvPr/>
        </p:nvPicPr>
        <p:blipFill>
          <a:blip r:embed="rId3" cstate="print"/>
          <a:srcRect/>
          <a:stretch>
            <a:fillRect/>
          </a:stretch>
        </p:blipFill>
        <p:spPr bwMode="auto">
          <a:xfrm>
            <a:off x="611188" y="1341438"/>
            <a:ext cx="3048000" cy="2438400"/>
          </a:xfrm>
          <a:prstGeom prst="rect">
            <a:avLst/>
          </a:prstGeom>
          <a:noFill/>
          <a:ln w="9525">
            <a:noFill/>
            <a:miter lim="800000"/>
            <a:headEnd/>
            <a:tailEnd/>
          </a:ln>
        </p:spPr>
      </p:pic>
      <p:graphicFrame>
        <p:nvGraphicFramePr>
          <p:cNvPr id="31777" name="Group 33"/>
          <p:cNvGraphicFramePr>
            <a:graphicFrameLocks noGrp="1"/>
          </p:cNvGraphicFramePr>
          <p:nvPr/>
        </p:nvGraphicFramePr>
        <p:xfrm>
          <a:off x="4356100" y="1484313"/>
          <a:ext cx="4176713" cy="1701546"/>
        </p:xfrm>
        <a:graphic>
          <a:graphicData uri="http://schemas.openxmlformats.org/drawingml/2006/table">
            <a:tbl>
              <a:tblPr/>
              <a:tblGrid>
                <a:gridCol w="1008063"/>
                <a:gridCol w="3168650"/>
              </a:tblGrid>
              <a:tr h="4524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Value</a:t>
                      </a:r>
                      <a:endParaRPr kumimoji="1" lang="zh-TW" altLang="en-US" sz="2400" b="0" i="0" u="none" strike="noStrike" cap="none" normalizeH="0" baseline="0" smtClean="0">
                        <a:ln>
                          <a:noFill/>
                        </a:ln>
                        <a:solidFill>
                          <a:schemeClr val="tx1"/>
                        </a:solidFill>
                        <a:effectLst/>
                        <a:latin typeface="Times" pitchFamily="18" charset="0"/>
                        <a:ea typeface="標楷體" pitchFamily="65"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Factory safety. </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Production monitoring </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Transaction Behavior  </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Secure property </a:t>
                      </a:r>
                      <a:endParaRPr kumimoji="1" lang="zh-TW" altLang="en-US" sz="1400" b="0" i="0" u="none" strike="noStrike" cap="none" normalizeH="0" baseline="0" smtClean="0">
                        <a:ln>
                          <a:noFill/>
                        </a:ln>
                        <a:solidFill>
                          <a:schemeClr val="tx1"/>
                        </a:solidFill>
                        <a:effectLst/>
                        <a:latin typeface="Times" pitchFamily="18" charset="0"/>
                        <a:ea typeface="標楷體" pitchFamily="65"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Location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Building outside</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Manufacturing side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54657" name="Group 33"/>
          <p:cNvGraphicFramePr>
            <a:graphicFrameLocks noGrp="1"/>
          </p:cNvGraphicFramePr>
          <p:nvPr/>
        </p:nvGraphicFramePr>
        <p:xfrm>
          <a:off x="539750" y="4292600"/>
          <a:ext cx="7775575" cy="1882267"/>
        </p:xfrm>
        <a:graphic>
          <a:graphicData uri="http://schemas.openxmlformats.org/drawingml/2006/table">
            <a:tbl>
              <a:tblPr/>
              <a:tblGrid>
                <a:gridCol w="1727200"/>
                <a:gridCol w="6048375"/>
              </a:tblGrid>
              <a:tr h="1809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pitchFamily="18" charset="0"/>
                          <a:ea typeface="標楷體" pitchFamily="65" charset="-120"/>
                        </a:rPr>
                        <a:t>Features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pitchFamily="18" charset="0"/>
                          <a:ea typeface="標楷體" pitchFamily="65" charset="-120"/>
                        </a:rPr>
                        <a:t>Benefits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Full HD</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20x zoom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Provide detail image for face recognition and license plate recognition.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WDR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Ability to monitor indoor &amp; outdoor areas at the same time, especially important for entrances.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Audio Detection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Ability to detect production failure by change of sound.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
          <p:cNvSpPr>
            <a:spLocks noChangeArrowheads="1"/>
          </p:cNvSpPr>
          <p:nvPr/>
        </p:nvSpPr>
        <p:spPr bwMode="auto">
          <a:xfrm>
            <a:off x="179388" y="404813"/>
            <a:ext cx="5976937" cy="579437"/>
          </a:xfrm>
          <a:prstGeom prst="rect">
            <a:avLst/>
          </a:prstGeom>
          <a:noFill/>
          <a:ln w="9525">
            <a:noFill/>
            <a:miter lim="800000"/>
            <a:headEnd/>
            <a:tailEnd/>
          </a:ln>
        </p:spPr>
        <p:txBody>
          <a:bodyPr>
            <a:spAutoFit/>
          </a:bodyPr>
          <a:lstStyle/>
          <a:p>
            <a:r>
              <a:rPr lang="en-US" altLang="zh-TW" sz="3200" b="1" i="1">
                <a:solidFill>
                  <a:srgbClr val="3E83C2"/>
                </a:solidFill>
              </a:rPr>
              <a:t>Casinos and Gaming</a:t>
            </a:r>
          </a:p>
        </p:txBody>
      </p:sp>
      <p:pic>
        <p:nvPicPr>
          <p:cNvPr id="33795" name="Picture 3" descr="sands-casino-macau-18b"/>
          <p:cNvPicPr>
            <a:picLocks noChangeAspect="1" noChangeArrowheads="1"/>
          </p:cNvPicPr>
          <p:nvPr/>
        </p:nvPicPr>
        <p:blipFill>
          <a:blip r:embed="rId3" cstate="print"/>
          <a:srcRect/>
          <a:stretch>
            <a:fillRect/>
          </a:stretch>
        </p:blipFill>
        <p:spPr bwMode="auto">
          <a:xfrm>
            <a:off x="468313" y="1341438"/>
            <a:ext cx="3816350" cy="2541587"/>
          </a:xfrm>
          <a:prstGeom prst="rect">
            <a:avLst/>
          </a:prstGeom>
          <a:noFill/>
          <a:ln w="9525">
            <a:noFill/>
            <a:miter lim="800000"/>
            <a:headEnd/>
            <a:tailEnd/>
          </a:ln>
        </p:spPr>
      </p:pic>
      <p:graphicFrame>
        <p:nvGraphicFramePr>
          <p:cNvPr id="33825" name="Group 33"/>
          <p:cNvGraphicFramePr>
            <a:graphicFrameLocks noGrp="1"/>
          </p:cNvGraphicFramePr>
          <p:nvPr/>
        </p:nvGraphicFramePr>
        <p:xfrm>
          <a:off x="4500563" y="1341438"/>
          <a:ext cx="4176712" cy="1701546"/>
        </p:xfrm>
        <a:graphic>
          <a:graphicData uri="http://schemas.openxmlformats.org/drawingml/2006/table">
            <a:tbl>
              <a:tblPr/>
              <a:tblGrid>
                <a:gridCol w="1008062"/>
                <a:gridCol w="3168650"/>
              </a:tblGrid>
              <a:tr h="884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Value</a:t>
                      </a:r>
                      <a:endParaRPr kumimoji="1" lang="zh-TW" altLang="en-US" sz="2400" b="0" i="0" u="none" strike="noStrike" cap="none" normalizeH="0" baseline="0" smtClean="0">
                        <a:ln>
                          <a:noFill/>
                        </a:ln>
                        <a:solidFill>
                          <a:schemeClr val="tx1"/>
                        </a:solidFill>
                        <a:effectLst/>
                        <a:latin typeface="Times" pitchFamily="18" charset="0"/>
                        <a:ea typeface="標楷體" pitchFamily="65"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Customer safety. </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Cheating presentation  </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Face identification</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Thief and Robbery Prevention</a:t>
                      </a:r>
                      <a:endParaRPr kumimoji="1" lang="zh-TW" altLang="en-US" sz="1400" b="0" i="0" u="none" strike="noStrike" cap="none" normalizeH="0" baseline="0" smtClean="0">
                        <a:ln>
                          <a:noFill/>
                        </a:ln>
                        <a:solidFill>
                          <a:schemeClr val="tx1"/>
                        </a:solidFill>
                        <a:effectLst/>
                        <a:latin typeface="Times" pitchFamily="18" charset="0"/>
                        <a:ea typeface="標楷體" pitchFamily="65"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Location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Gaming area</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Casino outside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58753" name="Group 33"/>
          <p:cNvGraphicFramePr>
            <a:graphicFrameLocks noGrp="1"/>
          </p:cNvGraphicFramePr>
          <p:nvPr/>
        </p:nvGraphicFramePr>
        <p:xfrm>
          <a:off x="539750" y="4292600"/>
          <a:ext cx="7775575" cy="2054352"/>
        </p:xfrm>
        <a:graphic>
          <a:graphicData uri="http://schemas.openxmlformats.org/drawingml/2006/table">
            <a:tbl>
              <a:tblPr/>
              <a:tblGrid>
                <a:gridCol w="1727200"/>
                <a:gridCol w="6048375"/>
              </a:tblGrid>
              <a:tr h="1809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pitchFamily="18" charset="0"/>
                          <a:ea typeface="標楷體" pitchFamily="65" charset="-120"/>
                        </a:rPr>
                        <a:t>Features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pitchFamily="18" charset="0"/>
                          <a:ea typeface="標楷體" pitchFamily="65" charset="-120"/>
                        </a:rPr>
                        <a:t>Benefits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Full HD</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20x zoom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Provide detail image for face recognition and license plate recognition.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WDR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Ability to monitor indoor &amp; outdoor areas at the same time, especially important for entrances.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Exceptional frame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Ability to catch “key frames” of gaming areas, where a lot of actions happens fast.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
          <p:cNvSpPr>
            <a:spLocks noChangeArrowheads="1"/>
          </p:cNvSpPr>
          <p:nvPr/>
        </p:nvSpPr>
        <p:spPr bwMode="auto">
          <a:xfrm>
            <a:off x="179388" y="404813"/>
            <a:ext cx="5976937" cy="579437"/>
          </a:xfrm>
          <a:prstGeom prst="rect">
            <a:avLst/>
          </a:prstGeom>
          <a:noFill/>
          <a:ln w="9525">
            <a:noFill/>
            <a:miter lim="800000"/>
            <a:headEnd/>
            <a:tailEnd/>
          </a:ln>
        </p:spPr>
        <p:txBody>
          <a:bodyPr>
            <a:spAutoFit/>
          </a:bodyPr>
          <a:lstStyle/>
          <a:p>
            <a:r>
              <a:rPr lang="en-US" altLang="zh-TW" sz="3200" b="1" i="1">
                <a:solidFill>
                  <a:srgbClr val="3E83C2"/>
                </a:solidFill>
              </a:rPr>
              <a:t>City Surveillance</a:t>
            </a:r>
          </a:p>
        </p:txBody>
      </p:sp>
      <p:pic>
        <p:nvPicPr>
          <p:cNvPr id="36867" name="Picture 3" descr="Surveillance%20City%20Centre"/>
          <p:cNvPicPr>
            <a:picLocks noChangeAspect="1" noChangeArrowheads="1"/>
          </p:cNvPicPr>
          <p:nvPr/>
        </p:nvPicPr>
        <p:blipFill>
          <a:blip r:embed="rId3" cstate="print"/>
          <a:srcRect/>
          <a:stretch>
            <a:fillRect/>
          </a:stretch>
        </p:blipFill>
        <p:spPr bwMode="auto">
          <a:xfrm>
            <a:off x="468313" y="1412875"/>
            <a:ext cx="3671887" cy="2447925"/>
          </a:xfrm>
          <a:prstGeom prst="rect">
            <a:avLst/>
          </a:prstGeom>
          <a:noFill/>
          <a:ln w="9525">
            <a:noFill/>
            <a:miter lim="800000"/>
            <a:headEnd/>
            <a:tailEnd/>
          </a:ln>
        </p:spPr>
      </p:pic>
      <p:graphicFrame>
        <p:nvGraphicFramePr>
          <p:cNvPr id="36898" name="Group 34"/>
          <p:cNvGraphicFramePr>
            <a:graphicFrameLocks noGrp="1"/>
          </p:cNvGraphicFramePr>
          <p:nvPr/>
        </p:nvGraphicFramePr>
        <p:xfrm>
          <a:off x="4500563" y="1412875"/>
          <a:ext cx="4176712" cy="1889760"/>
        </p:xfrm>
        <a:graphic>
          <a:graphicData uri="http://schemas.openxmlformats.org/drawingml/2006/table">
            <a:tbl>
              <a:tblPr/>
              <a:tblGrid>
                <a:gridCol w="1008062"/>
                <a:gridCol w="3168650"/>
              </a:tblGrid>
              <a:tr h="4524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Value</a:t>
                      </a:r>
                      <a:endParaRPr kumimoji="1" lang="zh-TW" altLang="en-US" sz="2400" b="0" i="0" u="none" strike="noStrike" cap="none" normalizeH="0" baseline="0" smtClean="0">
                        <a:ln>
                          <a:noFill/>
                        </a:ln>
                        <a:solidFill>
                          <a:schemeClr val="tx1"/>
                        </a:solidFill>
                        <a:effectLst/>
                        <a:latin typeface="Times" pitchFamily="18" charset="0"/>
                        <a:ea typeface="標楷體" pitchFamily="65"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Citizen’ life and property safety</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Anti-vandalism.</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Anti-terrorism</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Face and license plate identification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Location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Intersection</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Square</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Park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66944" name="Group 32"/>
          <p:cNvGraphicFramePr>
            <a:graphicFrameLocks noGrp="1"/>
          </p:cNvGraphicFramePr>
          <p:nvPr/>
        </p:nvGraphicFramePr>
        <p:xfrm>
          <a:off x="539750" y="4292600"/>
          <a:ext cx="7775575" cy="2097024"/>
        </p:xfrm>
        <a:graphic>
          <a:graphicData uri="http://schemas.openxmlformats.org/drawingml/2006/table">
            <a:tbl>
              <a:tblPr/>
              <a:tblGrid>
                <a:gridCol w="1727200"/>
                <a:gridCol w="6048375"/>
              </a:tblGrid>
              <a:tr h="1809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pitchFamily="18" charset="0"/>
                          <a:ea typeface="標楷體" pitchFamily="65" charset="-120"/>
                        </a:rPr>
                        <a:t>Features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chemeClr val="tx1"/>
                          </a:solidFill>
                          <a:effectLst/>
                          <a:latin typeface="Times" pitchFamily="18" charset="0"/>
                          <a:ea typeface="標楷體" pitchFamily="65" charset="-120"/>
                        </a:rPr>
                        <a:t>Benefits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Full HD</a:t>
                      </a:r>
                    </a:p>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20x zoom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Provide detail image for face recognition and license plate recognition.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WDR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Ability to monitor indoor &amp; outdoor areas at the same time, especially important for entrances.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SD/SDHC recording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0" fontAlgn="base" latinLnBrk="0" hangingPunct="0">
                        <a:lnSpc>
                          <a:spcPct val="100000"/>
                        </a:lnSpc>
                        <a:spcBef>
                          <a:spcPct val="20000"/>
                        </a:spcBef>
                        <a:spcAft>
                          <a:spcPct val="0"/>
                        </a:spcAft>
                        <a:buClrTx/>
                        <a:buSzTx/>
                        <a:buFontTx/>
                        <a:buAutoNum type="arabicPeriod"/>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Save bandwidth</a:t>
                      </a: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pPr>
                      <a:r>
                        <a:rPr kumimoji="1" lang="en-US" altLang="zh-TW" sz="1400" b="0" i="0" u="none" strike="noStrike" cap="none" normalizeH="0" baseline="0" smtClean="0">
                          <a:ln>
                            <a:noFill/>
                          </a:ln>
                          <a:solidFill>
                            <a:schemeClr val="tx1"/>
                          </a:solidFill>
                          <a:effectLst/>
                          <a:latin typeface="Times" pitchFamily="18" charset="0"/>
                          <a:ea typeface="標楷體" pitchFamily="65" charset="-120"/>
                        </a:rPr>
                        <a:t>System Redundancy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Vivotek-Presentation-white">
  <a:themeElements>
    <a:clrScheme name="Vivotek-Presentation-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ivotek-Presentation-white">
      <a:majorFont>
        <a:latin typeface="Times"/>
        <a:ea typeface="DFKai-SB"/>
        <a:cs typeface=""/>
      </a:majorFont>
      <a:minorFont>
        <a:latin typeface="Times"/>
        <a:ea typeface="DFKai-S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3600" b="0" i="0" u="none" strike="noStrike" cap="none" normalizeH="0" baseline="0" smtClean="0">
            <a:ln>
              <a:noFill/>
            </a:ln>
            <a:solidFill>
              <a:schemeClr val="bg1"/>
            </a:solidFill>
            <a:effectLst/>
            <a:latin typeface="Arial" pitchFamily="34" charset="0"/>
            <a:ea typeface="SimHei" pitchFamily="49" charset="-122"/>
            <a:cs typeface="Taipei"/>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3600" b="0" i="0" u="none" strike="noStrike" cap="none" normalizeH="0" baseline="0" smtClean="0">
            <a:ln>
              <a:noFill/>
            </a:ln>
            <a:solidFill>
              <a:schemeClr val="bg1"/>
            </a:solidFill>
            <a:effectLst/>
            <a:latin typeface="Arial" pitchFamily="34" charset="0"/>
            <a:ea typeface="SimHei" pitchFamily="49" charset="-122"/>
            <a:cs typeface="Taipei"/>
          </a:defRPr>
        </a:defPPr>
      </a:lstStyle>
    </a:lnDef>
  </a:objectDefaults>
  <a:extraClrSchemeLst>
    <a:extraClrScheme>
      <a:clrScheme name="Vivotek-Presentation-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votek-Presentation-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votek-Presentation-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votek-Presentation-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votek-Presentation-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votek-Presentation-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votek-Presentation-whi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votek-Presentation-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votek-Presentation-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votek-Presentation-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votek-Presentation-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votek-Presentation-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D:\pm\Vivotek-Presentation-white.pot</Template>
  <TotalTime>33500</TotalTime>
  <Words>4036</Words>
  <Application>Microsoft Office PowerPoint</Application>
  <PresentationFormat>如螢幕大小 (4:3)</PresentationFormat>
  <Paragraphs>1332</Paragraphs>
  <Slides>116</Slides>
  <Notes>97</Notes>
  <HiddenSlides>0</HiddenSlides>
  <MMClips>0</MMClips>
  <ScaleCrop>false</ScaleCrop>
  <HeadingPairs>
    <vt:vector size="4" baseType="variant">
      <vt:variant>
        <vt:lpstr>佈景主題</vt:lpstr>
      </vt:variant>
      <vt:variant>
        <vt:i4>1</vt:i4>
      </vt:variant>
      <vt:variant>
        <vt:lpstr>投影片標題</vt:lpstr>
      </vt:variant>
      <vt:variant>
        <vt:i4>116</vt:i4>
      </vt:variant>
    </vt:vector>
  </HeadingPairs>
  <TitlesOfParts>
    <vt:vector size="117" baseType="lpstr">
      <vt:lpstr>Vivotek-Presentation-white</vt:lpstr>
      <vt:lpstr>投影片 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Cropping</vt:lpstr>
      <vt:lpstr>ePTZ</vt:lpstr>
      <vt:lpstr>H.264 Compression</vt:lpstr>
      <vt:lpstr>On-board Storage</vt:lpstr>
      <vt:lpstr>Activity Adaptive Streaming</vt:lpstr>
      <vt:lpstr>Activity Adaptive Streaming</vt:lpstr>
      <vt:lpstr>Multiple Streams</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lpstr>投影片 49</vt:lpstr>
      <vt:lpstr>投影片 50</vt:lpstr>
      <vt:lpstr>投影片 51</vt:lpstr>
      <vt:lpstr>投影片 52</vt:lpstr>
      <vt:lpstr>投影片 53</vt:lpstr>
      <vt:lpstr>投影片 54</vt:lpstr>
      <vt:lpstr>投影片 55</vt:lpstr>
      <vt:lpstr>投影片 56</vt:lpstr>
      <vt:lpstr>投影片 57</vt:lpstr>
      <vt:lpstr>投影片 58</vt:lpstr>
      <vt:lpstr>投影片 59</vt:lpstr>
      <vt:lpstr>投影片 60</vt:lpstr>
      <vt:lpstr>投影片 61</vt:lpstr>
      <vt:lpstr>投影片 62</vt:lpstr>
      <vt:lpstr>投影片 63</vt:lpstr>
      <vt:lpstr>投影片 64</vt:lpstr>
      <vt:lpstr>投影片 65</vt:lpstr>
      <vt:lpstr>投影片 66</vt:lpstr>
      <vt:lpstr>投影片 67</vt:lpstr>
      <vt:lpstr>投影片 68</vt:lpstr>
      <vt:lpstr>投影片 69</vt:lpstr>
      <vt:lpstr>投影片 70</vt:lpstr>
      <vt:lpstr>投影片 71</vt:lpstr>
      <vt:lpstr>投影片 72</vt:lpstr>
      <vt:lpstr>投影片 73</vt:lpstr>
      <vt:lpstr>投影片 74</vt:lpstr>
      <vt:lpstr>投影片 75</vt:lpstr>
      <vt:lpstr>投影片 76</vt:lpstr>
      <vt:lpstr>投影片 77</vt:lpstr>
      <vt:lpstr>投影片 78</vt:lpstr>
      <vt:lpstr>投影片 79</vt:lpstr>
      <vt:lpstr>投影片 80</vt:lpstr>
      <vt:lpstr>投影片 81</vt:lpstr>
      <vt:lpstr>投影片 82</vt:lpstr>
      <vt:lpstr>投影片 83</vt:lpstr>
      <vt:lpstr>投影片 84</vt:lpstr>
      <vt:lpstr>投影片 85</vt:lpstr>
      <vt:lpstr>投影片 86</vt:lpstr>
      <vt:lpstr>投影片 87</vt:lpstr>
      <vt:lpstr>投影片 88</vt:lpstr>
      <vt:lpstr>投影片 89</vt:lpstr>
      <vt:lpstr>投影片 90</vt:lpstr>
      <vt:lpstr>投影片 91</vt:lpstr>
      <vt:lpstr>投影片 92</vt:lpstr>
      <vt:lpstr>投影片 93</vt:lpstr>
      <vt:lpstr>投影片 94</vt:lpstr>
      <vt:lpstr>投影片 95</vt:lpstr>
      <vt:lpstr>投影片 96</vt:lpstr>
      <vt:lpstr>投影片 97</vt:lpstr>
      <vt:lpstr>投影片 98</vt:lpstr>
      <vt:lpstr>投影片 99</vt:lpstr>
      <vt:lpstr>投影片 100</vt:lpstr>
      <vt:lpstr>投影片 101</vt:lpstr>
      <vt:lpstr>投影片 102</vt:lpstr>
      <vt:lpstr>投影片 103</vt:lpstr>
      <vt:lpstr>投影片 104</vt:lpstr>
      <vt:lpstr>投影片 105</vt:lpstr>
      <vt:lpstr>投影片 106</vt:lpstr>
      <vt:lpstr>投影片 107</vt:lpstr>
      <vt:lpstr>投影片 108</vt:lpstr>
      <vt:lpstr>投影片 109</vt:lpstr>
      <vt:lpstr>投影片 110</vt:lpstr>
      <vt:lpstr>投影片 111</vt:lpstr>
      <vt:lpstr>投影片 112</vt:lpstr>
      <vt:lpstr>投影片 113</vt:lpstr>
      <vt:lpstr>投影片 114</vt:lpstr>
      <vt:lpstr>投影片 115</vt:lpstr>
      <vt:lpstr>投影片 116</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dc:creator>
  <cp:lastModifiedBy>melody.chiang</cp:lastModifiedBy>
  <cp:revision>1570</cp:revision>
  <cp:lastPrinted>2009-09-14T02:13:27Z</cp:lastPrinted>
  <dcterms:created xsi:type="dcterms:W3CDTF">2002-02-19T02:13:47Z</dcterms:created>
  <dcterms:modified xsi:type="dcterms:W3CDTF">2012-06-28T13:10:22Z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000800f05c000000000001024120</vt:lpwstr>
  </property>
</Properties>
</file>